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2"/>
  </p:notesMasterIdLst>
  <p:sldIdLst>
    <p:sldId id="258" r:id="rId5"/>
    <p:sldId id="264" r:id="rId6"/>
    <p:sldId id="263" r:id="rId7"/>
    <p:sldId id="259" r:id="rId8"/>
    <p:sldId id="262" r:id="rId9"/>
    <p:sldId id="265" r:id="rId10"/>
    <p:sldId id="271" r:id="rId11"/>
    <p:sldId id="272" r:id="rId12"/>
    <p:sldId id="273" r:id="rId13"/>
    <p:sldId id="274" r:id="rId14"/>
    <p:sldId id="275" r:id="rId15"/>
    <p:sldId id="267" r:id="rId16"/>
    <p:sldId id="268" r:id="rId17"/>
    <p:sldId id="269" r:id="rId18"/>
    <p:sldId id="270" r:id="rId19"/>
    <p:sldId id="261" r:id="rId20"/>
    <p:sldId id="260" r:id="rId21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C"/>
    <a:srgbClr val="8BC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C13AEC-B934-46AF-9DA3-00495E724139}" v="12" dt="2023-05-03T10:49:30.843"/>
    <p1510:client id="{0BC72327-DF74-404B-8AD7-38A122764145}" v="35" dt="2023-05-02T14:51:57.747"/>
    <p1510:client id="{24FE9048-BF3A-45CE-AB40-54A8A0F91A1C}" v="1" dt="2023-05-03T10:58:26.2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8" y="5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68DF2B-EAE9-4DB4-9295-0F446C9594A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4AF35248-1718-4F76-A42E-7DDA86B26596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>
              <a:latin typeface="Verdana" panose="020B0604030504040204" pitchFamily="34" charset="0"/>
              <a:ea typeface="Verdana" panose="020B0604030504040204" pitchFamily="34" charset="0"/>
            </a:rPr>
            <a:t>Communication</a:t>
          </a:r>
        </a:p>
      </dgm:t>
    </dgm:pt>
    <dgm:pt modelId="{318A0A57-6918-4174-8B14-7BCE9EAEADE6}" type="parTrans" cxnId="{600FCEBF-4686-4223-AF55-271905E567FC}">
      <dgm:prSet/>
      <dgm:spPr/>
      <dgm:t>
        <a:bodyPr/>
        <a:lstStyle/>
        <a:p>
          <a:endParaRPr lang="en-GB"/>
        </a:p>
      </dgm:t>
    </dgm:pt>
    <dgm:pt modelId="{E496E0E5-B091-4EC5-AA92-19C81E0BBA79}" type="sibTrans" cxnId="{600FCEBF-4686-4223-AF55-271905E567FC}">
      <dgm:prSet/>
      <dgm:spPr/>
      <dgm:t>
        <a:bodyPr/>
        <a:lstStyle/>
        <a:p>
          <a:endParaRPr lang="en-GB"/>
        </a:p>
      </dgm:t>
    </dgm:pt>
    <dgm:pt modelId="{08DF6386-5ADF-4735-A22F-D81AC841E853}">
      <dgm:prSet phldrT="[Text]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en-GB" dirty="0">
              <a:latin typeface="Verdana" panose="020B0604030504040204" pitchFamily="34" charset="0"/>
              <a:ea typeface="Verdana" panose="020B0604030504040204" pitchFamily="34" charset="0"/>
            </a:rPr>
            <a:t>Relationships</a:t>
          </a:r>
        </a:p>
      </dgm:t>
    </dgm:pt>
    <dgm:pt modelId="{978B1113-4228-45FA-A6EB-270F78AD19AA}" type="parTrans" cxnId="{D1829423-0EE0-4AB9-B1A9-4E7D081BA4A0}">
      <dgm:prSet/>
      <dgm:spPr/>
      <dgm:t>
        <a:bodyPr/>
        <a:lstStyle/>
        <a:p>
          <a:endParaRPr lang="en-GB"/>
        </a:p>
      </dgm:t>
    </dgm:pt>
    <dgm:pt modelId="{F62EDAEF-7526-464A-8047-559C0B2E65ED}" type="sibTrans" cxnId="{D1829423-0EE0-4AB9-B1A9-4E7D081BA4A0}">
      <dgm:prSet/>
      <dgm:spPr/>
      <dgm:t>
        <a:bodyPr/>
        <a:lstStyle/>
        <a:p>
          <a:endParaRPr lang="en-GB"/>
        </a:p>
      </dgm:t>
    </dgm:pt>
    <dgm:pt modelId="{4C9C2885-31A0-4507-ABB4-441EBADBC915}">
      <dgm:prSet phldrT="[Text]"/>
      <dgm:spPr>
        <a:solidFill>
          <a:srgbClr val="FF0000">
            <a:alpha val="50000"/>
          </a:srgbClr>
        </a:solidFill>
      </dgm:spPr>
      <dgm:t>
        <a:bodyPr/>
        <a:lstStyle/>
        <a:p>
          <a:r>
            <a:rPr lang="en-GB" dirty="0">
              <a:latin typeface="Verdana" panose="020B0604030504040204" pitchFamily="34" charset="0"/>
              <a:ea typeface="Verdana" panose="020B0604030504040204" pitchFamily="34" charset="0"/>
            </a:rPr>
            <a:t>Honesty</a:t>
          </a:r>
        </a:p>
      </dgm:t>
    </dgm:pt>
    <dgm:pt modelId="{0216869C-5871-4AE8-B8AC-D0D3BACF2605}" type="parTrans" cxnId="{F886BCAF-6FA1-459A-AE9A-A69AC0ED4FEC}">
      <dgm:prSet/>
      <dgm:spPr/>
      <dgm:t>
        <a:bodyPr/>
        <a:lstStyle/>
        <a:p>
          <a:endParaRPr lang="en-GB"/>
        </a:p>
      </dgm:t>
    </dgm:pt>
    <dgm:pt modelId="{5F838F7F-6A7F-48A5-AB2D-3147874954E4}" type="sibTrans" cxnId="{F886BCAF-6FA1-459A-AE9A-A69AC0ED4FEC}">
      <dgm:prSet/>
      <dgm:spPr/>
      <dgm:t>
        <a:bodyPr/>
        <a:lstStyle/>
        <a:p>
          <a:endParaRPr lang="en-GB"/>
        </a:p>
      </dgm:t>
    </dgm:pt>
    <dgm:pt modelId="{A24005C8-B84B-4DBE-A8FD-89BF5FD4CB89}" type="pres">
      <dgm:prSet presAssocID="{E068DF2B-EAE9-4DB4-9295-0F446C9594A8}" presName="compositeShape" presStyleCnt="0">
        <dgm:presLayoutVars>
          <dgm:chMax val="7"/>
          <dgm:dir/>
          <dgm:resizeHandles val="exact"/>
        </dgm:presLayoutVars>
      </dgm:prSet>
      <dgm:spPr/>
    </dgm:pt>
    <dgm:pt modelId="{494880A6-4643-492F-97A5-4B7CB0260BD2}" type="pres">
      <dgm:prSet presAssocID="{4AF35248-1718-4F76-A42E-7DDA86B26596}" presName="circ1" presStyleLbl="vennNode1" presStyleIdx="0" presStyleCnt="3"/>
      <dgm:spPr/>
    </dgm:pt>
    <dgm:pt modelId="{151B42AD-3FFA-4BDF-9821-E9F0B807BFAC}" type="pres">
      <dgm:prSet presAssocID="{4AF35248-1718-4F76-A42E-7DDA86B2659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FA5345B-A62A-4EE7-8D2A-2A3C33AA0590}" type="pres">
      <dgm:prSet presAssocID="{08DF6386-5ADF-4735-A22F-D81AC841E853}" presName="circ2" presStyleLbl="vennNode1" presStyleIdx="1" presStyleCnt="3"/>
      <dgm:spPr/>
    </dgm:pt>
    <dgm:pt modelId="{A3EC3FB7-05C7-4363-8463-D85D54624F13}" type="pres">
      <dgm:prSet presAssocID="{08DF6386-5ADF-4735-A22F-D81AC841E85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92C36A3-6DE9-4B19-BC3F-BAFFAE195C2D}" type="pres">
      <dgm:prSet presAssocID="{4C9C2885-31A0-4507-ABB4-441EBADBC915}" presName="circ3" presStyleLbl="vennNode1" presStyleIdx="2" presStyleCnt="3"/>
      <dgm:spPr/>
    </dgm:pt>
    <dgm:pt modelId="{6EB98BE4-53F8-463A-A45E-85A831383B80}" type="pres">
      <dgm:prSet presAssocID="{4C9C2885-31A0-4507-ABB4-441EBADBC91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D1829423-0EE0-4AB9-B1A9-4E7D081BA4A0}" srcId="{E068DF2B-EAE9-4DB4-9295-0F446C9594A8}" destId="{08DF6386-5ADF-4735-A22F-D81AC841E853}" srcOrd="1" destOrd="0" parTransId="{978B1113-4228-45FA-A6EB-270F78AD19AA}" sibTransId="{F62EDAEF-7526-464A-8047-559C0B2E65ED}"/>
    <dgm:cxn modelId="{B77C722A-5D48-4FDC-94E5-3A36CD594BBD}" type="presOf" srcId="{4C9C2885-31A0-4507-ABB4-441EBADBC915}" destId="{6EB98BE4-53F8-463A-A45E-85A831383B80}" srcOrd="1" destOrd="0" presId="urn:microsoft.com/office/officeart/2005/8/layout/venn1"/>
    <dgm:cxn modelId="{08933D68-3B59-4DBF-B831-F7F52431CCD7}" type="presOf" srcId="{08DF6386-5ADF-4735-A22F-D81AC841E853}" destId="{4FA5345B-A62A-4EE7-8D2A-2A3C33AA0590}" srcOrd="0" destOrd="0" presId="urn:microsoft.com/office/officeart/2005/8/layout/venn1"/>
    <dgm:cxn modelId="{3EA2446C-2D37-41F2-97BD-EBAD4B29A1D6}" type="presOf" srcId="{4AF35248-1718-4F76-A42E-7DDA86B26596}" destId="{151B42AD-3FFA-4BDF-9821-E9F0B807BFAC}" srcOrd="1" destOrd="0" presId="urn:microsoft.com/office/officeart/2005/8/layout/venn1"/>
    <dgm:cxn modelId="{BBDF1356-390A-4D34-B77F-EDC2145DA9CF}" type="presOf" srcId="{4AF35248-1718-4F76-A42E-7DDA86B26596}" destId="{494880A6-4643-492F-97A5-4B7CB0260BD2}" srcOrd="0" destOrd="0" presId="urn:microsoft.com/office/officeart/2005/8/layout/venn1"/>
    <dgm:cxn modelId="{7D680F5A-B4C6-469A-929D-AC5CCD466198}" type="presOf" srcId="{4C9C2885-31A0-4507-ABB4-441EBADBC915}" destId="{592C36A3-6DE9-4B19-BC3F-BAFFAE195C2D}" srcOrd="0" destOrd="0" presId="urn:microsoft.com/office/officeart/2005/8/layout/venn1"/>
    <dgm:cxn modelId="{F886BCAF-6FA1-459A-AE9A-A69AC0ED4FEC}" srcId="{E068DF2B-EAE9-4DB4-9295-0F446C9594A8}" destId="{4C9C2885-31A0-4507-ABB4-441EBADBC915}" srcOrd="2" destOrd="0" parTransId="{0216869C-5871-4AE8-B8AC-D0D3BACF2605}" sibTransId="{5F838F7F-6A7F-48A5-AB2D-3147874954E4}"/>
    <dgm:cxn modelId="{600FCEBF-4686-4223-AF55-271905E567FC}" srcId="{E068DF2B-EAE9-4DB4-9295-0F446C9594A8}" destId="{4AF35248-1718-4F76-A42E-7DDA86B26596}" srcOrd="0" destOrd="0" parTransId="{318A0A57-6918-4174-8B14-7BCE9EAEADE6}" sibTransId="{E496E0E5-B091-4EC5-AA92-19C81E0BBA79}"/>
    <dgm:cxn modelId="{77D994DA-87D3-40BC-99E8-15FCFE4B8BEB}" type="presOf" srcId="{E068DF2B-EAE9-4DB4-9295-0F446C9594A8}" destId="{A24005C8-B84B-4DBE-A8FD-89BF5FD4CB89}" srcOrd="0" destOrd="0" presId="urn:microsoft.com/office/officeart/2005/8/layout/venn1"/>
    <dgm:cxn modelId="{03A690F9-8C86-4D98-A014-0D8B95AAA55E}" type="presOf" srcId="{08DF6386-5ADF-4735-A22F-D81AC841E853}" destId="{A3EC3FB7-05C7-4363-8463-D85D54624F13}" srcOrd="1" destOrd="0" presId="urn:microsoft.com/office/officeart/2005/8/layout/venn1"/>
    <dgm:cxn modelId="{B94458E2-4998-4669-9483-C909ED2F3FF8}" type="presParOf" srcId="{A24005C8-B84B-4DBE-A8FD-89BF5FD4CB89}" destId="{494880A6-4643-492F-97A5-4B7CB0260BD2}" srcOrd="0" destOrd="0" presId="urn:microsoft.com/office/officeart/2005/8/layout/venn1"/>
    <dgm:cxn modelId="{13202D62-33B2-411B-A994-CB16A0100CC2}" type="presParOf" srcId="{A24005C8-B84B-4DBE-A8FD-89BF5FD4CB89}" destId="{151B42AD-3FFA-4BDF-9821-E9F0B807BFAC}" srcOrd="1" destOrd="0" presId="urn:microsoft.com/office/officeart/2005/8/layout/venn1"/>
    <dgm:cxn modelId="{5CE4B771-4B68-4B5F-9477-F98CACBB1904}" type="presParOf" srcId="{A24005C8-B84B-4DBE-A8FD-89BF5FD4CB89}" destId="{4FA5345B-A62A-4EE7-8D2A-2A3C33AA0590}" srcOrd="2" destOrd="0" presId="urn:microsoft.com/office/officeart/2005/8/layout/venn1"/>
    <dgm:cxn modelId="{282F05A5-9FDE-4CFA-9431-E0D41D6AE434}" type="presParOf" srcId="{A24005C8-B84B-4DBE-A8FD-89BF5FD4CB89}" destId="{A3EC3FB7-05C7-4363-8463-D85D54624F13}" srcOrd="3" destOrd="0" presId="urn:microsoft.com/office/officeart/2005/8/layout/venn1"/>
    <dgm:cxn modelId="{C4353AB3-FCDA-4748-B8C5-36A2043F160F}" type="presParOf" srcId="{A24005C8-B84B-4DBE-A8FD-89BF5FD4CB89}" destId="{592C36A3-6DE9-4B19-BC3F-BAFFAE195C2D}" srcOrd="4" destOrd="0" presId="urn:microsoft.com/office/officeart/2005/8/layout/venn1"/>
    <dgm:cxn modelId="{92B32068-3588-48EF-A229-5022A6B13404}" type="presParOf" srcId="{A24005C8-B84B-4DBE-A8FD-89BF5FD4CB89}" destId="{6EB98BE4-53F8-463A-A45E-85A831383B8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4880A6-4643-492F-97A5-4B7CB0260BD2}">
      <dsp:nvSpPr>
        <dsp:cNvPr id="0" name=""/>
        <dsp:cNvSpPr/>
      </dsp:nvSpPr>
      <dsp:spPr>
        <a:xfrm>
          <a:off x="2438399" y="67733"/>
          <a:ext cx="3251200" cy="3251200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latin typeface="Verdana" panose="020B0604030504040204" pitchFamily="34" charset="0"/>
              <a:ea typeface="Verdana" panose="020B0604030504040204" pitchFamily="34" charset="0"/>
            </a:rPr>
            <a:t>Communication</a:t>
          </a:r>
        </a:p>
      </dsp:txBody>
      <dsp:txXfrm>
        <a:off x="2871893" y="636693"/>
        <a:ext cx="2384213" cy="1463040"/>
      </dsp:txXfrm>
    </dsp:sp>
    <dsp:sp modelId="{4FA5345B-A62A-4EE7-8D2A-2A3C33AA0590}">
      <dsp:nvSpPr>
        <dsp:cNvPr id="0" name=""/>
        <dsp:cNvSpPr/>
      </dsp:nvSpPr>
      <dsp:spPr>
        <a:xfrm>
          <a:off x="3611541" y="2099733"/>
          <a:ext cx="3251200" cy="3251200"/>
        </a:xfrm>
        <a:prstGeom prst="ellipse">
          <a:avLst/>
        </a:prstGeom>
        <a:solidFill>
          <a:srgbClr val="FFFF0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latin typeface="Verdana" panose="020B0604030504040204" pitchFamily="34" charset="0"/>
              <a:ea typeface="Verdana" panose="020B0604030504040204" pitchFamily="34" charset="0"/>
            </a:rPr>
            <a:t>Relationships</a:t>
          </a:r>
        </a:p>
      </dsp:txBody>
      <dsp:txXfrm>
        <a:off x="4605866" y="2939626"/>
        <a:ext cx="1950720" cy="1788160"/>
      </dsp:txXfrm>
    </dsp:sp>
    <dsp:sp modelId="{592C36A3-6DE9-4B19-BC3F-BAFFAE195C2D}">
      <dsp:nvSpPr>
        <dsp:cNvPr id="0" name=""/>
        <dsp:cNvSpPr/>
      </dsp:nvSpPr>
      <dsp:spPr>
        <a:xfrm>
          <a:off x="1265258" y="2099733"/>
          <a:ext cx="3251200" cy="3251200"/>
        </a:xfrm>
        <a:prstGeom prst="ellipse">
          <a:avLst/>
        </a:prstGeom>
        <a:solidFill>
          <a:srgbClr val="FF000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latin typeface="Verdana" panose="020B0604030504040204" pitchFamily="34" charset="0"/>
              <a:ea typeface="Verdana" panose="020B0604030504040204" pitchFamily="34" charset="0"/>
            </a:rPr>
            <a:t>Honesty</a:t>
          </a:r>
        </a:p>
      </dsp:txBody>
      <dsp:txXfrm>
        <a:off x="1571413" y="2939626"/>
        <a:ext cx="1950720" cy="1788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BDFD1-EE12-4229-AC05-E51D4E0855A5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12E4B-B9E7-4780-94EF-A63C0D26B3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280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Patient – paramount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 exist to serve the need of the Patient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Patient experience to be considered not just the administering of care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Wayfinding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Clinical staff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 to be unimpeded in caring for the Patient and undisturbed in their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Non-clinical staff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A7007-A200-4625-857B-C1B607EDAC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6202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FBCC12BE-F96E-CCB4-97CE-FBE230EDCE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8E14CB7-A157-4D9F-A4B0-EBDBE2C2AB34}"/>
              </a:ext>
            </a:extLst>
          </p:cNvPr>
          <p:cNvSpPr txBox="1">
            <a:spLocks/>
          </p:cNvSpPr>
          <p:nvPr/>
        </p:nvSpPr>
        <p:spPr>
          <a:xfrm>
            <a:off x="372533" y="694265"/>
            <a:ext cx="11514666" cy="3268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500" kern="1200" spc="-15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1200" cap="none" spc="-150" normalizeH="0" baseline="0" noProof="0" dirty="0">
                <a:ln>
                  <a:noFill/>
                </a:ln>
                <a:solidFill>
                  <a:srgbClr val="21197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Challenges of Delivering a Complex Refurbishment Project within a Live Hospital Environment</a:t>
            </a:r>
          </a:p>
        </p:txBody>
      </p:sp>
    </p:spTree>
    <p:extLst>
      <p:ext uri="{BB962C8B-B14F-4D97-AF65-F5344CB8AC3E}">
        <p14:creationId xmlns:p14="http://schemas.microsoft.com/office/powerpoint/2010/main" val="2305889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0E8AAEDA-6D89-4CEA-BA7C-706CC2F2BC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6550148"/>
              </p:ext>
            </p:extLst>
          </p:nvPr>
        </p:nvGraphicFramePr>
        <p:xfrm>
          <a:off x="2032000" y="31671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E47CF50-3603-4D01-BDF9-A062911043FD}"/>
              </a:ext>
            </a:extLst>
          </p:cNvPr>
          <p:cNvSpPr txBox="1"/>
          <p:nvPr/>
        </p:nvSpPr>
        <p:spPr>
          <a:xfrm>
            <a:off x="217951" y="247254"/>
            <a:ext cx="3628097" cy="1046440"/>
          </a:xfrm>
          <a:prstGeom prst="rect">
            <a:avLst/>
          </a:prstGeom>
          <a:solidFill>
            <a:schemeClr val="bg1">
              <a:alpha val="7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Success</a:t>
            </a:r>
          </a:p>
          <a:p>
            <a:pPr algn="ctr"/>
            <a:endParaRPr lang="en-GB" sz="8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9301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580281-82B9-423D-9A5B-C2EC60F7CB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0799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E47CF50-3603-4D01-BDF9-A062911043FD}"/>
              </a:ext>
            </a:extLst>
          </p:cNvPr>
          <p:cNvSpPr txBox="1"/>
          <p:nvPr/>
        </p:nvSpPr>
        <p:spPr>
          <a:xfrm>
            <a:off x="217951" y="247254"/>
            <a:ext cx="5878049" cy="1046440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err="1">
                <a:latin typeface="Verdana" panose="020B0604030504040204" pitchFamily="34" charset="0"/>
                <a:ea typeface="Verdana" panose="020B0604030504040204" pitchFamily="34" charset="0"/>
              </a:rPr>
              <a:t>Diolch</a:t>
            </a:r>
            <a:r>
              <a:rPr lang="en-GB" sz="54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5400" b="1" dirty="0" err="1">
                <a:latin typeface="Verdana" panose="020B0604030504040204" pitchFamily="34" charset="0"/>
                <a:ea typeface="Verdana" panose="020B0604030504040204" pitchFamily="34" charset="0"/>
              </a:rPr>
              <a:t>yn</a:t>
            </a:r>
            <a:r>
              <a:rPr lang="en-GB" sz="54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5400" b="1" dirty="0" err="1">
                <a:latin typeface="Verdana" panose="020B0604030504040204" pitchFamily="34" charset="0"/>
                <a:ea typeface="Verdana" panose="020B0604030504040204" pitchFamily="34" charset="0"/>
              </a:rPr>
              <a:t>fawr</a:t>
            </a:r>
            <a:endParaRPr lang="en-GB" sz="5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0436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</p:spTree>
    <p:extLst>
      <p:ext uri="{BB962C8B-B14F-4D97-AF65-F5344CB8AC3E}">
        <p14:creationId xmlns:p14="http://schemas.microsoft.com/office/powerpoint/2010/main" val="1360478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2BC"/>
                </a:solidFill>
              </a:rPr>
              <a:t>Heading (if any)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8BC9AD"/>
                </a:solidFill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text here</a:t>
            </a:r>
          </a:p>
        </p:txBody>
      </p:sp>
    </p:spTree>
    <p:extLst>
      <p:ext uri="{BB962C8B-B14F-4D97-AF65-F5344CB8AC3E}">
        <p14:creationId xmlns:p14="http://schemas.microsoft.com/office/powerpoint/2010/main" val="1721629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2BC"/>
                </a:solidFill>
              </a:rPr>
              <a:t>Heading (if any)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8BC9AD"/>
                </a:solidFill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text here</a:t>
            </a:r>
          </a:p>
        </p:txBody>
      </p:sp>
    </p:spTree>
    <p:extLst>
      <p:ext uri="{BB962C8B-B14F-4D97-AF65-F5344CB8AC3E}">
        <p14:creationId xmlns:p14="http://schemas.microsoft.com/office/powerpoint/2010/main" val="1239790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2BC"/>
                </a:solidFill>
              </a:rPr>
              <a:t>Heading (if any)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8BC9AD"/>
                </a:solidFill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text here</a:t>
            </a:r>
          </a:p>
        </p:txBody>
      </p:sp>
    </p:spTree>
    <p:extLst>
      <p:ext uri="{BB962C8B-B14F-4D97-AF65-F5344CB8AC3E}">
        <p14:creationId xmlns:p14="http://schemas.microsoft.com/office/powerpoint/2010/main" val="1814551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2BC"/>
                </a:solidFill>
              </a:rPr>
              <a:t>Heading (if any)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8BC9AD"/>
                </a:solidFill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text here</a:t>
            </a:r>
          </a:p>
        </p:txBody>
      </p:sp>
    </p:spTree>
    <p:extLst>
      <p:ext uri="{BB962C8B-B14F-4D97-AF65-F5344CB8AC3E}">
        <p14:creationId xmlns:p14="http://schemas.microsoft.com/office/powerpoint/2010/main" val="3797332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2BC"/>
                </a:solidFill>
              </a:rPr>
              <a:t>Heading (if any)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8BC9AD"/>
                </a:solidFill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text here</a:t>
            </a:r>
          </a:p>
        </p:txBody>
      </p:sp>
    </p:spTree>
    <p:extLst>
      <p:ext uri="{BB962C8B-B14F-4D97-AF65-F5344CB8AC3E}">
        <p14:creationId xmlns:p14="http://schemas.microsoft.com/office/powerpoint/2010/main" val="223723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3503712" y="404664"/>
            <a:ext cx="5688632" cy="54726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/>
              <a:t>Patient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548680"/>
            <a:ext cx="10704000" cy="648072"/>
          </a:xfrm>
        </p:spPr>
        <p:txBody>
          <a:bodyPr>
            <a:normAutofit fontScale="90000"/>
          </a:bodyPr>
          <a:lstStyle/>
          <a:p>
            <a:r>
              <a:rPr lang="en-GB" dirty="0"/>
              <a:t>Stakeholders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5400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51598E-9D06-4046-8EF2-7702044C4E8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pPr marL="54000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Prince Charles Hospital Refurbishment Programme</a:t>
            </a:r>
          </a:p>
        </p:txBody>
      </p:sp>
      <p:sp>
        <p:nvSpPr>
          <p:cNvPr id="8" name="Oval 7"/>
          <p:cNvSpPr/>
          <p:nvPr/>
        </p:nvSpPr>
        <p:spPr>
          <a:xfrm>
            <a:off x="2927648" y="4149080"/>
            <a:ext cx="1656184" cy="159263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335083"/>
                </a:solidFill>
              </a:rPr>
              <a:t>Clinical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247388E-113B-4D60-8431-48E289D83659}"/>
              </a:ext>
            </a:extLst>
          </p:cNvPr>
          <p:cNvSpPr/>
          <p:nvPr/>
        </p:nvSpPr>
        <p:spPr>
          <a:xfrm>
            <a:off x="8256240" y="980728"/>
            <a:ext cx="1656184" cy="159263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Non-Clinical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2CA860B-F232-4A89-B04D-8054B1DADC84}"/>
              </a:ext>
            </a:extLst>
          </p:cNvPr>
          <p:cNvSpPr/>
          <p:nvPr/>
        </p:nvSpPr>
        <p:spPr>
          <a:xfrm>
            <a:off x="1415480" y="1844824"/>
            <a:ext cx="1584176" cy="146158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chemeClr val="bg1"/>
                </a:solidFill>
              </a:rPr>
              <a:t>WelshGovt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F2CF022-C821-4626-9A0A-68475D88B6CF}"/>
              </a:ext>
            </a:extLst>
          </p:cNvPr>
          <p:cNvSpPr/>
          <p:nvPr/>
        </p:nvSpPr>
        <p:spPr>
          <a:xfrm>
            <a:off x="9264352" y="4416660"/>
            <a:ext cx="1345508" cy="130650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SCP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AD8B21-1B12-4743-8671-4E851A36F422}"/>
              </a:ext>
            </a:extLst>
          </p:cNvPr>
          <p:cNvSpPr txBox="1"/>
          <p:nvPr/>
        </p:nvSpPr>
        <p:spPr>
          <a:xfrm>
            <a:off x="9192344" y="548680"/>
            <a:ext cx="206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Estates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614D67-34BB-469B-9912-008E06733F11}"/>
              </a:ext>
            </a:extLst>
          </p:cNvPr>
          <p:cNvSpPr txBox="1"/>
          <p:nvPr/>
        </p:nvSpPr>
        <p:spPr>
          <a:xfrm>
            <a:off x="9873746" y="1260788"/>
            <a:ext cx="206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Facilities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672F87-658A-4927-8CA5-E030A0E3C91A}"/>
              </a:ext>
            </a:extLst>
          </p:cNvPr>
          <p:cNvSpPr txBox="1"/>
          <p:nvPr/>
        </p:nvSpPr>
        <p:spPr>
          <a:xfrm>
            <a:off x="9912424" y="1966400"/>
            <a:ext cx="206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Catering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E22F97-6E4A-4A89-B388-1C3BACE39BBE}"/>
              </a:ext>
            </a:extLst>
          </p:cNvPr>
          <p:cNvSpPr txBox="1"/>
          <p:nvPr/>
        </p:nvSpPr>
        <p:spPr>
          <a:xfrm>
            <a:off x="9990532" y="1619508"/>
            <a:ext cx="206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Porters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C2B53A-67B7-4536-80D8-081650B203F3}"/>
              </a:ext>
            </a:extLst>
          </p:cNvPr>
          <p:cNvSpPr txBox="1"/>
          <p:nvPr/>
        </p:nvSpPr>
        <p:spPr>
          <a:xfrm>
            <a:off x="9624392" y="908720"/>
            <a:ext cx="206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Security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87AE5F-7DA0-4AB7-BBA2-970065580241}"/>
              </a:ext>
            </a:extLst>
          </p:cNvPr>
          <p:cNvSpPr txBox="1"/>
          <p:nvPr/>
        </p:nvSpPr>
        <p:spPr>
          <a:xfrm>
            <a:off x="-96688" y="494116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General Medical Council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90063C-AF03-4E3F-B8A0-009402FEAF7A}"/>
              </a:ext>
            </a:extLst>
          </p:cNvPr>
          <p:cNvSpPr txBox="1"/>
          <p:nvPr/>
        </p:nvSpPr>
        <p:spPr>
          <a:xfrm>
            <a:off x="695400" y="58679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Royal College Nursing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14C1A6-D3EB-400C-877D-E631ACF6DE2F}"/>
              </a:ext>
            </a:extLst>
          </p:cNvPr>
          <p:cNvSpPr txBox="1"/>
          <p:nvPr/>
        </p:nvSpPr>
        <p:spPr>
          <a:xfrm>
            <a:off x="-24680" y="450912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Ambulance Service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037CEA-C63F-46F1-B0DF-135BA5BBA1FA}"/>
              </a:ext>
            </a:extLst>
          </p:cNvPr>
          <p:cNvSpPr txBox="1"/>
          <p:nvPr/>
        </p:nvSpPr>
        <p:spPr>
          <a:xfrm>
            <a:off x="38944" y="5435932"/>
            <a:ext cx="3032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Community Health Councils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D8F703-4B60-43E1-BE4E-0C430F269FB7}"/>
              </a:ext>
            </a:extLst>
          </p:cNvPr>
          <p:cNvSpPr txBox="1"/>
          <p:nvPr/>
        </p:nvSpPr>
        <p:spPr>
          <a:xfrm>
            <a:off x="10488488" y="4365104"/>
            <a:ext cx="206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SCMs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5CD061-C50D-4174-BEA9-C093D31ABE98}"/>
              </a:ext>
            </a:extLst>
          </p:cNvPr>
          <p:cNvSpPr txBox="1"/>
          <p:nvPr/>
        </p:nvSpPr>
        <p:spPr>
          <a:xfrm>
            <a:off x="10655936" y="4715852"/>
            <a:ext cx="206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Suppliers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CAD8EA-09AB-4077-893E-175E2D8C851C}"/>
              </a:ext>
            </a:extLst>
          </p:cNvPr>
          <p:cNvSpPr txBox="1"/>
          <p:nvPr/>
        </p:nvSpPr>
        <p:spPr>
          <a:xfrm>
            <a:off x="10632504" y="5085184"/>
            <a:ext cx="206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Designers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C56CB1-92FA-4D02-8684-CF1C0D71219B}"/>
              </a:ext>
            </a:extLst>
          </p:cNvPr>
          <p:cNvSpPr txBox="1"/>
          <p:nvPr/>
        </p:nvSpPr>
        <p:spPr>
          <a:xfrm>
            <a:off x="191344" y="41490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Deaneries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76D7DA-5415-41CB-9522-471C4D29D84B}"/>
              </a:ext>
            </a:extLst>
          </p:cNvPr>
          <p:cNvSpPr txBox="1"/>
          <p:nvPr/>
        </p:nvSpPr>
        <p:spPr>
          <a:xfrm>
            <a:off x="-415204" y="2348880"/>
            <a:ext cx="172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Politicians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136557-DEA7-4B1C-869C-CD4E856B2DE6}"/>
              </a:ext>
            </a:extLst>
          </p:cNvPr>
          <p:cNvSpPr txBox="1"/>
          <p:nvPr/>
        </p:nvSpPr>
        <p:spPr>
          <a:xfrm>
            <a:off x="-331520" y="2852936"/>
            <a:ext cx="172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Public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1633E4A-75C8-4677-8D20-4DE1F9CEBD4B}"/>
              </a:ext>
            </a:extLst>
          </p:cNvPr>
          <p:cNvSpPr txBox="1"/>
          <p:nvPr/>
        </p:nvSpPr>
        <p:spPr>
          <a:xfrm>
            <a:off x="-262804" y="1916832"/>
            <a:ext cx="172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NWSSP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D9356BE-AEBF-43B2-9AAC-D8BF8AD7ED5E}"/>
              </a:ext>
            </a:extLst>
          </p:cNvPr>
          <p:cNvSpPr txBox="1"/>
          <p:nvPr/>
        </p:nvSpPr>
        <p:spPr>
          <a:xfrm>
            <a:off x="9776792" y="2339588"/>
            <a:ext cx="206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Unions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18A8C2-34C8-4845-AD51-CC84CEAF63D4}"/>
              </a:ext>
            </a:extLst>
          </p:cNvPr>
          <p:cNvSpPr txBox="1"/>
          <p:nvPr/>
        </p:nvSpPr>
        <p:spPr>
          <a:xfrm>
            <a:off x="7032104" y="378904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Family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650940-69A6-47E1-B239-76845A872301}"/>
              </a:ext>
            </a:extLst>
          </p:cNvPr>
          <p:cNvSpPr txBox="1"/>
          <p:nvPr/>
        </p:nvSpPr>
        <p:spPr>
          <a:xfrm>
            <a:off x="5528320" y="407707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Friends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E38BD96-C9AC-493F-B592-7A43428AAD5F}"/>
              </a:ext>
            </a:extLst>
          </p:cNvPr>
          <p:cNvSpPr txBox="1"/>
          <p:nvPr/>
        </p:nvSpPr>
        <p:spPr>
          <a:xfrm>
            <a:off x="5591944" y="43651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Carers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4CAD8EA-09AB-4077-893E-175E2D8C851C}"/>
              </a:ext>
            </a:extLst>
          </p:cNvPr>
          <p:cNvSpPr txBox="1"/>
          <p:nvPr/>
        </p:nvSpPr>
        <p:spPr>
          <a:xfrm>
            <a:off x="10488488" y="5445224"/>
            <a:ext cx="1559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Shareholders</a:t>
            </a:r>
          </a:p>
        </p:txBody>
      </p:sp>
    </p:spTree>
    <p:extLst>
      <p:ext uri="{BB962C8B-B14F-4D97-AF65-F5344CB8AC3E}">
        <p14:creationId xmlns:p14="http://schemas.microsoft.com/office/powerpoint/2010/main" val="39146276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500"/>
                            </p:stCondLst>
                            <p:childTnLst>
                              <p:par>
                                <p:cTn id="1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 animBg="1"/>
      <p:bldP spid="9" grpId="0" animBg="1"/>
      <p:bldP spid="10" grpId="0" animBg="1"/>
      <p:bldP spid="3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8BC9AD"/>
                </a:solidFill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text here</a:t>
            </a:r>
          </a:p>
        </p:txBody>
      </p:sp>
      <p:pic>
        <p:nvPicPr>
          <p:cNvPr id="11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0429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462827" y="361065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Prince Charles Hospital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29D154-7291-495A-9160-5D53786227D4}"/>
              </a:ext>
            </a:extLst>
          </p:cNvPr>
          <p:cNvSpPr txBox="1"/>
          <p:nvPr/>
        </p:nvSpPr>
        <p:spPr>
          <a:xfrm>
            <a:off x="7586011" y="-2"/>
            <a:ext cx="4605985" cy="6940361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Built 1972-75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Verdana" panose="020B0604030504040204" pitchFamily="34" charset="0"/>
                <a:ea typeface="Verdana" panose="020B0604030504040204" pitchFamily="34" charset="0"/>
              </a:rPr>
              <a:t>Cost £</a:t>
            </a:r>
            <a:r>
              <a:rPr lang="en-GB" sz="2100" dirty="0" err="1">
                <a:latin typeface="Verdana" panose="020B0604030504040204" pitchFamily="34" charset="0"/>
                <a:ea typeface="Verdana" panose="020B0604030504040204" pitchFamily="34" charset="0"/>
              </a:rPr>
              <a:t>4M</a:t>
            </a:r>
            <a:endParaRPr lang="en-GB" sz="21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District General Hospital</a:t>
            </a:r>
          </a:p>
          <a:p>
            <a:endParaRPr lang="en-GB" sz="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Circa 400 beds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Year 22/23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100" dirty="0" err="1">
                <a:latin typeface="Verdana" panose="020B0604030504040204" pitchFamily="34" charset="0"/>
                <a:ea typeface="Verdana" panose="020B0604030504040204" pitchFamily="34" charset="0"/>
              </a:rPr>
              <a:t>A&amp;E</a:t>
            </a:r>
            <a:r>
              <a:rPr lang="en-GB" sz="2100" dirty="0">
                <a:latin typeface="Verdana" panose="020B0604030504040204" pitchFamily="34" charset="0"/>
                <a:ea typeface="Verdana" panose="020B0604030504040204" pitchFamily="34" charset="0"/>
              </a:rPr>
              <a:t> – 59,286 attendances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Verdana" panose="020B0604030504040204" pitchFamily="34" charset="0"/>
                <a:ea typeface="Verdana" panose="020B0604030504040204" pitchFamily="34" charset="0"/>
              </a:rPr>
              <a:t>(162 / day)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Verdana" panose="020B0604030504040204" pitchFamily="34" charset="0"/>
                <a:ea typeface="Verdana" panose="020B0604030504040204" pitchFamily="34" charset="0"/>
              </a:rPr>
              <a:t>Outpatients – 97,139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Verdana" panose="020B0604030504040204" pitchFamily="34" charset="0"/>
                <a:ea typeface="Verdana" panose="020B0604030504040204" pitchFamily="34" charset="0"/>
              </a:rPr>
              <a:t>(372 / day)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Verdana" panose="020B0604030504040204" pitchFamily="34" charset="0"/>
                <a:ea typeface="Verdana" panose="020B0604030504040204" pitchFamily="34" charset="0"/>
              </a:rPr>
              <a:t>Inpatients – 28,110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Verdana" panose="020B0604030504040204" pitchFamily="34" charset="0"/>
                <a:ea typeface="Verdana" panose="020B0604030504040204" pitchFamily="34" charset="0"/>
              </a:rPr>
              <a:t>(77 / day)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Verdana" panose="020B0604030504040204" pitchFamily="34" charset="0"/>
                <a:ea typeface="Verdana" panose="020B0604030504040204" pitchFamily="34" charset="0"/>
              </a:rPr>
              <a:t>Babies born – 2,483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Verdana" panose="020B0604030504040204" pitchFamily="34" charset="0"/>
                <a:ea typeface="Verdana" panose="020B0604030504040204" pitchFamily="34" charset="0"/>
              </a:rPr>
              <a:t>(7 / day)</a:t>
            </a:r>
          </a:p>
          <a:p>
            <a:pPr lvl="2"/>
            <a:endParaRPr lang="en-GB" sz="2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335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2BC"/>
                </a:solidFill>
              </a:rPr>
              <a:t>Heading (if any)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8BC9AD"/>
                </a:solidFill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text here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075" y="13600"/>
            <a:ext cx="12206075" cy="60095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3D373E-1CC2-4129-BF81-589BF8561DDF}"/>
              </a:ext>
            </a:extLst>
          </p:cNvPr>
          <p:cNvSpPr txBox="1"/>
          <p:nvPr/>
        </p:nvSpPr>
        <p:spPr>
          <a:xfrm>
            <a:off x="9051673" y="4021554"/>
            <a:ext cx="3052490" cy="1877437"/>
          </a:xfrm>
          <a:prstGeom prst="rect">
            <a:avLst/>
          </a:prstGeom>
          <a:solidFill>
            <a:schemeClr val="bg1">
              <a:alpha val="7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Ground Floor</a:t>
            </a:r>
          </a:p>
          <a:p>
            <a:pPr algn="ctr"/>
            <a:endParaRPr lang="en-GB" sz="8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3913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2BC"/>
                </a:solidFill>
              </a:rPr>
              <a:t>Heading (if any)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8BC9AD"/>
                </a:solidFill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text here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00" y="0"/>
            <a:ext cx="12192000" cy="60231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95EBF3-59B4-4947-A742-D5374A5204A5}"/>
              </a:ext>
            </a:extLst>
          </p:cNvPr>
          <p:cNvSpPr txBox="1"/>
          <p:nvPr/>
        </p:nvSpPr>
        <p:spPr>
          <a:xfrm>
            <a:off x="9051673" y="4021554"/>
            <a:ext cx="3052490" cy="1877437"/>
          </a:xfrm>
          <a:prstGeom prst="rect">
            <a:avLst/>
          </a:prstGeom>
          <a:solidFill>
            <a:schemeClr val="bg1">
              <a:alpha val="7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First Floor</a:t>
            </a:r>
          </a:p>
          <a:p>
            <a:pPr algn="ctr"/>
            <a:endParaRPr lang="en-GB" sz="8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859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2BC"/>
                </a:solidFill>
              </a:rPr>
              <a:t>Heading (if any)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8BC9AD"/>
                </a:solidFill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text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69AC5D-DCE9-4A93-AF11-6F8F684DA8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"/>
            <a:ext cx="12191998" cy="60443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6B30AF-7B1E-4A58-997D-4796383FE51F}"/>
              </a:ext>
            </a:extLst>
          </p:cNvPr>
          <p:cNvSpPr txBox="1"/>
          <p:nvPr/>
        </p:nvSpPr>
        <p:spPr>
          <a:xfrm>
            <a:off x="7586011" y="-2"/>
            <a:ext cx="4605985" cy="6863417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Parking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Patient (Ambulant/Disabled)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Staff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Contractor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Deliveries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Hospital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Ambulance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Land &amp; Air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Blue light priority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Public Transport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Schedules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Routes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Safe and segregated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Wayfinding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Visible &amp; understandable</a:t>
            </a:r>
            <a:endParaRPr lang="en-GB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925A5D-5267-447E-8A66-93D90441B558}"/>
              </a:ext>
            </a:extLst>
          </p:cNvPr>
          <p:cNvSpPr txBox="1"/>
          <p:nvPr/>
        </p:nvSpPr>
        <p:spPr>
          <a:xfrm>
            <a:off x="93671" y="4889475"/>
            <a:ext cx="3628097" cy="1046440"/>
          </a:xfrm>
          <a:prstGeom prst="rect">
            <a:avLst/>
          </a:prstGeom>
          <a:solidFill>
            <a:schemeClr val="bg1">
              <a:alpha val="7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Logistics</a:t>
            </a:r>
          </a:p>
          <a:p>
            <a:pPr algn="ctr"/>
            <a:endParaRPr lang="en-GB" sz="8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689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72B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Heading (if any)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8BC9A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 text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11970A-CA00-486A-950F-9E82A7694B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142"/>
            <a:ext cx="12192000" cy="61612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925A5D-5267-447E-8A66-93D90441B558}"/>
              </a:ext>
            </a:extLst>
          </p:cNvPr>
          <p:cNvSpPr txBox="1"/>
          <p:nvPr/>
        </p:nvSpPr>
        <p:spPr>
          <a:xfrm>
            <a:off x="145733" y="4589466"/>
            <a:ext cx="4341600" cy="1046440"/>
          </a:xfrm>
          <a:prstGeom prst="rect">
            <a:avLst/>
          </a:prstGeom>
          <a:solidFill>
            <a:schemeClr val="bg1">
              <a:alpha val="7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Perception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6B30AF-7B1E-4A58-997D-4796383FE51F}"/>
              </a:ext>
            </a:extLst>
          </p:cNvPr>
          <p:cNvSpPr txBox="1"/>
          <p:nvPr/>
        </p:nvSpPr>
        <p:spPr>
          <a:xfrm>
            <a:off x="7586011" y="-82142"/>
            <a:ext cx="4751720" cy="717119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Sight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Discreet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Cleanliness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Infection control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Aspergillus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4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Well-being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Art work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Noise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Tolerable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4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Reverberation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Affects instrumentation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Smell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Air monitoring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Gases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3272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2BC"/>
                </a:solidFill>
              </a:rPr>
              <a:t>Heading (if any)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8BC9AD"/>
                </a:solidFill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text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C9D3C0-0C9A-4189-BC4C-CEDED904BB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0790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6FE23EB-D82B-4131-A94B-6769F9A85B75}"/>
              </a:ext>
            </a:extLst>
          </p:cNvPr>
          <p:cNvSpPr txBox="1"/>
          <p:nvPr/>
        </p:nvSpPr>
        <p:spPr>
          <a:xfrm>
            <a:off x="7586011" y="-2"/>
            <a:ext cx="4605985" cy="7478970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Infrastructure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Fragile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Compromising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Records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None / inaccurate / dated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Capacity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Limited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Isolations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Lack of understanding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Diversions / enabling 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Policies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Control of Contractors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Permits to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Asbestos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Inhibiting</a:t>
            </a:r>
          </a:p>
          <a:p>
            <a:pPr lvl="1"/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endParaRPr lang="en-GB" sz="40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F6DACB-6BE9-43DD-ABAC-D85475BDB0B9}"/>
              </a:ext>
            </a:extLst>
          </p:cNvPr>
          <p:cNvSpPr txBox="1"/>
          <p:nvPr/>
        </p:nvSpPr>
        <p:spPr>
          <a:xfrm>
            <a:off x="93671" y="4889475"/>
            <a:ext cx="3628097" cy="1046440"/>
          </a:xfrm>
          <a:prstGeom prst="rect">
            <a:avLst/>
          </a:prstGeom>
          <a:solidFill>
            <a:schemeClr val="bg1">
              <a:alpha val="7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Estate</a:t>
            </a:r>
          </a:p>
          <a:p>
            <a:pPr algn="ctr"/>
            <a:endParaRPr lang="en-GB" sz="8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761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582096" y="545731"/>
            <a:ext cx="700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2BC"/>
                </a:solidFill>
              </a:rPr>
              <a:t>Heading (if any)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E3F99E-057D-11C2-9C27-1D20AA08B494}"/>
              </a:ext>
            </a:extLst>
          </p:cNvPr>
          <p:cNvSpPr txBox="1"/>
          <p:nvPr/>
        </p:nvSpPr>
        <p:spPr>
          <a:xfrm>
            <a:off x="582096" y="1306905"/>
            <a:ext cx="1102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8BC9AD"/>
                </a:solidFill>
              </a:rPr>
              <a:t>Subheading (if any)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19FFE7-4BBA-587E-DD45-422A876943F5}"/>
              </a:ext>
            </a:extLst>
          </p:cNvPr>
          <p:cNvSpPr txBox="1"/>
          <p:nvPr/>
        </p:nvSpPr>
        <p:spPr>
          <a:xfrm>
            <a:off x="582096" y="1676237"/>
            <a:ext cx="110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text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CFD579-62F4-4D64-ACF1-6FD3B21D5A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" y="-1"/>
            <a:ext cx="12192000" cy="61218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6FE23EB-D82B-4131-A94B-6769F9A85B75}"/>
              </a:ext>
            </a:extLst>
          </p:cNvPr>
          <p:cNvSpPr txBox="1"/>
          <p:nvPr/>
        </p:nvSpPr>
        <p:spPr>
          <a:xfrm>
            <a:off x="7586011" y="-2"/>
            <a:ext cx="4605985" cy="6863417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Maintenance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Flushing / Legionella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Fire detection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Unnecessary call-outs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Security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Climbers / Jumpers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Access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Emergencies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Commissioning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Pre-emptive / scheduled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000" dirty="0">
                <a:latin typeface="Verdana" panose="020B0604030504040204" pitchFamily="34" charset="0"/>
                <a:ea typeface="Verdana" panose="020B0604030504040204" pitchFamily="34" charset="0"/>
              </a:rPr>
              <a:t>Defects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Disruptive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Statutory maintenance</a:t>
            </a:r>
          </a:p>
          <a:p>
            <a:pPr lvl="1"/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endParaRPr lang="en-GB" sz="40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F6DACB-6BE9-43DD-ABAC-D85475BDB0B9}"/>
              </a:ext>
            </a:extLst>
          </p:cNvPr>
          <p:cNvSpPr txBox="1"/>
          <p:nvPr/>
        </p:nvSpPr>
        <p:spPr>
          <a:xfrm>
            <a:off x="212202" y="4889475"/>
            <a:ext cx="5147402" cy="1046440"/>
          </a:xfrm>
          <a:prstGeom prst="rect">
            <a:avLst/>
          </a:prstGeom>
          <a:solidFill>
            <a:schemeClr val="bg1">
              <a:alpha val="7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Construction</a:t>
            </a:r>
          </a:p>
          <a:p>
            <a:pPr algn="ctr"/>
            <a:endParaRPr lang="en-GB" sz="8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053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70c6e2-6035-4d59-beab-9ecf79d08bb3">
      <Terms xmlns="http://schemas.microsoft.com/office/infopath/2007/PartnerControls"/>
    </lcf76f155ced4ddcb4097134ff3c332f>
    <TaxCatchAll xmlns="70758de4-0663-41f3-a5f7-99e99ed73307" xsi:nil="true"/>
  </documentManagement>
</p:properties>
</file>

<file path=customXml/itemProps1.xml><?xml version="1.0" encoding="utf-8"?>
<ds:datastoreItem xmlns:ds="http://schemas.openxmlformats.org/officeDocument/2006/customXml" ds:itemID="{2B2DB62D-1734-44C7-9266-4AF3B2D49FE1}"/>
</file>

<file path=customXml/itemProps2.xml><?xml version="1.0" encoding="utf-8"?>
<ds:datastoreItem xmlns:ds="http://schemas.openxmlformats.org/officeDocument/2006/customXml" ds:itemID="{DAE70C63-4F5D-42ED-8CE4-C5742A08A0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99EF3F-739B-4FA3-A562-3E086C7434BF}">
  <ds:schemaRefs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4c6f6ee2-3ec8-4a84-a84f-8f8e2e487b10"/>
    <ds:schemaRef ds:uri="http://purl.org/dc/elements/1.1/"/>
    <ds:schemaRef ds:uri="http://purl.org/dc/dcmitype/"/>
    <ds:schemaRef ds:uri="280a0de3-6db0-4578-a169-6e45ad628bbe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490</TotalTime>
  <Words>413</Words>
  <Application>Microsoft Office PowerPoint</Application>
  <PresentationFormat>Widescreen</PresentationFormat>
  <Paragraphs>161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Verdana</vt:lpstr>
      <vt:lpstr>office theme</vt:lpstr>
      <vt:lpstr>PowerPoint Presentation</vt:lpstr>
      <vt:lpstr>Stakeholders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Jeremy Holifield (Cwm Taf Morgannwg - Major Projects)</dc:creator>
  <cp:lastModifiedBy>Tania Davies</cp:lastModifiedBy>
  <cp:revision>49</cp:revision>
  <dcterms:created xsi:type="dcterms:W3CDTF">2023-05-02T14:42:11Z</dcterms:created>
  <dcterms:modified xsi:type="dcterms:W3CDTF">2023-05-09T17:53:14Z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0x010100BACAEB193CC77B4781CD52F73CA3532C</vt:lpwstr>
  </property>
  <property fmtid="{D5CDD505-2E9C-101B-9397-08002B2CF9AE}" pid="3" name="MediaServiceImageTags">
    <vt:lpwstr/>
  </property>
</Properties>
</file>