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94" r:id="rId6"/>
  </p:sldMasterIdLst>
  <p:notesMasterIdLst>
    <p:notesMasterId r:id="rId32"/>
  </p:notesMasterIdLst>
  <p:handoutMasterIdLst>
    <p:handoutMasterId r:id="rId33"/>
  </p:handoutMasterIdLst>
  <p:sldIdLst>
    <p:sldId id="803" r:id="rId7"/>
    <p:sldId id="266" r:id="rId8"/>
    <p:sldId id="263" r:id="rId9"/>
    <p:sldId id="391" r:id="rId10"/>
    <p:sldId id="267" r:id="rId11"/>
    <p:sldId id="358" r:id="rId12"/>
    <p:sldId id="354" r:id="rId13"/>
    <p:sldId id="361" r:id="rId14"/>
    <p:sldId id="258" r:id="rId15"/>
    <p:sldId id="797" r:id="rId16"/>
    <p:sldId id="804" r:id="rId17"/>
    <p:sldId id="365" r:id="rId18"/>
    <p:sldId id="799" r:id="rId19"/>
    <p:sldId id="366" r:id="rId20"/>
    <p:sldId id="368" r:id="rId21"/>
    <p:sldId id="400" r:id="rId22"/>
    <p:sldId id="371" r:id="rId23"/>
    <p:sldId id="372" r:id="rId24"/>
    <p:sldId id="393" r:id="rId25"/>
    <p:sldId id="794" r:id="rId26"/>
    <p:sldId id="787" r:id="rId27"/>
    <p:sldId id="791" r:id="rId28"/>
    <p:sldId id="795" r:id="rId29"/>
    <p:sldId id="380" r:id="rId30"/>
    <p:sldId id="395" r:id="rId31"/>
  </p:sldIdLst>
  <p:sldSz cx="9144000" cy="6858000" type="screen4x3"/>
  <p:notesSz cx="7099300" cy="102346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0FB166-50C9-1DA5-5EE3-686D4831BDAE}" name="Andrew Waddington (NWSSP - SES)" initials="AW(S" userId="S::Andrew.Waddington@wales.nhs.uk::4ce7c1c4-96d7-432c-9ea5-2e5a87eb66a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E78247-7771-4DE4-930C-7213964B9EF5}" v="3" dt="2023-05-05T13:24:05.590"/>
    <p1510:client id="{EA7ACAA3-5E8B-4FD7-A2E3-356124149B86}" v="99" dt="2023-05-05T12:18:02.7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77328" autoAdjust="0"/>
  </p:normalViewPr>
  <p:slideViewPr>
    <p:cSldViewPr snapToGrid="0">
      <p:cViewPr varScale="1">
        <p:scale>
          <a:sx n="82" d="100"/>
          <a:sy n="82" d="100"/>
        </p:scale>
        <p:origin x="10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870" y="87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4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'Sheet2 (2)'!$B$3:$E$14</c:f>
              <c:strCache>
                <c:ptCount val="12"/>
                <c:pt idx="0">
                  <c:v>Decontamination</c:v>
                </c:pt>
                <c:pt idx="1">
                  <c:v>Refurbishment Schemes</c:v>
                </c:pt>
                <c:pt idx="2">
                  <c:v>Estates infrastructure</c:v>
                </c:pt>
                <c:pt idx="3">
                  <c:v>Reconfiguration / Expansion</c:v>
                </c:pt>
                <c:pt idx="4">
                  <c:v>Emergency Department</c:v>
                </c:pt>
                <c:pt idx="5">
                  <c:v>Mental Health</c:v>
                </c:pt>
                <c:pt idx="6">
                  <c:v>Treatment / Critical Care</c:v>
                </c:pt>
                <c:pt idx="7">
                  <c:v>Treatment &amp; Diagnostic</c:v>
                </c:pt>
                <c:pt idx="8">
                  <c:v>Other</c:v>
                </c:pt>
                <c:pt idx="9">
                  <c:v>Integrated Primary Community</c:v>
                </c:pt>
                <c:pt idx="10">
                  <c:v>Integrated Primary, Community &amp; Social Care</c:v>
                </c:pt>
                <c:pt idx="11">
                  <c:v>Regional &amp; National</c:v>
                </c:pt>
              </c:strCache>
            </c:strRef>
          </c:cat>
          <c:val>
            <c:numRef>
              <c:f>'Sheet2 (2)'!$F$3:$F$14</c:f>
            </c:numRef>
          </c:val>
          <c:extLst>
            <c:ext xmlns:c16="http://schemas.microsoft.com/office/drawing/2014/chart" uri="{C3380CC4-5D6E-409C-BE32-E72D297353CC}">
              <c16:uniqueId val="{00000000-40AD-4C18-A8B8-5E28D99D54EC}"/>
            </c:ext>
          </c:extLst>
        </c:ser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'Sheet2 (2)'!$B$3:$E$14</c:f>
              <c:strCache>
                <c:ptCount val="12"/>
                <c:pt idx="0">
                  <c:v>Decontamination</c:v>
                </c:pt>
                <c:pt idx="1">
                  <c:v>Refurbishment Schemes</c:v>
                </c:pt>
                <c:pt idx="2">
                  <c:v>Estates infrastructure</c:v>
                </c:pt>
                <c:pt idx="3">
                  <c:v>Reconfiguration / Expansion</c:v>
                </c:pt>
                <c:pt idx="4">
                  <c:v>Emergency Department</c:v>
                </c:pt>
                <c:pt idx="5">
                  <c:v>Mental Health</c:v>
                </c:pt>
                <c:pt idx="6">
                  <c:v>Treatment / Critical Care</c:v>
                </c:pt>
                <c:pt idx="7">
                  <c:v>Treatment &amp; Diagnostic</c:v>
                </c:pt>
                <c:pt idx="8">
                  <c:v>Other</c:v>
                </c:pt>
                <c:pt idx="9">
                  <c:v>Integrated Primary Community</c:v>
                </c:pt>
                <c:pt idx="10">
                  <c:v>Integrated Primary, Community &amp; Social Care</c:v>
                </c:pt>
                <c:pt idx="11">
                  <c:v>Regional &amp; National</c:v>
                </c:pt>
              </c:strCache>
            </c:strRef>
          </c:cat>
          <c:val>
            <c:numRef>
              <c:f>'Sheet2 (2)'!$G$3:$G$14</c:f>
            </c:numRef>
          </c:val>
          <c:extLst>
            <c:ext xmlns:c16="http://schemas.microsoft.com/office/drawing/2014/chart" uri="{C3380CC4-5D6E-409C-BE32-E72D297353CC}">
              <c16:uniqueId val="{00000001-40AD-4C18-A8B8-5E28D99D54EC}"/>
            </c:ext>
          </c:extLst>
        </c:ser>
        <c:ser>
          <c:idx val="2"/>
          <c:order val="2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'Sheet2 (2)'!$B$3:$E$14</c:f>
              <c:strCache>
                <c:ptCount val="12"/>
                <c:pt idx="0">
                  <c:v>Decontamination</c:v>
                </c:pt>
                <c:pt idx="1">
                  <c:v>Refurbishment Schemes</c:v>
                </c:pt>
                <c:pt idx="2">
                  <c:v>Estates infrastructure</c:v>
                </c:pt>
                <c:pt idx="3">
                  <c:v>Reconfiguration / Expansion</c:v>
                </c:pt>
                <c:pt idx="4">
                  <c:v>Emergency Department</c:v>
                </c:pt>
                <c:pt idx="5">
                  <c:v>Mental Health</c:v>
                </c:pt>
                <c:pt idx="6">
                  <c:v>Treatment / Critical Care</c:v>
                </c:pt>
                <c:pt idx="7">
                  <c:v>Treatment &amp; Diagnostic</c:v>
                </c:pt>
                <c:pt idx="8">
                  <c:v>Other</c:v>
                </c:pt>
                <c:pt idx="9">
                  <c:v>Integrated Primary Community</c:v>
                </c:pt>
                <c:pt idx="10">
                  <c:v>Integrated Primary, Community &amp; Social Care</c:v>
                </c:pt>
                <c:pt idx="11">
                  <c:v>Regional &amp; National</c:v>
                </c:pt>
              </c:strCache>
            </c:strRef>
          </c:cat>
          <c:val>
            <c:numRef>
              <c:f>'Sheet2 (2)'!$H$3:$H$14</c:f>
            </c:numRef>
          </c:val>
          <c:extLst>
            <c:ext xmlns:c16="http://schemas.microsoft.com/office/drawing/2014/chart" uri="{C3380CC4-5D6E-409C-BE32-E72D297353CC}">
              <c16:uniqueId val="{00000002-40AD-4C18-A8B8-5E28D99D54EC}"/>
            </c:ext>
          </c:extLst>
        </c:ser>
        <c:ser>
          <c:idx val="3"/>
          <c:order val="3"/>
          <c:explosion val="1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40AD-4C18-A8B8-5E28D99D54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40AD-4C18-A8B8-5E28D99D54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40AD-4C18-A8B8-5E28D99D54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A-40AD-4C18-A8B8-5E28D99D54E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C-40AD-4C18-A8B8-5E28D99D54E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E-40AD-4C18-A8B8-5E28D99D54E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0-40AD-4C18-A8B8-5E28D99D54E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2-40AD-4C18-A8B8-5E28D99D54EC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4-40AD-4C18-A8B8-5E28D99D54EC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6-40AD-4C18-A8B8-5E28D99D54EC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8-40AD-4C18-A8B8-5E28D99D54EC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A-40AD-4C18-A8B8-5E28D99D54EC}"/>
              </c:ext>
            </c:extLst>
          </c:dPt>
          <c:dLbls>
            <c:dLbl>
              <c:idx val="0"/>
              <c:layout>
                <c:manualLayout>
                  <c:x val="0.10852713178294561"/>
                  <c:y val="-8.080808080808082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AD-4C18-A8B8-5E28D99D54EC}"/>
                </c:ext>
              </c:extLst>
            </c:dLbl>
            <c:dLbl>
              <c:idx val="1"/>
              <c:layout>
                <c:manualLayout>
                  <c:x val="9.1300602928509902E-2"/>
                  <c:y val="6.73400673400670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AD-4C18-A8B8-5E28D99D54EC}"/>
                </c:ext>
              </c:extLst>
            </c:dLbl>
            <c:dLbl>
              <c:idx val="2"/>
              <c:layout>
                <c:manualLayout>
                  <c:x val="4.3066322136089581E-2"/>
                  <c:y val="1.010101010101003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AD-4C18-A8B8-5E28D99D54EC}"/>
                </c:ext>
              </c:extLst>
            </c:dLbl>
            <c:dLbl>
              <c:idx val="3"/>
              <c:layout>
                <c:manualLayout>
                  <c:x val="4.1343669250645872E-2"/>
                  <c:y val="-6.73400673400674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0AD-4C18-A8B8-5E28D99D54EC}"/>
                </c:ext>
              </c:extLst>
            </c:dLbl>
            <c:dLbl>
              <c:idx val="4"/>
              <c:layout>
                <c:manualLayout>
                  <c:x val="4.6511627906976744E-2"/>
                  <c:y val="-3.70370370370370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0AD-4C18-A8B8-5E28D99D54EC}"/>
                </c:ext>
              </c:extLst>
            </c:dLbl>
            <c:dLbl>
              <c:idx val="5"/>
              <c:layout>
                <c:manualLayout>
                  <c:x val="0.10335917312661498"/>
                  <c:y val="6.734006734006610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0AD-4C18-A8B8-5E28D99D54EC}"/>
                </c:ext>
              </c:extLst>
            </c:dLbl>
            <c:dLbl>
              <c:idx val="6"/>
              <c:layout>
                <c:manualLayout>
                  <c:x val="6.8906115417742692E-3"/>
                  <c:y val="3.03030303030303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0AD-4C18-A8B8-5E28D99D54EC}"/>
                </c:ext>
              </c:extLst>
            </c:dLbl>
            <c:dLbl>
              <c:idx val="7"/>
              <c:layout>
                <c:manualLayout>
                  <c:x val="-5.1679586563307496E-3"/>
                  <c:y val="2.02020202020202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0AD-4C18-A8B8-5E28D99D54EC}"/>
                </c:ext>
              </c:extLst>
            </c:dLbl>
            <c:dLbl>
              <c:idx val="8"/>
              <c:layout>
                <c:manualLayout>
                  <c:x val="-0.11886304909560727"/>
                  <c:y val="-3.367003367003366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0AD-4C18-A8B8-5E28D99D54EC}"/>
                </c:ext>
              </c:extLst>
            </c:dLbl>
            <c:dLbl>
              <c:idx val="9"/>
              <c:layout>
                <c:manualLayout>
                  <c:x val="-1.4859316029662103E-4"/>
                  <c:y val="2.00029143781645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0AD-4C18-A8B8-5E28D99D54EC}"/>
                </c:ext>
              </c:extLst>
            </c:dLbl>
            <c:dLbl>
              <c:idx val="10"/>
              <c:layout>
                <c:manualLayout>
                  <c:x val="-9.1300602928509902E-2"/>
                  <c:y val="7.058243875949483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0AD-4C18-A8B8-5E28D99D54EC}"/>
                </c:ext>
              </c:extLst>
            </c:dLbl>
            <c:dLbl>
              <c:idx val="11"/>
              <c:layout>
                <c:manualLayout>
                  <c:x val="-2.9285099052540915E-2"/>
                  <c:y val="-7.744107744107743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0AD-4C18-A8B8-5E28D99D54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4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'Sheet2 (2)'!$B$3:$E$14</c:f>
              <c:strCache>
                <c:ptCount val="12"/>
                <c:pt idx="0">
                  <c:v>Decontamination</c:v>
                </c:pt>
                <c:pt idx="1">
                  <c:v>Refurbishment Schemes</c:v>
                </c:pt>
                <c:pt idx="2">
                  <c:v>Estates infrastructure</c:v>
                </c:pt>
                <c:pt idx="3">
                  <c:v>Reconfiguration / Expansion</c:v>
                </c:pt>
                <c:pt idx="4">
                  <c:v>Emergency Department</c:v>
                </c:pt>
                <c:pt idx="5">
                  <c:v>Mental Health</c:v>
                </c:pt>
                <c:pt idx="6">
                  <c:v>Treatment / Critical Care</c:v>
                </c:pt>
                <c:pt idx="7">
                  <c:v>Treatment &amp; Diagnostic</c:v>
                </c:pt>
                <c:pt idx="8">
                  <c:v>Other</c:v>
                </c:pt>
                <c:pt idx="9">
                  <c:v>Integrated Primary Community</c:v>
                </c:pt>
                <c:pt idx="10">
                  <c:v>Integrated Primary, Community &amp; Social Care</c:v>
                </c:pt>
                <c:pt idx="11">
                  <c:v>Regional &amp; National</c:v>
                </c:pt>
              </c:strCache>
            </c:strRef>
          </c:cat>
          <c:val>
            <c:numRef>
              <c:f>'Sheet2 (2)'!$I$3:$I$14</c:f>
              <c:numCache>
                <c:formatCode>0.0</c:formatCode>
                <c:ptCount val="12"/>
                <c:pt idx="0">
                  <c:v>2.5974025974025974</c:v>
                </c:pt>
                <c:pt idx="1">
                  <c:v>2.5974025974025974</c:v>
                </c:pt>
                <c:pt idx="2">
                  <c:v>11.688311688311687</c:v>
                </c:pt>
                <c:pt idx="3">
                  <c:v>10.38961038961039</c:v>
                </c:pt>
                <c:pt idx="4">
                  <c:v>3.8961038961038961</c:v>
                </c:pt>
                <c:pt idx="5">
                  <c:v>6.4935064935064926</c:v>
                </c:pt>
                <c:pt idx="6">
                  <c:v>2.5974025974025974</c:v>
                </c:pt>
                <c:pt idx="7">
                  <c:v>3.8961038961038961</c:v>
                </c:pt>
                <c:pt idx="8">
                  <c:v>3.8961038961038961</c:v>
                </c:pt>
                <c:pt idx="9">
                  <c:v>19.480519480519483</c:v>
                </c:pt>
                <c:pt idx="10">
                  <c:v>29.870129870129869</c:v>
                </c:pt>
                <c:pt idx="11">
                  <c:v>2.5974025974025974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40AD-4C18-A8B8-5E28D99D54E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8CD5E4-E8E8-4FD2-A80E-3E96FE19B0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9C9495-D05B-4B11-A2C1-E292817B792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Access to companies with relevant experience, resources, capability &amp; proven track record</a:t>
          </a:r>
          <a:endParaRPr lang="en-US" sz="20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EAA8289-87A2-43BD-93F4-7AF09E36CC82}" type="parTrans" cxnId="{ADDBBDF3-6341-4149-8BDE-D6864FDB5498}">
      <dgm:prSet/>
      <dgm:spPr/>
      <dgm:t>
        <a:bodyPr/>
        <a:lstStyle/>
        <a:p>
          <a:endParaRPr lang="en-US"/>
        </a:p>
      </dgm:t>
    </dgm:pt>
    <dgm:pt modelId="{93CF403E-11BA-4C70-9739-43DE3C2D68EC}" type="sibTrans" cxnId="{ADDBBDF3-6341-4149-8BDE-D6864FDB5498}">
      <dgm:prSet/>
      <dgm:spPr/>
      <dgm:t>
        <a:bodyPr/>
        <a:lstStyle/>
        <a:p>
          <a:endParaRPr lang="en-US"/>
        </a:p>
      </dgm:t>
    </dgm:pt>
    <dgm:pt modelId="{A053C76E-9E63-416F-8CCD-ADFAF09A3F9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Shorter procurement time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30CD7FFF-A9BD-4281-B79B-976C8337D9B2}" type="parTrans" cxnId="{41B82670-2498-4B94-90E0-6C63FE620843}">
      <dgm:prSet/>
      <dgm:spPr/>
      <dgm:t>
        <a:bodyPr/>
        <a:lstStyle/>
        <a:p>
          <a:endParaRPr lang="en-US"/>
        </a:p>
      </dgm:t>
    </dgm:pt>
    <dgm:pt modelId="{E0438558-4911-4A2F-8ED2-5338CFEEDA99}" type="sibTrans" cxnId="{41B82670-2498-4B94-90E0-6C63FE620843}">
      <dgm:prSet/>
      <dgm:spPr/>
      <dgm:t>
        <a:bodyPr/>
        <a:lstStyle/>
        <a:p>
          <a:endParaRPr lang="en-US"/>
        </a:p>
      </dgm:t>
    </dgm:pt>
    <dgm:pt modelId="{0AAEEC5E-854F-41A9-8D32-7EFBBC9F1BB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Assurance to Board and Welsh Government of “due diligence”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D2BD07D5-3FE2-409B-BF23-0C20EB8B2836}" type="parTrans" cxnId="{B07031A2-39AA-4A53-9D7C-1BCC0147F851}">
      <dgm:prSet/>
      <dgm:spPr/>
      <dgm:t>
        <a:bodyPr/>
        <a:lstStyle/>
        <a:p>
          <a:endParaRPr lang="en-US"/>
        </a:p>
      </dgm:t>
    </dgm:pt>
    <dgm:pt modelId="{4DF5497A-D863-4798-981F-1F1D63228F04}" type="sibTrans" cxnId="{B07031A2-39AA-4A53-9D7C-1BCC0147F851}">
      <dgm:prSet/>
      <dgm:spPr/>
      <dgm:t>
        <a:bodyPr/>
        <a:lstStyle/>
        <a:p>
          <a:endParaRPr lang="en-US"/>
        </a:p>
      </dgm:t>
    </dgm:pt>
    <dgm:pt modelId="{2C634D21-4057-4B64-9441-CE398E7B07AC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Early engagement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F69D1131-9601-43FD-9909-7AE3EEBB9C33}" type="parTrans" cxnId="{4A2DD33C-3742-44C9-B8A9-65F165DB08C9}">
      <dgm:prSet/>
      <dgm:spPr/>
      <dgm:t>
        <a:bodyPr/>
        <a:lstStyle/>
        <a:p>
          <a:endParaRPr lang="en-US"/>
        </a:p>
      </dgm:t>
    </dgm:pt>
    <dgm:pt modelId="{6FC4AE46-E9C0-47D1-A64C-9AAE07A5AE74}" type="sibTrans" cxnId="{4A2DD33C-3742-44C9-B8A9-65F165DB08C9}">
      <dgm:prSet/>
      <dgm:spPr/>
      <dgm:t>
        <a:bodyPr/>
        <a:lstStyle/>
        <a:p>
          <a:endParaRPr lang="en-US"/>
        </a:p>
      </dgm:t>
    </dgm:pt>
    <dgm:pt modelId="{666591C5-7C51-4917-B459-25171F00C294}" type="pres">
      <dgm:prSet presAssocID="{7F8CD5E4-E8E8-4FD2-A80E-3E96FE19B07F}" presName="linear" presStyleCnt="0">
        <dgm:presLayoutVars>
          <dgm:animLvl val="lvl"/>
          <dgm:resizeHandles val="exact"/>
        </dgm:presLayoutVars>
      </dgm:prSet>
      <dgm:spPr/>
    </dgm:pt>
    <dgm:pt modelId="{77749D3E-4AF6-4D56-BC2A-48A39E5ED24E}" type="pres">
      <dgm:prSet presAssocID="{9B9C9495-D05B-4B11-A2C1-E292817B7929}" presName="parentText" presStyleLbl="node1" presStyleIdx="0" presStyleCnt="4" custLinFactNeighborX="0" custLinFactNeighborY="-13294">
        <dgm:presLayoutVars>
          <dgm:chMax val="0"/>
          <dgm:bulletEnabled val="1"/>
        </dgm:presLayoutVars>
      </dgm:prSet>
      <dgm:spPr/>
    </dgm:pt>
    <dgm:pt modelId="{D05E5245-1144-411A-A2AC-B11F374873D8}" type="pres">
      <dgm:prSet presAssocID="{93CF403E-11BA-4C70-9739-43DE3C2D68EC}" presName="spacer" presStyleCnt="0"/>
      <dgm:spPr/>
    </dgm:pt>
    <dgm:pt modelId="{8D82004A-809D-41EA-9EC4-1D7ABD3D7794}" type="pres">
      <dgm:prSet presAssocID="{A053C76E-9E63-416F-8CCD-ADFAF09A3F91}" presName="parentText" presStyleLbl="node1" presStyleIdx="1" presStyleCnt="4" custLinFactNeighborX="-2759" custLinFactNeighborY="-13212">
        <dgm:presLayoutVars>
          <dgm:chMax val="0"/>
          <dgm:bulletEnabled val="1"/>
        </dgm:presLayoutVars>
      </dgm:prSet>
      <dgm:spPr/>
    </dgm:pt>
    <dgm:pt modelId="{D75D94BE-5DB3-46C4-8215-911A17A7AC4E}" type="pres">
      <dgm:prSet presAssocID="{E0438558-4911-4A2F-8ED2-5338CFEEDA99}" presName="spacer" presStyleCnt="0"/>
      <dgm:spPr/>
    </dgm:pt>
    <dgm:pt modelId="{BBCD60DD-1C2C-43D9-93A4-C28FE442B7FB}" type="pres">
      <dgm:prSet presAssocID="{0AAEEC5E-854F-41A9-8D32-7EFBBC9F1BB1}" presName="parentText" presStyleLbl="node1" presStyleIdx="2" presStyleCnt="4" custLinFactNeighborX="0" custLinFactNeighborY="17544">
        <dgm:presLayoutVars>
          <dgm:chMax val="0"/>
          <dgm:bulletEnabled val="1"/>
        </dgm:presLayoutVars>
      </dgm:prSet>
      <dgm:spPr/>
    </dgm:pt>
    <dgm:pt modelId="{5569ACC9-C0C3-4926-8655-526C326F1D46}" type="pres">
      <dgm:prSet presAssocID="{4DF5497A-D863-4798-981F-1F1D63228F04}" presName="spacer" presStyleCnt="0"/>
      <dgm:spPr/>
    </dgm:pt>
    <dgm:pt modelId="{B5037711-7F0E-40C5-A309-EE7BE1C6F4C9}" type="pres">
      <dgm:prSet presAssocID="{2C634D21-4057-4B64-9441-CE398E7B07A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D248008-C4B1-4444-8F27-9B2A2C54D0C8}" type="presOf" srcId="{7F8CD5E4-E8E8-4FD2-A80E-3E96FE19B07F}" destId="{666591C5-7C51-4917-B459-25171F00C294}" srcOrd="0" destOrd="0" presId="urn:microsoft.com/office/officeart/2005/8/layout/vList2"/>
    <dgm:cxn modelId="{F816480E-EFC0-4CBD-A96F-E1724E02F392}" type="presOf" srcId="{2C634D21-4057-4B64-9441-CE398E7B07AC}" destId="{B5037711-7F0E-40C5-A309-EE7BE1C6F4C9}" srcOrd="0" destOrd="0" presId="urn:microsoft.com/office/officeart/2005/8/layout/vList2"/>
    <dgm:cxn modelId="{F87F3812-E5E7-4251-B9A2-42EDCFEE5FDD}" type="presOf" srcId="{A053C76E-9E63-416F-8CCD-ADFAF09A3F91}" destId="{8D82004A-809D-41EA-9EC4-1D7ABD3D7794}" srcOrd="0" destOrd="0" presId="urn:microsoft.com/office/officeart/2005/8/layout/vList2"/>
    <dgm:cxn modelId="{3F514A29-62FC-4EC2-9830-7CAE198F2439}" type="presOf" srcId="{9B9C9495-D05B-4B11-A2C1-E292817B7929}" destId="{77749D3E-4AF6-4D56-BC2A-48A39E5ED24E}" srcOrd="0" destOrd="0" presId="urn:microsoft.com/office/officeart/2005/8/layout/vList2"/>
    <dgm:cxn modelId="{4A2DD33C-3742-44C9-B8A9-65F165DB08C9}" srcId="{7F8CD5E4-E8E8-4FD2-A80E-3E96FE19B07F}" destId="{2C634D21-4057-4B64-9441-CE398E7B07AC}" srcOrd="3" destOrd="0" parTransId="{F69D1131-9601-43FD-9909-7AE3EEBB9C33}" sibTransId="{6FC4AE46-E9C0-47D1-A64C-9AAE07A5AE74}"/>
    <dgm:cxn modelId="{41B82670-2498-4B94-90E0-6C63FE620843}" srcId="{7F8CD5E4-E8E8-4FD2-A80E-3E96FE19B07F}" destId="{A053C76E-9E63-416F-8CCD-ADFAF09A3F91}" srcOrd="1" destOrd="0" parTransId="{30CD7FFF-A9BD-4281-B79B-976C8337D9B2}" sibTransId="{E0438558-4911-4A2F-8ED2-5338CFEEDA99}"/>
    <dgm:cxn modelId="{B07031A2-39AA-4A53-9D7C-1BCC0147F851}" srcId="{7F8CD5E4-E8E8-4FD2-A80E-3E96FE19B07F}" destId="{0AAEEC5E-854F-41A9-8D32-7EFBBC9F1BB1}" srcOrd="2" destOrd="0" parTransId="{D2BD07D5-3FE2-409B-BF23-0C20EB8B2836}" sibTransId="{4DF5497A-D863-4798-981F-1F1D63228F04}"/>
    <dgm:cxn modelId="{4ABBB6D8-14BD-4BBF-BCDC-01C12D44455D}" type="presOf" srcId="{0AAEEC5E-854F-41A9-8D32-7EFBBC9F1BB1}" destId="{BBCD60DD-1C2C-43D9-93A4-C28FE442B7FB}" srcOrd="0" destOrd="0" presId="urn:microsoft.com/office/officeart/2005/8/layout/vList2"/>
    <dgm:cxn modelId="{ADDBBDF3-6341-4149-8BDE-D6864FDB5498}" srcId="{7F8CD5E4-E8E8-4FD2-A80E-3E96FE19B07F}" destId="{9B9C9495-D05B-4B11-A2C1-E292817B7929}" srcOrd="0" destOrd="0" parTransId="{FEAA8289-87A2-43BD-93F4-7AF09E36CC82}" sibTransId="{93CF403E-11BA-4C70-9739-43DE3C2D68EC}"/>
    <dgm:cxn modelId="{B3D97086-AE19-42FC-8651-0EFD72342153}" type="presParOf" srcId="{666591C5-7C51-4917-B459-25171F00C294}" destId="{77749D3E-4AF6-4D56-BC2A-48A39E5ED24E}" srcOrd="0" destOrd="0" presId="urn:microsoft.com/office/officeart/2005/8/layout/vList2"/>
    <dgm:cxn modelId="{1EC6C1F7-CE45-4E0E-BE04-F558DF064A52}" type="presParOf" srcId="{666591C5-7C51-4917-B459-25171F00C294}" destId="{D05E5245-1144-411A-A2AC-B11F374873D8}" srcOrd="1" destOrd="0" presId="urn:microsoft.com/office/officeart/2005/8/layout/vList2"/>
    <dgm:cxn modelId="{2C3204B0-AA85-4444-9535-08E47A37B9C9}" type="presParOf" srcId="{666591C5-7C51-4917-B459-25171F00C294}" destId="{8D82004A-809D-41EA-9EC4-1D7ABD3D7794}" srcOrd="2" destOrd="0" presId="urn:microsoft.com/office/officeart/2005/8/layout/vList2"/>
    <dgm:cxn modelId="{610464B3-2DBA-43AB-8190-D07D1D89E0FF}" type="presParOf" srcId="{666591C5-7C51-4917-B459-25171F00C294}" destId="{D75D94BE-5DB3-46C4-8215-911A17A7AC4E}" srcOrd="3" destOrd="0" presId="urn:microsoft.com/office/officeart/2005/8/layout/vList2"/>
    <dgm:cxn modelId="{E026B65B-54C9-4889-8E92-B8B6B745BBF7}" type="presParOf" srcId="{666591C5-7C51-4917-B459-25171F00C294}" destId="{BBCD60DD-1C2C-43D9-93A4-C28FE442B7FB}" srcOrd="4" destOrd="0" presId="urn:microsoft.com/office/officeart/2005/8/layout/vList2"/>
    <dgm:cxn modelId="{049899B1-DC4E-4EDC-8551-BA70AA83FFC4}" type="presParOf" srcId="{666591C5-7C51-4917-B459-25171F00C294}" destId="{5569ACC9-C0C3-4926-8655-526C326F1D46}" srcOrd="5" destOrd="0" presId="urn:microsoft.com/office/officeart/2005/8/layout/vList2"/>
    <dgm:cxn modelId="{861735A2-2254-4C3B-AE42-CB22016DCC3C}" type="presParOf" srcId="{666591C5-7C51-4917-B459-25171F00C294}" destId="{B5037711-7F0E-40C5-A309-EE7BE1C6F4C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102C102-70D1-443F-B5EE-561F1636CEF5}" type="doc">
      <dgm:prSet loTypeId="urn:microsoft.com/office/officeart/2016/7/layout/AccentHomeChevron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E98EB-2E1E-4AEF-A821-1C2AC892BBAB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2023</a:t>
          </a:r>
          <a:endParaRPr lang="en-US" sz="19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5CA432E-6EF8-4FEE-BE57-797736E514BD}" type="parTrans" cxnId="{1552D62B-6AC3-4D17-B562-7671A1E61F18}">
      <dgm:prSet/>
      <dgm:spPr/>
      <dgm:t>
        <a:bodyPr/>
        <a:lstStyle/>
        <a:p>
          <a:endParaRPr lang="en-US"/>
        </a:p>
      </dgm:t>
    </dgm:pt>
    <dgm:pt modelId="{2638043D-2A7D-4EEA-A05B-74E441846528}" type="sibTrans" cxnId="{1552D62B-6AC3-4D17-B562-7671A1E61F18}">
      <dgm:prSet/>
      <dgm:spPr/>
      <dgm:t>
        <a:bodyPr/>
        <a:lstStyle/>
        <a:p>
          <a:endParaRPr lang="en-US"/>
        </a:p>
      </dgm:t>
    </dgm:pt>
    <dgm:pt modelId="{6C945664-1DEB-419A-975B-C878146DEE08}">
      <dgm:prSet custT="1"/>
      <dgm:spPr/>
      <dgm:t>
        <a:bodyPr/>
        <a:lstStyle/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Publish FTS notice &amp; PQQ  </a:t>
          </a:r>
        </a:p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Q2 2023</a:t>
          </a:r>
        </a:p>
      </dgm:t>
    </dgm:pt>
    <dgm:pt modelId="{6595CA34-CB00-4287-842F-DDBA1D3BF0B3}" type="parTrans" cxnId="{3C8BF724-59F0-4343-895C-B33A6DA08E3A}">
      <dgm:prSet/>
      <dgm:spPr/>
      <dgm:t>
        <a:bodyPr/>
        <a:lstStyle/>
        <a:p>
          <a:endParaRPr lang="en-US"/>
        </a:p>
      </dgm:t>
    </dgm:pt>
    <dgm:pt modelId="{0E15ACA9-CB0F-4562-B4EB-3A001CA63AEF}" type="sibTrans" cxnId="{3C8BF724-59F0-4343-895C-B33A6DA08E3A}">
      <dgm:prSet/>
      <dgm:spPr/>
      <dgm:t>
        <a:bodyPr/>
        <a:lstStyle/>
        <a:p>
          <a:endParaRPr lang="en-US"/>
        </a:p>
      </dgm:t>
    </dgm:pt>
    <dgm:pt modelId="{5AC20E16-BE86-4C6B-A286-3471E0788C9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2023</a:t>
          </a:r>
        </a:p>
      </dgm:t>
    </dgm:pt>
    <dgm:pt modelId="{7F660AA0-E833-4C8E-B2E4-B11B0AC9990D}" type="parTrans" cxnId="{A232B80B-EE01-4572-8FC3-5E14274FAEF5}">
      <dgm:prSet/>
      <dgm:spPr/>
      <dgm:t>
        <a:bodyPr/>
        <a:lstStyle/>
        <a:p>
          <a:endParaRPr lang="en-US"/>
        </a:p>
      </dgm:t>
    </dgm:pt>
    <dgm:pt modelId="{62D2D77D-877E-4EAC-A1CF-C9F6D362F8B1}" type="sibTrans" cxnId="{A232B80B-EE01-4572-8FC3-5E14274FAEF5}">
      <dgm:prSet/>
      <dgm:spPr/>
      <dgm:t>
        <a:bodyPr/>
        <a:lstStyle/>
        <a:p>
          <a:endParaRPr lang="en-US"/>
        </a:p>
      </dgm:t>
    </dgm:pt>
    <dgm:pt modelId="{E0F11754-2A09-4A2C-A43A-4C91F5CB5BDC}">
      <dgm:prSet custT="1"/>
      <dgm:spPr/>
      <dgm:t>
        <a:bodyPr/>
        <a:lstStyle/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Short list candidates</a:t>
          </a:r>
        </a:p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Q3 2023</a:t>
          </a:r>
        </a:p>
      </dgm:t>
    </dgm:pt>
    <dgm:pt modelId="{8D59D2E4-58AD-4CEE-BEF6-38CAB070A9B0}" type="parTrans" cxnId="{8A5C9944-0749-4933-8433-8F3709D9EB53}">
      <dgm:prSet/>
      <dgm:spPr/>
      <dgm:t>
        <a:bodyPr/>
        <a:lstStyle/>
        <a:p>
          <a:endParaRPr lang="en-US"/>
        </a:p>
      </dgm:t>
    </dgm:pt>
    <dgm:pt modelId="{D09D555F-B507-40E8-8CE6-DAC9379A943D}" type="sibTrans" cxnId="{8A5C9944-0749-4933-8433-8F3709D9EB53}">
      <dgm:prSet/>
      <dgm:spPr/>
      <dgm:t>
        <a:bodyPr/>
        <a:lstStyle/>
        <a:p>
          <a:endParaRPr lang="en-US"/>
        </a:p>
      </dgm:t>
    </dgm:pt>
    <dgm:pt modelId="{EC1EEC65-BE80-4C59-B146-57AC63093AC3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2024</a:t>
          </a:r>
          <a:endParaRPr lang="en-US" sz="19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8EEA82C-C969-4B38-B573-C78066D40EB4}" type="parTrans" cxnId="{78B1F1C0-8A23-45FF-84F3-DE467BB6221A}">
      <dgm:prSet/>
      <dgm:spPr/>
      <dgm:t>
        <a:bodyPr/>
        <a:lstStyle/>
        <a:p>
          <a:endParaRPr lang="en-US"/>
        </a:p>
      </dgm:t>
    </dgm:pt>
    <dgm:pt modelId="{C8A57EFA-D92C-408B-89EB-8AF52E2F279C}" type="sibTrans" cxnId="{78B1F1C0-8A23-45FF-84F3-DE467BB6221A}">
      <dgm:prSet/>
      <dgm:spPr/>
      <dgm:t>
        <a:bodyPr/>
        <a:lstStyle/>
        <a:p>
          <a:endParaRPr lang="en-US"/>
        </a:p>
      </dgm:t>
    </dgm:pt>
    <dgm:pt modelId="{8CF97915-26E6-4D75-AAD5-989861EFD3ED}">
      <dgm:prSet custT="1"/>
      <dgm:spPr/>
      <dgm:t>
        <a:bodyPr/>
        <a:lstStyle/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Selection &amp; Award</a:t>
          </a:r>
        </a:p>
        <a:p>
          <a:r>
            <a:rPr lang="en-US" sz="2000" dirty="0">
              <a:latin typeface="Verdana" panose="020B0604030504040204" pitchFamily="34" charset="0"/>
              <a:ea typeface="Verdana" panose="020B0604030504040204" pitchFamily="34" charset="0"/>
            </a:rPr>
            <a:t>Q2 2024</a:t>
          </a:r>
        </a:p>
      </dgm:t>
    </dgm:pt>
    <dgm:pt modelId="{B084241B-6D11-4840-958B-9A4E7762D04F}" type="parTrans" cxnId="{8DE0AFFE-452F-417D-90F3-2AE5698E84F8}">
      <dgm:prSet/>
      <dgm:spPr/>
      <dgm:t>
        <a:bodyPr/>
        <a:lstStyle/>
        <a:p>
          <a:endParaRPr lang="en-US"/>
        </a:p>
      </dgm:t>
    </dgm:pt>
    <dgm:pt modelId="{AC51077A-4147-4663-99F6-EABDC09DAB67}" type="sibTrans" cxnId="{8DE0AFFE-452F-417D-90F3-2AE5698E84F8}">
      <dgm:prSet/>
      <dgm:spPr/>
      <dgm:t>
        <a:bodyPr/>
        <a:lstStyle/>
        <a:p>
          <a:endParaRPr lang="en-US"/>
        </a:p>
      </dgm:t>
    </dgm:pt>
    <dgm:pt modelId="{5A543585-44D5-404D-8679-11FF32473C3B}" type="pres">
      <dgm:prSet presAssocID="{5102C102-70D1-443F-B5EE-561F1636CEF5}" presName="Name0" presStyleCnt="0">
        <dgm:presLayoutVars>
          <dgm:animLvl val="lvl"/>
          <dgm:resizeHandles val="exact"/>
        </dgm:presLayoutVars>
      </dgm:prSet>
      <dgm:spPr/>
    </dgm:pt>
    <dgm:pt modelId="{4B1D8F4A-804D-42E6-8BA7-09E5E637AE72}" type="pres">
      <dgm:prSet presAssocID="{2BFE98EB-2E1E-4AEF-A821-1C2AC892BBAB}" presName="composite" presStyleCnt="0"/>
      <dgm:spPr/>
    </dgm:pt>
    <dgm:pt modelId="{F4D8AB92-309B-4FB0-9CD9-39DEC2F2083A}" type="pres">
      <dgm:prSet presAssocID="{2BFE98EB-2E1E-4AEF-A821-1C2AC892BBAB}" presName="L" presStyleLbl="solidFgAcc1" presStyleIdx="0" presStyleCnt="3">
        <dgm:presLayoutVars>
          <dgm:chMax val="0"/>
          <dgm:chPref val="0"/>
        </dgm:presLayoutVars>
      </dgm:prSet>
      <dgm:spPr/>
    </dgm:pt>
    <dgm:pt modelId="{DF60A05F-0BE9-4A1E-B365-EF3874C6EFF1}" type="pres">
      <dgm:prSet presAssocID="{2BFE98EB-2E1E-4AEF-A821-1C2AC892BBA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0ADA66A-F4C8-4602-AC2C-512363761A59}" type="pres">
      <dgm:prSet presAssocID="{2BFE98EB-2E1E-4AEF-A821-1C2AC892BBAB}" presName="desTx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C891632-F8A6-4DE0-BC72-405ACEF20D2D}" type="pres">
      <dgm:prSet presAssocID="{2BFE98EB-2E1E-4AEF-A821-1C2AC892BBAB}" presName="EmptyPlaceHolder" presStyleCnt="0"/>
      <dgm:spPr/>
    </dgm:pt>
    <dgm:pt modelId="{2E021CB6-07A8-4DE8-AB4F-2E3BFD0B30DF}" type="pres">
      <dgm:prSet presAssocID="{2638043D-2A7D-4EEA-A05B-74E441846528}" presName="space" presStyleCnt="0"/>
      <dgm:spPr/>
    </dgm:pt>
    <dgm:pt modelId="{E11500D2-7782-464E-960C-2C076B94623C}" type="pres">
      <dgm:prSet presAssocID="{5AC20E16-BE86-4C6B-A286-3471E0788C91}" presName="composite" presStyleCnt="0"/>
      <dgm:spPr/>
    </dgm:pt>
    <dgm:pt modelId="{186CAACD-3EB2-49F3-8BDD-4A1E0634C5AD}" type="pres">
      <dgm:prSet presAssocID="{5AC20E16-BE86-4C6B-A286-3471E0788C91}" presName="L" presStyleLbl="solidFgAcc1" presStyleIdx="1" presStyleCnt="3">
        <dgm:presLayoutVars>
          <dgm:chMax val="0"/>
          <dgm:chPref val="0"/>
        </dgm:presLayoutVars>
      </dgm:prSet>
      <dgm:spPr/>
    </dgm:pt>
    <dgm:pt modelId="{41326474-8EC6-4C34-BE75-8D164EE1A5FB}" type="pres">
      <dgm:prSet presAssocID="{5AC20E16-BE86-4C6B-A286-3471E0788C91}" presName="parTx" presStyleLbl="alignNode1" presStyleIdx="1" presStyleCnt="3" custLinFactNeighborX="-534" custLinFactNeighborY="-2468">
        <dgm:presLayoutVars>
          <dgm:chMax val="0"/>
          <dgm:chPref val="0"/>
          <dgm:bulletEnabled val="1"/>
        </dgm:presLayoutVars>
      </dgm:prSet>
      <dgm:spPr/>
    </dgm:pt>
    <dgm:pt modelId="{B0808265-BB5C-414B-837A-85323EC539A3}" type="pres">
      <dgm:prSet presAssocID="{5AC20E16-BE86-4C6B-A286-3471E0788C91}" presName="des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B5120A4-5E81-4EC8-B1D3-AA40B302A9B1}" type="pres">
      <dgm:prSet presAssocID="{5AC20E16-BE86-4C6B-A286-3471E0788C91}" presName="EmptyPlaceHolder" presStyleCnt="0"/>
      <dgm:spPr/>
    </dgm:pt>
    <dgm:pt modelId="{AA0327B9-A50F-437D-B3F4-0885BB8BDDAF}" type="pres">
      <dgm:prSet presAssocID="{62D2D77D-877E-4EAC-A1CF-C9F6D362F8B1}" presName="space" presStyleCnt="0"/>
      <dgm:spPr/>
    </dgm:pt>
    <dgm:pt modelId="{B4C2BDEF-BAAB-40DB-85A4-C612058FDE05}" type="pres">
      <dgm:prSet presAssocID="{EC1EEC65-BE80-4C59-B146-57AC63093AC3}" presName="composite" presStyleCnt="0"/>
      <dgm:spPr/>
    </dgm:pt>
    <dgm:pt modelId="{20F33550-306C-4652-AED1-2131313EB7C3}" type="pres">
      <dgm:prSet presAssocID="{EC1EEC65-BE80-4C59-B146-57AC63093AC3}" presName="L" presStyleLbl="solidFgAcc1" presStyleIdx="2" presStyleCnt="3">
        <dgm:presLayoutVars>
          <dgm:chMax val="0"/>
          <dgm:chPref val="0"/>
        </dgm:presLayoutVars>
      </dgm:prSet>
      <dgm:spPr/>
    </dgm:pt>
    <dgm:pt modelId="{220D3E8F-E03D-46B7-8066-37D71204FEFA}" type="pres">
      <dgm:prSet presAssocID="{EC1EEC65-BE80-4C59-B146-57AC63093AC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D5011D4-2024-409D-88EE-15E5ADABEA52}" type="pres">
      <dgm:prSet presAssocID="{EC1EEC65-BE80-4C59-B146-57AC63093AC3}" presName="desTx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8547B9E-7936-41E1-BC0B-318DC60C005B}" type="pres">
      <dgm:prSet presAssocID="{EC1EEC65-BE80-4C59-B146-57AC63093AC3}" presName="EmptyPlaceHolder" presStyleCnt="0"/>
      <dgm:spPr/>
    </dgm:pt>
  </dgm:ptLst>
  <dgm:cxnLst>
    <dgm:cxn modelId="{A232B80B-EE01-4572-8FC3-5E14274FAEF5}" srcId="{5102C102-70D1-443F-B5EE-561F1636CEF5}" destId="{5AC20E16-BE86-4C6B-A286-3471E0788C91}" srcOrd="1" destOrd="0" parTransId="{7F660AA0-E833-4C8E-B2E4-B11B0AC9990D}" sibTransId="{62D2D77D-877E-4EAC-A1CF-C9F6D362F8B1}"/>
    <dgm:cxn modelId="{3C8BF724-59F0-4343-895C-B33A6DA08E3A}" srcId="{2BFE98EB-2E1E-4AEF-A821-1C2AC892BBAB}" destId="{6C945664-1DEB-419A-975B-C878146DEE08}" srcOrd="0" destOrd="0" parTransId="{6595CA34-CB00-4287-842F-DDBA1D3BF0B3}" sibTransId="{0E15ACA9-CB0F-4562-B4EB-3A001CA63AEF}"/>
    <dgm:cxn modelId="{1552D62B-6AC3-4D17-B562-7671A1E61F18}" srcId="{5102C102-70D1-443F-B5EE-561F1636CEF5}" destId="{2BFE98EB-2E1E-4AEF-A821-1C2AC892BBAB}" srcOrd="0" destOrd="0" parTransId="{05CA432E-6EF8-4FEE-BE57-797736E514BD}" sibTransId="{2638043D-2A7D-4EEA-A05B-74E441846528}"/>
    <dgm:cxn modelId="{35F0DB32-E094-42DB-9F62-15B8232F4ECF}" type="presOf" srcId="{EC1EEC65-BE80-4C59-B146-57AC63093AC3}" destId="{220D3E8F-E03D-46B7-8066-37D71204FEFA}" srcOrd="0" destOrd="0" presId="urn:microsoft.com/office/officeart/2016/7/layout/AccentHomeChevronProcess"/>
    <dgm:cxn modelId="{8A5C9944-0749-4933-8433-8F3709D9EB53}" srcId="{5AC20E16-BE86-4C6B-A286-3471E0788C91}" destId="{E0F11754-2A09-4A2C-A43A-4C91F5CB5BDC}" srcOrd="0" destOrd="0" parTransId="{8D59D2E4-58AD-4CEE-BEF6-38CAB070A9B0}" sibTransId="{D09D555F-B507-40E8-8CE6-DAC9379A943D}"/>
    <dgm:cxn modelId="{4BC0E84D-909A-4E60-9C4B-82D8F49F2356}" type="presOf" srcId="{2BFE98EB-2E1E-4AEF-A821-1C2AC892BBAB}" destId="{DF60A05F-0BE9-4A1E-B365-EF3874C6EFF1}" srcOrd="0" destOrd="0" presId="urn:microsoft.com/office/officeart/2016/7/layout/AccentHomeChevronProcess"/>
    <dgm:cxn modelId="{4825DE82-5498-44D6-B299-F1010236324D}" type="presOf" srcId="{5102C102-70D1-443F-B5EE-561F1636CEF5}" destId="{5A543585-44D5-404D-8679-11FF32473C3B}" srcOrd="0" destOrd="0" presId="urn:microsoft.com/office/officeart/2016/7/layout/AccentHomeChevronProcess"/>
    <dgm:cxn modelId="{412DEE85-6458-4340-8379-701CE8751007}" type="presOf" srcId="{8CF97915-26E6-4D75-AAD5-989861EFD3ED}" destId="{4D5011D4-2024-409D-88EE-15E5ADABEA52}" srcOrd="0" destOrd="0" presId="urn:microsoft.com/office/officeart/2016/7/layout/AccentHomeChevronProcess"/>
    <dgm:cxn modelId="{50C15EA8-7E3A-4714-8811-CEF30AE412E4}" type="presOf" srcId="{E0F11754-2A09-4A2C-A43A-4C91F5CB5BDC}" destId="{B0808265-BB5C-414B-837A-85323EC539A3}" srcOrd="0" destOrd="0" presId="urn:microsoft.com/office/officeart/2016/7/layout/AccentHomeChevronProcess"/>
    <dgm:cxn modelId="{78B1F1C0-8A23-45FF-84F3-DE467BB6221A}" srcId="{5102C102-70D1-443F-B5EE-561F1636CEF5}" destId="{EC1EEC65-BE80-4C59-B146-57AC63093AC3}" srcOrd="2" destOrd="0" parTransId="{E8EEA82C-C969-4B38-B573-C78066D40EB4}" sibTransId="{C8A57EFA-D92C-408B-89EB-8AF52E2F279C}"/>
    <dgm:cxn modelId="{8831C1E3-7AC1-4719-B31F-E0D611B28C1A}" type="presOf" srcId="{5AC20E16-BE86-4C6B-A286-3471E0788C91}" destId="{41326474-8EC6-4C34-BE75-8D164EE1A5FB}" srcOrd="0" destOrd="0" presId="urn:microsoft.com/office/officeart/2016/7/layout/AccentHomeChevronProcess"/>
    <dgm:cxn modelId="{C5796DE7-11CC-4AD6-A50F-5D8B134C5D34}" type="presOf" srcId="{6C945664-1DEB-419A-975B-C878146DEE08}" destId="{B0ADA66A-F4C8-4602-AC2C-512363761A59}" srcOrd="0" destOrd="0" presId="urn:microsoft.com/office/officeart/2016/7/layout/AccentHomeChevronProcess"/>
    <dgm:cxn modelId="{8DE0AFFE-452F-417D-90F3-2AE5698E84F8}" srcId="{EC1EEC65-BE80-4C59-B146-57AC63093AC3}" destId="{8CF97915-26E6-4D75-AAD5-989861EFD3ED}" srcOrd="0" destOrd="0" parTransId="{B084241B-6D11-4840-958B-9A4E7762D04F}" sibTransId="{AC51077A-4147-4663-99F6-EABDC09DAB67}"/>
    <dgm:cxn modelId="{2C5C453E-491F-41E4-A3F7-8A2547E7F231}" type="presParOf" srcId="{5A543585-44D5-404D-8679-11FF32473C3B}" destId="{4B1D8F4A-804D-42E6-8BA7-09E5E637AE72}" srcOrd="0" destOrd="0" presId="urn:microsoft.com/office/officeart/2016/7/layout/AccentHomeChevronProcess"/>
    <dgm:cxn modelId="{9645748B-333C-4E32-9920-594028186DD4}" type="presParOf" srcId="{4B1D8F4A-804D-42E6-8BA7-09E5E637AE72}" destId="{F4D8AB92-309B-4FB0-9CD9-39DEC2F2083A}" srcOrd="0" destOrd="0" presId="urn:microsoft.com/office/officeart/2016/7/layout/AccentHomeChevronProcess"/>
    <dgm:cxn modelId="{D737472B-5EB3-44BA-935C-CBFAB67946F3}" type="presParOf" srcId="{4B1D8F4A-804D-42E6-8BA7-09E5E637AE72}" destId="{DF60A05F-0BE9-4A1E-B365-EF3874C6EFF1}" srcOrd="1" destOrd="0" presId="urn:microsoft.com/office/officeart/2016/7/layout/AccentHomeChevronProcess"/>
    <dgm:cxn modelId="{0E80E033-B3A0-43B1-882A-1A52933A176F}" type="presParOf" srcId="{4B1D8F4A-804D-42E6-8BA7-09E5E637AE72}" destId="{B0ADA66A-F4C8-4602-AC2C-512363761A59}" srcOrd="2" destOrd="0" presId="urn:microsoft.com/office/officeart/2016/7/layout/AccentHomeChevronProcess"/>
    <dgm:cxn modelId="{83594A8D-592C-4F8C-88B5-9E1329A291E8}" type="presParOf" srcId="{4B1D8F4A-804D-42E6-8BA7-09E5E637AE72}" destId="{9C891632-F8A6-4DE0-BC72-405ACEF20D2D}" srcOrd="3" destOrd="0" presId="urn:microsoft.com/office/officeart/2016/7/layout/AccentHomeChevronProcess"/>
    <dgm:cxn modelId="{C4A0AD17-26AC-4F6A-B12E-7712F2314210}" type="presParOf" srcId="{5A543585-44D5-404D-8679-11FF32473C3B}" destId="{2E021CB6-07A8-4DE8-AB4F-2E3BFD0B30DF}" srcOrd="1" destOrd="0" presId="urn:microsoft.com/office/officeart/2016/7/layout/AccentHomeChevronProcess"/>
    <dgm:cxn modelId="{9AC06B5D-D6BE-4F55-ACDB-944C02A5925E}" type="presParOf" srcId="{5A543585-44D5-404D-8679-11FF32473C3B}" destId="{E11500D2-7782-464E-960C-2C076B94623C}" srcOrd="2" destOrd="0" presId="urn:microsoft.com/office/officeart/2016/7/layout/AccentHomeChevronProcess"/>
    <dgm:cxn modelId="{FB72EB82-E52C-4932-8314-BB8BED95DA22}" type="presParOf" srcId="{E11500D2-7782-464E-960C-2C076B94623C}" destId="{186CAACD-3EB2-49F3-8BDD-4A1E0634C5AD}" srcOrd="0" destOrd="0" presId="urn:microsoft.com/office/officeart/2016/7/layout/AccentHomeChevronProcess"/>
    <dgm:cxn modelId="{1DA7FAC3-A652-4BD2-B2B1-4CF72E9F8C51}" type="presParOf" srcId="{E11500D2-7782-464E-960C-2C076B94623C}" destId="{41326474-8EC6-4C34-BE75-8D164EE1A5FB}" srcOrd="1" destOrd="0" presId="urn:microsoft.com/office/officeart/2016/7/layout/AccentHomeChevronProcess"/>
    <dgm:cxn modelId="{B9426374-417F-4F12-80E5-2286B4C5AA3A}" type="presParOf" srcId="{E11500D2-7782-464E-960C-2C076B94623C}" destId="{B0808265-BB5C-414B-837A-85323EC539A3}" srcOrd="2" destOrd="0" presId="urn:microsoft.com/office/officeart/2016/7/layout/AccentHomeChevronProcess"/>
    <dgm:cxn modelId="{DC0C9593-3077-4EE6-A9FD-998DF5F59590}" type="presParOf" srcId="{E11500D2-7782-464E-960C-2C076B94623C}" destId="{BB5120A4-5E81-4EC8-B1D3-AA40B302A9B1}" srcOrd="3" destOrd="0" presId="urn:microsoft.com/office/officeart/2016/7/layout/AccentHomeChevronProcess"/>
    <dgm:cxn modelId="{C0968AE2-332F-42DF-8E82-008E01411809}" type="presParOf" srcId="{5A543585-44D5-404D-8679-11FF32473C3B}" destId="{AA0327B9-A50F-437D-B3F4-0885BB8BDDAF}" srcOrd="3" destOrd="0" presId="urn:microsoft.com/office/officeart/2016/7/layout/AccentHomeChevronProcess"/>
    <dgm:cxn modelId="{4DDC0ED7-248A-4940-AF73-C9289FC20E73}" type="presParOf" srcId="{5A543585-44D5-404D-8679-11FF32473C3B}" destId="{B4C2BDEF-BAAB-40DB-85A4-C612058FDE05}" srcOrd="4" destOrd="0" presId="urn:microsoft.com/office/officeart/2016/7/layout/AccentHomeChevronProcess"/>
    <dgm:cxn modelId="{4E296B02-7BC3-43E0-ACAE-E2214545E020}" type="presParOf" srcId="{B4C2BDEF-BAAB-40DB-85A4-C612058FDE05}" destId="{20F33550-306C-4652-AED1-2131313EB7C3}" srcOrd="0" destOrd="0" presId="urn:microsoft.com/office/officeart/2016/7/layout/AccentHomeChevronProcess"/>
    <dgm:cxn modelId="{507E7DEE-9F5B-4F7B-A0CB-61509B51D864}" type="presParOf" srcId="{B4C2BDEF-BAAB-40DB-85A4-C612058FDE05}" destId="{220D3E8F-E03D-46B7-8066-37D71204FEFA}" srcOrd="1" destOrd="0" presId="urn:microsoft.com/office/officeart/2016/7/layout/AccentHomeChevronProcess"/>
    <dgm:cxn modelId="{16BF2882-0DCD-447D-B6E2-38982866BAFA}" type="presParOf" srcId="{B4C2BDEF-BAAB-40DB-85A4-C612058FDE05}" destId="{4D5011D4-2024-409D-88EE-15E5ADABEA52}" srcOrd="2" destOrd="0" presId="urn:microsoft.com/office/officeart/2016/7/layout/AccentHomeChevronProcess"/>
    <dgm:cxn modelId="{60DB4788-A60C-4AC8-879E-EC7B316BB4AE}" type="presParOf" srcId="{B4C2BDEF-BAAB-40DB-85A4-C612058FDE05}" destId="{F8547B9E-7936-41E1-BC0B-318DC60C005B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A9396-033D-47ED-BA7B-2FA4BF07DC33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55370-1C8C-41A8-933D-C4AF70ADA5DB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Encourages collaboration</a:t>
          </a:r>
          <a:endParaRPr lang="en-US" sz="20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7A069D8-5621-4658-A815-0710688C602A}" type="parTrans" cxnId="{1F099A13-197C-4651-A3F4-A2E96670573D}">
      <dgm:prSet/>
      <dgm:spPr/>
      <dgm:t>
        <a:bodyPr/>
        <a:lstStyle/>
        <a:p>
          <a:endParaRPr lang="en-US"/>
        </a:p>
      </dgm:t>
    </dgm:pt>
    <dgm:pt modelId="{7198D48E-A95F-4A32-AE20-9D588983FFB3}" type="sibTrans" cxnId="{1F099A13-197C-4651-A3F4-A2E96670573D}">
      <dgm:prSet/>
      <dgm:spPr/>
      <dgm:t>
        <a:bodyPr/>
        <a:lstStyle/>
        <a:p>
          <a:endParaRPr lang="en-US"/>
        </a:p>
      </dgm:t>
    </dgm:pt>
    <dgm:pt modelId="{1E36BCF9-B3DC-4E7B-803F-2D5ECA1AEA2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Longer term partnership </a:t>
          </a:r>
          <a:endParaRPr lang="en-US" sz="2000" kern="1200">
            <a:solidFill>
              <a:prstClr val="black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E70E76AE-BE79-49E6-A87F-2A39F53F289B}" type="parTrans" cxnId="{6C857DAF-1409-4600-ACD5-EE3AB1F873C0}">
      <dgm:prSet/>
      <dgm:spPr/>
      <dgm:t>
        <a:bodyPr/>
        <a:lstStyle/>
        <a:p>
          <a:endParaRPr lang="en-US"/>
        </a:p>
      </dgm:t>
    </dgm:pt>
    <dgm:pt modelId="{F8D70EAA-2C76-4C53-92D5-57A38BA6BB2E}" type="sibTrans" cxnId="{6C857DAF-1409-4600-ACD5-EE3AB1F873C0}">
      <dgm:prSet/>
      <dgm:spPr/>
      <dgm:t>
        <a:bodyPr/>
        <a:lstStyle/>
        <a:p>
          <a:endParaRPr lang="en-US"/>
        </a:p>
      </dgm:t>
    </dgm:pt>
    <dgm:pt modelId="{473F4CC4-0C4F-4EB1-9989-F2BDA6F0384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Someone else does all the boring and time-consuming process bits!</a:t>
          </a:r>
          <a:endParaRPr lang="en-US" sz="2000" kern="1200">
            <a:solidFill>
              <a:prstClr val="black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F0728B3D-370E-42EB-AA15-B9525FCDB131}" type="parTrans" cxnId="{E036DA01-A983-4C18-A3A5-1A8DF556B56F}">
      <dgm:prSet/>
      <dgm:spPr/>
      <dgm:t>
        <a:bodyPr/>
        <a:lstStyle/>
        <a:p>
          <a:endParaRPr lang="en-US"/>
        </a:p>
      </dgm:t>
    </dgm:pt>
    <dgm:pt modelId="{DC8379E3-E534-489E-B230-D1D41CDD63B4}" type="sibTrans" cxnId="{E036DA01-A983-4C18-A3A5-1A8DF556B56F}">
      <dgm:prSet/>
      <dgm:spPr/>
      <dgm:t>
        <a:bodyPr/>
        <a:lstStyle/>
        <a:p>
          <a:endParaRPr lang="en-US"/>
        </a:p>
      </dgm:t>
    </dgm:pt>
    <dgm:pt modelId="{453ABE14-909D-4179-827F-A46C43BB5AC5}" type="pres">
      <dgm:prSet presAssocID="{3E8A9396-033D-47ED-BA7B-2FA4BF07DC33}" presName="linear" presStyleCnt="0">
        <dgm:presLayoutVars>
          <dgm:animLvl val="lvl"/>
          <dgm:resizeHandles val="exact"/>
        </dgm:presLayoutVars>
      </dgm:prSet>
      <dgm:spPr/>
    </dgm:pt>
    <dgm:pt modelId="{ACD05600-152D-4597-8B68-7EEC58F97469}" type="pres">
      <dgm:prSet presAssocID="{58155370-1C8C-41A8-933D-C4AF70ADA5DB}" presName="parentText" presStyleLbl="node1" presStyleIdx="0" presStyleCnt="3" custLinFactNeighborY="-42810">
        <dgm:presLayoutVars>
          <dgm:chMax val="0"/>
          <dgm:bulletEnabled val="1"/>
        </dgm:presLayoutVars>
      </dgm:prSet>
      <dgm:spPr/>
    </dgm:pt>
    <dgm:pt modelId="{D0F1117F-BD12-4F16-8A05-7A124B25FC98}" type="pres">
      <dgm:prSet presAssocID="{7198D48E-A95F-4A32-AE20-9D588983FFB3}" presName="spacer" presStyleCnt="0"/>
      <dgm:spPr/>
    </dgm:pt>
    <dgm:pt modelId="{5B584471-E051-49AB-BCC9-8B67E1ED6D72}" type="pres">
      <dgm:prSet presAssocID="{1E36BCF9-B3DC-4E7B-803F-2D5ECA1AEA2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9AF7DA-A7D8-4954-8EFC-A461F54C2A17}" type="pres">
      <dgm:prSet presAssocID="{F8D70EAA-2C76-4C53-92D5-57A38BA6BB2E}" presName="spacer" presStyleCnt="0"/>
      <dgm:spPr/>
    </dgm:pt>
    <dgm:pt modelId="{FA8E7EA0-33A1-4A1B-9B9A-268A708EFF02}" type="pres">
      <dgm:prSet presAssocID="{473F4CC4-0C4F-4EB1-9989-F2BDA6F03841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036DA01-A983-4C18-A3A5-1A8DF556B56F}" srcId="{3E8A9396-033D-47ED-BA7B-2FA4BF07DC33}" destId="{473F4CC4-0C4F-4EB1-9989-F2BDA6F03841}" srcOrd="2" destOrd="0" parTransId="{F0728B3D-370E-42EB-AA15-B9525FCDB131}" sibTransId="{DC8379E3-E534-489E-B230-D1D41CDD63B4}"/>
    <dgm:cxn modelId="{1F099A13-197C-4651-A3F4-A2E96670573D}" srcId="{3E8A9396-033D-47ED-BA7B-2FA4BF07DC33}" destId="{58155370-1C8C-41A8-933D-C4AF70ADA5DB}" srcOrd="0" destOrd="0" parTransId="{67A069D8-5621-4658-A815-0710688C602A}" sibTransId="{7198D48E-A95F-4A32-AE20-9D588983FFB3}"/>
    <dgm:cxn modelId="{0D60728C-B25A-4056-959E-D262CE709FA8}" type="presOf" srcId="{473F4CC4-0C4F-4EB1-9989-F2BDA6F03841}" destId="{FA8E7EA0-33A1-4A1B-9B9A-268A708EFF02}" srcOrd="0" destOrd="0" presId="urn:microsoft.com/office/officeart/2005/8/layout/vList2"/>
    <dgm:cxn modelId="{66AEF78F-0864-474F-B664-C9C745931A10}" type="presOf" srcId="{3E8A9396-033D-47ED-BA7B-2FA4BF07DC33}" destId="{453ABE14-909D-4179-827F-A46C43BB5AC5}" srcOrd="0" destOrd="0" presId="urn:microsoft.com/office/officeart/2005/8/layout/vList2"/>
    <dgm:cxn modelId="{6C857DAF-1409-4600-ACD5-EE3AB1F873C0}" srcId="{3E8A9396-033D-47ED-BA7B-2FA4BF07DC33}" destId="{1E36BCF9-B3DC-4E7B-803F-2D5ECA1AEA22}" srcOrd="1" destOrd="0" parTransId="{E70E76AE-BE79-49E6-A87F-2A39F53F289B}" sibTransId="{F8D70EAA-2C76-4C53-92D5-57A38BA6BB2E}"/>
    <dgm:cxn modelId="{764384B8-44AF-4096-BE76-080D2367FA29}" type="presOf" srcId="{58155370-1C8C-41A8-933D-C4AF70ADA5DB}" destId="{ACD05600-152D-4597-8B68-7EEC58F97469}" srcOrd="0" destOrd="0" presId="urn:microsoft.com/office/officeart/2005/8/layout/vList2"/>
    <dgm:cxn modelId="{A128B9C6-8AF7-42A2-8CBE-7642C1BE2003}" type="presOf" srcId="{1E36BCF9-B3DC-4E7B-803F-2D5ECA1AEA22}" destId="{5B584471-E051-49AB-BCC9-8B67E1ED6D72}" srcOrd="0" destOrd="0" presId="urn:microsoft.com/office/officeart/2005/8/layout/vList2"/>
    <dgm:cxn modelId="{F6092E31-B079-4C15-B402-B65A0008CA2B}" type="presParOf" srcId="{453ABE14-909D-4179-827F-A46C43BB5AC5}" destId="{ACD05600-152D-4597-8B68-7EEC58F97469}" srcOrd="0" destOrd="0" presId="urn:microsoft.com/office/officeart/2005/8/layout/vList2"/>
    <dgm:cxn modelId="{FA07FDA5-80D4-412E-88E1-CFE870742718}" type="presParOf" srcId="{453ABE14-909D-4179-827F-A46C43BB5AC5}" destId="{D0F1117F-BD12-4F16-8A05-7A124B25FC98}" srcOrd="1" destOrd="0" presId="urn:microsoft.com/office/officeart/2005/8/layout/vList2"/>
    <dgm:cxn modelId="{0A1A19D3-83BA-49A2-841F-8E3C24179511}" type="presParOf" srcId="{453ABE14-909D-4179-827F-A46C43BB5AC5}" destId="{5B584471-E051-49AB-BCC9-8B67E1ED6D72}" srcOrd="2" destOrd="0" presId="urn:microsoft.com/office/officeart/2005/8/layout/vList2"/>
    <dgm:cxn modelId="{BB1CBB03-F5B6-48F1-A4C2-F47A64357C5C}" type="presParOf" srcId="{453ABE14-909D-4179-827F-A46C43BB5AC5}" destId="{7A9AF7DA-A7D8-4954-8EFC-A461F54C2A17}" srcOrd="3" destOrd="0" presId="urn:microsoft.com/office/officeart/2005/8/layout/vList2"/>
    <dgm:cxn modelId="{89911142-6F42-47A0-85D2-F91B95836981}" type="presParOf" srcId="{453ABE14-909D-4179-827F-A46C43BB5AC5}" destId="{FA8E7EA0-33A1-4A1B-9B9A-268A708EFF0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46CDB9-EC9B-404E-9869-C325ACD258C0}" type="doc">
      <dgm:prSet loTypeId="urn:microsoft.com/office/officeart/2005/8/layout/hierarchy1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32C5BDF-B741-4DB6-BE83-CDB733700F21}">
      <dgm:prSet custT="1"/>
      <dgm:spPr>
        <a:ln>
          <a:solidFill>
            <a:srgbClr val="0070C0"/>
          </a:solidFill>
        </a:ln>
      </dgm:spPr>
      <dgm:t>
        <a:bodyPr/>
        <a:lstStyle/>
        <a:p>
          <a:r>
            <a:rPr lang="en-GB" sz="2000" dirty="0">
              <a:latin typeface="Verdana" panose="020B0604030504040204" pitchFamily="34" charset="0"/>
              <a:ea typeface="Verdana" panose="020B0604030504040204" pitchFamily="34" charset="0"/>
            </a:rPr>
            <a:t>Frameworks are procured and managed by NWSSP-SES for, and on behalf of, NHS Wales </a:t>
          </a:r>
          <a:endParaRPr lang="en-US" sz="20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E7EC41E-CC42-47F5-B118-24E92427F799}" type="parTrans" cxnId="{8DDF7567-80CC-4892-ADE0-0245894A6161}">
      <dgm:prSet/>
      <dgm:spPr/>
      <dgm:t>
        <a:bodyPr/>
        <a:lstStyle/>
        <a:p>
          <a:endParaRPr lang="en-US"/>
        </a:p>
      </dgm:t>
    </dgm:pt>
    <dgm:pt modelId="{20FD5E94-483E-4021-ADA3-1B9EA2445A9C}" type="sibTrans" cxnId="{8DDF7567-80CC-4892-ADE0-0245894A6161}">
      <dgm:prSet/>
      <dgm:spPr/>
      <dgm:t>
        <a:bodyPr/>
        <a:lstStyle/>
        <a:p>
          <a:endParaRPr lang="en-US"/>
        </a:p>
      </dgm:t>
    </dgm:pt>
    <dgm:pt modelId="{4AF6B610-5695-4599-9BE6-B8EA93805975}">
      <dgm:prSet custT="1"/>
      <dgm:spPr>
        <a:ln>
          <a:solidFill>
            <a:srgbClr val="0070C0"/>
          </a:solidFill>
        </a:ln>
      </dgm:spPr>
      <dgm:t>
        <a:bodyPr/>
        <a:lstStyle/>
        <a:p>
          <a:r>
            <a:rPr lang="en-GB" sz="2000" dirty="0">
              <a:latin typeface="Verdana" panose="020B0604030504040204" pitchFamily="34" charset="0"/>
              <a:ea typeface="Verdana" panose="020B0604030504040204" pitchFamily="34" charset="0"/>
            </a:rPr>
            <a:t>Framework Agreements to be executed by Velindre University NHS Trust, as host to NWSSP-SES</a:t>
          </a:r>
          <a:endParaRPr lang="en-US" sz="20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D7EB011-0981-4F79-8C64-1AECEA63FE92}" type="parTrans" cxnId="{70754B7D-DF95-4D33-BBE8-F9BB9FF7056B}">
      <dgm:prSet/>
      <dgm:spPr/>
      <dgm:t>
        <a:bodyPr/>
        <a:lstStyle/>
        <a:p>
          <a:endParaRPr lang="en-US"/>
        </a:p>
      </dgm:t>
    </dgm:pt>
    <dgm:pt modelId="{D7368CEA-FB1A-40B4-8784-09F5CE0A3E26}" type="sibTrans" cxnId="{70754B7D-DF95-4D33-BBE8-F9BB9FF7056B}">
      <dgm:prSet/>
      <dgm:spPr/>
      <dgm:t>
        <a:bodyPr/>
        <a:lstStyle/>
        <a:p>
          <a:endParaRPr lang="en-US"/>
        </a:p>
      </dgm:t>
    </dgm:pt>
    <dgm:pt modelId="{04522C8E-1755-423E-84C1-185D36AE6908}" type="pres">
      <dgm:prSet presAssocID="{E046CDB9-EC9B-404E-9869-C325ACD258C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14DE157-9A7C-4CC2-8934-FB40FC7AB3C5}" type="pres">
      <dgm:prSet presAssocID="{932C5BDF-B741-4DB6-BE83-CDB733700F21}" presName="hierRoot1" presStyleCnt="0"/>
      <dgm:spPr/>
    </dgm:pt>
    <dgm:pt modelId="{1971943E-C6B4-4215-8EBB-7E61EAABD095}" type="pres">
      <dgm:prSet presAssocID="{932C5BDF-B741-4DB6-BE83-CDB733700F21}" presName="composite" presStyleCnt="0"/>
      <dgm:spPr/>
    </dgm:pt>
    <dgm:pt modelId="{10CB3342-4484-4455-925B-6F95256FB059}" type="pres">
      <dgm:prSet presAssocID="{932C5BDF-B741-4DB6-BE83-CDB733700F21}" presName="background" presStyleLbl="node0" presStyleIdx="0" presStyleCnt="2"/>
      <dgm:spPr>
        <a:solidFill>
          <a:schemeClr val="accent1"/>
        </a:solidFill>
      </dgm:spPr>
    </dgm:pt>
    <dgm:pt modelId="{3EB90E1D-C0B7-458F-AF40-30F345D34E97}" type="pres">
      <dgm:prSet presAssocID="{932C5BDF-B741-4DB6-BE83-CDB733700F21}" presName="text" presStyleLbl="fgAcc0" presStyleIdx="0" presStyleCnt="2">
        <dgm:presLayoutVars>
          <dgm:chPref val="3"/>
        </dgm:presLayoutVars>
      </dgm:prSet>
      <dgm:spPr/>
    </dgm:pt>
    <dgm:pt modelId="{237DCEE5-5C88-45DF-A2A9-7EC3C8B9E11A}" type="pres">
      <dgm:prSet presAssocID="{932C5BDF-B741-4DB6-BE83-CDB733700F21}" presName="hierChild2" presStyleCnt="0"/>
      <dgm:spPr/>
    </dgm:pt>
    <dgm:pt modelId="{C910F3AE-BA47-4387-A1F4-AF2F1A51D2B1}" type="pres">
      <dgm:prSet presAssocID="{4AF6B610-5695-4599-9BE6-B8EA93805975}" presName="hierRoot1" presStyleCnt="0"/>
      <dgm:spPr/>
    </dgm:pt>
    <dgm:pt modelId="{4EB1EAE8-87E4-44DA-B33D-3FFA1E0DB1E6}" type="pres">
      <dgm:prSet presAssocID="{4AF6B610-5695-4599-9BE6-B8EA93805975}" presName="composite" presStyleCnt="0"/>
      <dgm:spPr/>
    </dgm:pt>
    <dgm:pt modelId="{40C95B44-666A-4100-8B96-D380BF97A640}" type="pres">
      <dgm:prSet presAssocID="{4AF6B610-5695-4599-9BE6-B8EA93805975}" presName="background" presStyleLbl="node0" presStyleIdx="1" presStyleCnt="2"/>
      <dgm:spPr>
        <a:solidFill>
          <a:schemeClr val="accent1"/>
        </a:solidFill>
      </dgm:spPr>
    </dgm:pt>
    <dgm:pt modelId="{13C529D0-4FA6-4FB7-8DC4-FA5E02D815B4}" type="pres">
      <dgm:prSet presAssocID="{4AF6B610-5695-4599-9BE6-B8EA93805975}" presName="text" presStyleLbl="fgAcc0" presStyleIdx="1" presStyleCnt="2">
        <dgm:presLayoutVars>
          <dgm:chPref val="3"/>
        </dgm:presLayoutVars>
      </dgm:prSet>
      <dgm:spPr/>
    </dgm:pt>
    <dgm:pt modelId="{FDB9CC10-083D-4763-B814-688C1F83DAEA}" type="pres">
      <dgm:prSet presAssocID="{4AF6B610-5695-4599-9BE6-B8EA93805975}" presName="hierChild2" presStyleCnt="0"/>
      <dgm:spPr/>
    </dgm:pt>
  </dgm:ptLst>
  <dgm:cxnLst>
    <dgm:cxn modelId="{8DDF7567-80CC-4892-ADE0-0245894A6161}" srcId="{E046CDB9-EC9B-404E-9869-C325ACD258C0}" destId="{932C5BDF-B741-4DB6-BE83-CDB733700F21}" srcOrd="0" destOrd="0" parTransId="{7E7EC41E-CC42-47F5-B118-24E92427F799}" sibTransId="{20FD5E94-483E-4021-ADA3-1B9EA2445A9C}"/>
    <dgm:cxn modelId="{EB7C644D-9E44-44AF-9268-EF4099777508}" type="presOf" srcId="{4AF6B610-5695-4599-9BE6-B8EA93805975}" destId="{13C529D0-4FA6-4FB7-8DC4-FA5E02D815B4}" srcOrd="0" destOrd="0" presId="urn:microsoft.com/office/officeart/2005/8/layout/hierarchy1"/>
    <dgm:cxn modelId="{E9B00551-7C69-412C-A21A-D068E12545B3}" type="presOf" srcId="{E046CDB9-EC9B-404E-9869-C325ACD258C0}" destId="{04522C8E-1755-423E-84C1-185D36AE6908}" srcOrd="0" destOrd="0" presId="urn:microsoft.com/office/officeart/2005/8/layout/hierarchy1"/>
    <dgm:cxn modelId="{70754B7D-DF95-4D33-BBE8-F9BB9FF7056B}" srcId="{E046CDB9-EC9B-404E-9869-C325ACD258C0}" destId="{4AF6B610-5695-4599-9BE6-B8EA93805975}" srcOrd="1" destOrd="0" parTransId="{9D7EB011-0981-4F79-8C64-1AECEA63FE92}" sibTransId="{D7368CEA-FB1A-40B4-8784-09F5CE0A3E26}"/>
    <dgm:cxn modelId="{8ADAC8CA-A1C4-4F26-8262-0968CCA07E64}" type="presOf" srcId="{932C5BDF-B741-4DB6-BE83-CDB733700F21}" destId="{3EB90E1D-C0B7-458F-AF40-30F345D34E97}" srcOrd="0" destOrd="0" presId="urn:microsoft.com/office/officeart/2005/8/layout/hierarchy1"/>
    <dgm:cxn modelId="{0EFFF3B3-DF4C-4E33-87CD-754C687E6C3A}" type="presParOf" srcId="{04522C8E-1755-423E-84C1-185D36AE6908}" destId="{114DE157-9A7C-4CC2-8934-FB40FC7AB3C5}" srcOrd="0" destOrd="0" presId="urn:microsoft.com/office/officeart/2005/8/layout/hierarchy1"/>
    <dgm:cxn modelId="{DDFB7E7D-50EC-4465-A28F-3A143703C476}" type="presParOf" srcId="{114DE157-9A7C-4CC2-8934-FB40FC7AB3C5}" destId="{1971943E-C6B4-4215-8EBB-7E61EAABD095}" srcOrd="0" destOrd="0" presId="urn:microsoft.com/office/officeart/2005/8/layout/hierarchy1"/>
    <dgm:cxn modelId="{6128CA4E-9412-4B30-9B8F-A906990895A6}" type="presParOf" srcId="{1971943E-C6B4-4215-8EBB-7E61EAABD095}" destId="{10CB3342-4484-4455-925B-6F95256FB059}" srcOrd="0" destOrd="0" presId="urn:microsoft.com/office/officeart/2005/8/layout/hierarchy1"/>
    <dgm:cxn modelId="{8E57ABAD-D996-4A78-9A36-BE0B1C117F7C}" type="presParOf" srcId="{1971943E-C6B4-4215-8EBB-7E61EAABD095}" destId="{3EB90E1D-C0B7-458F-AF40-30F345D34E97}" srcOrd="1" destOrd="0" presId="urn:microsoft.com/office/officeart/2005/8/layout/hierarchy1"/>
    <dgm:cxn modelId="{8DEF5D93-72C8-47E7-A305-C87852097B6D}" type="presParOf" srcId="{114DE157-9A7C-4CC2-8934-FB40FC7AB3C5}" destId="{237DCEE5-5C88-45DF-A2A9-7EC3C8B9E11A}" srcOrd="1" destOrd="0" presId="urn:microsoft.com/office/officeart/2005/8/layout/hierarchy1"/>
    <dgm:cxn modelId="{09F646D8-2257-4B84-BE5B-4FE9D740AEF7}" type="presParOf" srcId="{04522C8E-1755-423E-84C1-185D36AE6908}" destId="{C910F3AE-BA47-4387-A1F4-AF2F1A51D2B1}" srcOrd="1" destOrd="0" presId="urn:microsoft.com/office/officeart/2005/8/layout/hierarchy1"/>
    <dgm:cxn modelId="{43A78648-285F-4CD7-9B84-67CE9E8C62C4}" type="presParOf" srcId="{C910F3AE-BA47-4387-A1F4-AF2F1A51D2B1}" destId="{4EB1EAE8-87E4-44DA-B33D-3FFA1E0DB1E6}" srcOrd="0" destOrd="0" presId="urn:microsoft.com/office/officeart/2005/8/layout/hierarchy1"/>
    <dgm:cxn modelId="{66621F41-3DE0-4236-87D9-4385B8EA726D}" type="presParOf" srcId="{4EB1EAE8-87E4-44DA-B33D-3FFA1E0DB1E6}" destId="{40C95B44-666A-4100-8B96-D380BF97A640}" srcOrd="0" destOrd="0" presId="urn:microsoft.com/office/officeart/2005/8/layout/hierarchy1"/>
    <dgm:cxn modelId="{49818799-7115-4B5E-A2ED-37CAB00DD522}" type="presParOf" srcId="{4EB1EAE8-87E4-44DA-B33D-3FFA1E0DB1E6}" destId="{13C529D0-4FA6-4FB7-8DC4-FA5E02D815B4}" srcOrd="1" destOrd="0" presId="urn:microsoft.com/office/officeart/2005/8/layout/hierarchy1"/>
    <dgm:cxn modelId="{EB510C4D-9F97-45BD-8850-1308C5F1132A}" type="presParOf" srcId="{C910F3AE-BA47-4387-A1F4-AF2F1A51D2B1}" destId="{FDB9CC10-083D-4763-B814-688C1F83DA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C0B5CE-6245-4FE8-A6CD-168C4FC73BFB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DD1A44-EF04-46EF-8D74-F296062F9318}">
      <dgm:prSet custT="1"/>
      <dgm:spPr/>
      <dgm:t>
        <a:bodyPr/>
        <a:lstStyle/>
        <a:p>
          <a:pPr marL="0" indent="0" defTabSz="939800"/>
          <a:r>
            <a:rPr lang="en-GB" sz="2000">
              <a:latin typeface="Verdana" panose="020B0604030504040204" pitchFamily="34" charset="0"/>
              <a:ea typeface="Verdana" panose="020B0604030504040204" pitchFamily="34" charset="0"/>
            </a:rPr>
            <a:t>Allow access for joint agency working in provision of health &amp; associated facilities in Wales.</a:t>
          </a:r>
          <a:endParaRPr lang="en-US" sz="20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CBF2BA7-9B75-4894-B897-92AB3A95573E}" type="parTrans" cxnId="{32537638-B3F7-4F4D-AF9C-1F275804B643}">
      <dgm:prSet/>
      <dgm:spPr/>
      <dgm:t>
        <a:bodyPr/>
        <a:lstStyle/>
        <a:p>
          <a:endParaRPr lang="en-US"/>
        </a:p>
      </dgm:t>
    </dgm:pt>
    <dgm:pt modelId="{3738F507-65FF-4BEC-B7E8-95B18A7B8C2E}" type="sibTrans" cxnId="{32537638-B3F7-4F4D-AF9C-1F275804B643}">
      <dgm:prSet/>
      <dgm:spPr/>
      <dgm:t>
        <a:bodyPr/>
        <a:lstStyle/>
        <a:p>
          <a:endParaRPr lang="en-US"/>
        </a:p>
      </dgm:t>
    </dgm:pt>
    <dgm:pt modelId="{3AA9F01B-65F1-4A3C-8A04-C1DE918FB061}">
      <dgm:prSet custT="1"/>
      <dgm:spPr/>
      <dgm:t>
        <a:bodyPr/>
        <a:lstStyle/>
        <a:p>
          <a:r>
            <a:rPr lang="en-GB" sz="2000">
              <a:latin typeface="Verdana" panose="020B0604030504040204" pitchFamily="34" charset="0"/>
              <a:ea typeface="Verdana" panose="020B0604030504040204" pitchFamily="34" charset="0"/>
            </a:rPr>
            <a:t>Framework structured for capital schemes only. Revenue funded schemes are excluded.</a:t>
          </a:r>
          <a:endParaRPr lang="en-US" sz="20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C9F5B99-2726-4908-918B-4D21C8839D78}" type="parTrans" cxnId="{ACF2A057-4FE6-4DF7-B84F-329F12A4BC00}">
      <dgm:prSet/>
      <dgm:spPr/>
      <dgm:t>
        <a:bodyPr/>
        <a:lstStyle/>
        <a:p>
          <a:endParaRPr lang="en-US"/>
        </a:p>
      </dgm:t>
    </dgm:pt>
    <dgm:pt modelId="{6AD85041-192B-423B-8A88-F2FE8FC2A468}" type="sibTrans" cxnId="{ACF2A057-4FE6-4DF7-B84F-329F12A4BC00}">
      <dgm:prSet/>
      <dgm:spPr/>
      <dgm:t>
        <a:bodyPr/>
        <a:lstStyle/>
        <a:p>
          <a:endParaRPr lang="en-US"/>
        </a:p>
      </dgm:t>
    </dgm:pt>
    <dgm:pt modelId="{5E3B7C68-E31C-4E8D-8F28-53AEF8CF9F72}">
      <dgm:prSet custT="1"/>
      <dgm:spPr/>
      <dgm:t>
        <a:bodyPr/>
        <a:lstStyle/>
        <a:p>
          <a:r>
            <a:rPr lang="en-GB" sz="2000">
              <a:latin typeface="Verdana" panose="020B0604030504040204" pitchFamily="34" charset="0"/>
              <a:ea typeface="Verdana" panose="020B0604030504040204" pitchFamily="34" charset="0"/>
            </a:rPr>
            <a:t>Framework duration of four years with an option to extend 1+1 years.</a:t>
          </a:r>
          <a:endParaRPr lang="en-US" sz="1800"/>
        </a:p>
      </dgm:t>
    </dgm:pt>
    <dgm:pt modelId="{C3BB4E99-55EC-43B9-A3F6-958C19C87879}" type="parTrans" cxnId="{10E83149-980C-45C8-A15C-2FB973B6D244}">
      <dgm:prSet/>
      <dgm:spPr/>
      <dgm:t>
        <a:bodyPr/>
        <a:lstStyle/>
        <a:p>
          <a:endParaRPr lang="en-US"/>
        </a:p>
      </dgm:t>
    </dgm:pt>
    <dgm:pt modelId="{83F1C1C1-35B3-4B49-8109-E9D881B6F5DA}" type="sibTrans" cxnId="{10E83149-980C-45C8-A15C-2FB973B6D244}">
      <dgm:prSet/>
      <dgm:spPr/>
      <dgm:t>
        <a:bodyPr/>
        <a:lstStyle/>
        <a:p>
          <a:endParaRPr lang="en-US"/>
        </a:p>
      </dgm:t>
    </dgm:pt>
    <dgm:pt modelId="{2BC48F1E-F841-417C-A897-78360543B2C7}">
      <dgm:prSet custT="1"/>
      <dgm:spPr/>
      <dgm:t>
        <a:bodyPr/>
        <a:lstStyle/>
        <a:p>
          <a:pPr marL="0" indent="0" defTabSz="985838">
            <a:tabLst/>
          </a:pPr>
          <a:r>
            <a:rPr lang="en-GB" sz="2000">
              <a:latin typeface="Verdana" panose="020B0604030504040204" pitchFamily="34" charset="0"/>
              <a:ea typeface="Verdana" panose="020B0604030504040204" pitchFamily="34" charset="0"/>
            </a:rPr>
            <a:t>Non- subscription for suppliers; and free at source for Client use</a:t>
          </a:r>
        </a:p>
      </dgm:t>
    </dgm:pt>
    <dgm:pt modelId="{55ACBD17-A834-4A12-B330-35717AEC4082}" type="parTrans" cxnId="{ED7991C7-CB28-4350-A1C6-050995E2FEE7}">
      <dgm:prSet/>
      <dgm:spPr/>
      <dgm:t>
        <a:bodyPr/>
        <a:lstStyle/>
        <a:p>
          <a:endParaRPr lang="en-GB"/>
        </a:p>
      </dgm:t>
    </dgm:pt>
    <dgm:pt modelId="{5715CCE2-712C-40ED-8E7C-59EAF2D16270}" type="sibTrans" cxnId="{ED7991C7-CB28-4350-A1C6-050995E2FEE7}">
      <dgm:prSet/>
      <dgm:spPr/>
      <dgm:t>
        <a:bodyPr/>
        <a:lstStyle/>
        <a:p>
          <a:endParaRPr lang="en-GB"/>
        </a:p>
      </dgm:t>
    </dgm:pt>
    <dgm:pt modelId="{C6523E90-8EA2-4C86-93C2-160D35F14CFD}" type="pres">
      <dgm:prSet presAssocID="{E4C0B5CE-6245-4FE8-A6CD-168C4FC73B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F058B82-175F-426F-94E7-51DA6B802800}" type="pres">
      <dgm:prSet presAssocID="{0EDD1A44-EF04-46EF-8D74-F296062F9318}" presName="hierRoot1" presStyleCnt="0"/>
      <dgm:spPr/>
    </dgm:pt>
    <dgm:pt modelId="{20043B2E-C62D-462E-9B33-80D42E16EA30}" type="pres">
      <dgm:prSet presAssocID="{0EDD1A44-EF04-46EF-8D74-F296062F9318}" presName="composite" presStyleCnt="0"/>
      <dgm:spPr/>
    </dgm:pt>
    <dgm:pt modelId="{363AA7E9-0468-4DD4-8847-E004FC3BC17C}" type="pres">
      <dgm:prSet presAssocID="{0EDD1A44-EF04-46EF-8D74-F296062F9318}" presName="background" presStyleLbl="node0" presStyleIdx="0" presStyleCnt="4"/>
      <dgm:spPr>
        <a:solidFill>
          <a:schemeClr val="accent1">
            <a:lumMod val="40000"/>
            <a:lumOff val="60000"/>
          </a:schemeClr>
        </a:solidFill>
      </dgm:spPr>
    </dgm:pt>
    <dgm:pt modelId="{C48F05D4-2EC1-433B-B041-2641964699ED}" type="pres">
      <dgm:prSet presAssocID="{0EDD1A44-EF04-46EF-8D74-F296062F9318}" presName="text" presStyleLbl="fgAcc0" presStyleIdx="0" presStyleCnt="4" custScaleX="161051" custScaleY="390886">
        <dgm:presLayoutVars>
          <dgm:chPref val="3"/>
        </dgm:presLayoutVars>
      </dgm:prSet>
      <dgm:spPr/>
    </dgm:pt>
    <dgm:pt modelId="{00C27037-0417-439A-9385-B2213B692658}" type="pres">
      <dgm:prSet presAssocID="{0EDD1A44-EF04-46EF-8D74-F296062F9318}" presName="hierChild2" presStyleCnt="0"/>
      <dgm:spPr/>
    </dgm:pt>
    <dgm:pt modelId="{4346D058-FE7F-4C07-971B-203858DC2E5A}" type="pres">
      <dgm:prSet presAssocID="{3AA9F01B-65F1-4A3C-8A04-C1DE918FB061}" presName="hierRoot1" presStyleCnt="0"/>
      <dgm:spPr/>
    </dgm:pt>
    <dgm:pt modelId="{B3104D7D-CBF7-4947-B6E0-54C9B53E57AA}" type="pres">
      <dgm:prSet presAssocID="{3AA9F01B-65F1-4A3C-8A04-C1DE918FB061}" presName="composite" presStyleCnt="0"/>
      <dgm:spPr/>
    </dgm:pt>
    <dgm:pt modelId="{CD7DDA80-33B5-40ED-9ED2-B11CDF12A52A}" type="pres">
      <dgm:prSet presAssocID="{3AA9F01B-65F1-4A3C-8A04-C1DE918FB061}" presName="background" presStyleLbl="node0" presStyleIdx="1" presStyleCnt="4"/>
      <dgm:spPr>
        <a:solidFill>
          <a:schemeClr val="accent1">
            <a:lumMod val="40000"/>
            <a:lumOff val="60000"/>
          </a:schemeClr>
        </a:solidFill>
      </dgm:spPr>
    </dgm:pt>
    <dgm:pt modelId="{A2B658B5-FAA9-4DA5-A8A8-0A6120526A79}" type="pres">
      <dgm:prSet presAssocID="{3AA9F01B-65F1-4A3C-8A04-C1DE918FB061}" presName="text" presStyleLbl="fgAcc0" presStyleIdx="1" presStyleCnt="4" custScaleX="146410" custScaleY="391379">
        <dgm:presLayoutVars>
          <dgm:chPref val="3"/>
        </dgm:presLayoutVars>
      </dgm:prSet>
      <dgm:spPr/>
    </dgm:pt>
    <dgm:pt modelId="{1F257E1A-092B-4A13-8607-8BCBFD14A1D4}" type="pres">
      <dgm:prSet presAssocID="{3AA9F01B-65F1-4A3C-8A04-C1DE918FB061}" presName="hierChild2" presStyleCnt="0"/>
      <dgm:spPr/>
    </dgm:pt>
    <dgm:pt modelId="{4A45EFB0-79CC-499A-8892-BE4084CE563B}" type="pres">
      <dgm:prSet presAssocID="{5E3B7C68-E31C-4E8D-8F28-53AEF8CF9F72}" presName="hierRoot1" presStyleCnt="0"/>
      <dgm:spPr/>
    </dgm:pt>
    <dgm:pt modelId="{E1FC4B14-27EB-4E8B-B984-A834D501D9D5}" type="pres">
      <dgm:prSet presAssocID="{5E3B7C68-E31C-4E8D-8F28-53AEF8CF9F72}" presName="composite" presStyleCnt="0"/>
      <dgm:spPr/>
    </dgm:pt>
    <dgm:pt modelId="{7C13B5ED-0FA4-4587-BBB6-F61FBB6ADD17}" type="pres">
      <dgm:prSet presAssocID="{5E3B7C68-E31C-4E8D-8F28-53AEF8CF9F72}" presName="background" presStyleLbl="node0" presStyleIdx="2" presStyleCnt="4"/>
      <dgm:spPr>
        <a:solidFill>
          <a:schemeClr val="accent1">
            <a:lumMod val="40000"/>
            <a:lumOff val="60000"/>
          </a:schemeClr>
        </a:solidFill>
      </dgm:spPr>
    </dgm:pt>
    <dgm:pt modelId="{984F8405-22F3-446B-9FAE-44F2B5B8622A}" type="pres">
      <dgm:prSet presAssocID="{5E3B7C68-E31C-4E8D-8F28-53AEF8CF9F72}" presName="text" presStyleLbl="fgAcc0" presStyleIdx="2" presStyleCnt="4" custScaleX="146410" custScaleY="393811">
        <dgm:presLayoutVars>
          <dgm:chPref val="3"/>
        </dgm:presLayoutVars>
      </dgm:prSet>
      <dgm:spPr/>
    </dgm:pt>
    <dgm:pt modelId="{CB058126-5CB5-4187-85F4-7E168A88223A}" type="pres">
      <dgm:prSet presAssocID="{5E3B7C68-E31C-4E8D-8F28-53AEF8CF9F72}" presName="hierChild2" presStyleCnt="0"/>
      <dgm:spPr/>
    </dgm:pt>
    <dgm:pt modelId="{8F02E279-C1E5-41D0-AB0A-60936B51389E}" type="pres">
      <dgm:prSet presAssocID="{2BC48F1E-F841-417C-A897-78360543B2C7}" presName="hierRoot1" presStyleCnt="0"/>
      <dgm:spPr/>
    </dgm:pt>
    <dgm:pt modelId="{A9D39579-9497-47CE-9687-6A844B7A20B9}" type="pres">
      <dgm:prSet presAssocID="{2BC48F1E-F841-417C-A897-78360543B2C7}" presName="composite" presStyleCnt="0"/>
      <dgm:spPr/>
    </dgm:pt>
    <dgm:pt modelId="{82E4CDC2-FDFF-413F-B8A4-21B7C4A8E44E}" type="pres">
      <dgm:prSet presAssocID="{2BC48F1E-F841-417C-A897-78360543B2C7}" presName="background" presStyleLbl="node0" presStyleIdx="3" presStyleCnt="4"/>
      <dgm:spPr>
        <a:solidFill>
          <a:schemeClr val="accent1">
            <a:lumMod val="40000"/>
            <a:lumOff val="60000"/>
          </a:schemeClr>
        </a:solidFill>
      </dgm:spPr>
    </dgm:pt>
    <dgm:pt modelId="{B0E81404-FA05-44CF-AE9E-F3B189B7A4C7}" type="pres">
      <dgm:prSet presAssocID="{2BC48F1E-F841-417C-A897-78360543B2C7}" presName="text" presStyleLbl="fgAcc0" presStyleIdx="3" presStyleCnt="4" custScaleX="162887" custScaleY="393289">
        <dgm:presLayoutVars>
          <dgm:chPref val="3"/>
        </dgm:presLayoutVars>
      </dgm:prSet>
      <dgm:spPr/>
    </dgm:pt>
    <dgm:pt modelId="{40F39B11-FA99-4701-8C66-37F894016DD0}" type="pres">
      <dgm:prSet presAssocID="{2BC48F1E-F841-417C-A897-78360543B2C7}" presName="hierChild2" presStyleCnt="0"/>
      <dgm:spPr/>
    </dgm:pt>
  </dgm:ptLst>
  <dgm:cxnLst>
    <dgm:cxn modelId="{BC59B028-AAD8-4A53-9F4E-D8E1D80EBC6B}" type="presOf" srcId="{E4C0B5CE-6245-4FE8-A6CD-168C4FC73BFB}" destId="{C6523E90-8EA2-4C86-93C2-160D35F14CFD}" srcOrd="0" destOrd="0" presId="urn:microsoft.com/office/officeart/2005/8/layout/hierarchy1"/>
    <dgm:cxn modelId="{6DA8B92E-0242-4979-A178-4A01A8212AC8}" type="presOf" srcId="{3AA9F01B-65F1-4A3C-8A04-C1DE918FB061}" destId="{A2B658B5-FAA9-4DA5-A8A8-0A6120526A79}" srcOrd="0" destOrd="0" presId="urn:microsoft.com/office/officeart/2005/8/layout/hierarchy1"/>
    <dgm:cxn modelId="{4D87B431-A87B-4B88-875E-1A1BF1CF83CC}" type="presOf" srcId="{2BC48F1E-F841-417C-A897-78360543B2C7}" destId="{B0E81404-FA05-44CF-AE9E-F3B189B7A4C7}" srcOrd="0" destOrd="0" presId="urn:microsoft.com/office/officeart/2005/8/layout/hierarchy1"/>
    <dgm:cxn modelId="{32537638-B3F7-4F4D-AF9C-1F275804B643}" srcId="{E4C0B5CE-6245-4FE8-A6CD-168C4FC73BFB}" destId="{0EDD1A44-EF04-46EF-8D74-F296062F9318}" srcOrd="0" destOrd="0" parTransId="{8CBF2BA7-9B75-4894-B897-92AB3A95573E}" sibTransId="{3738F507-65FF-4BEC-B7E8-95B18A7B8C2E}"/>
    <dgm:cxn modelId="{DF4B6561-2D34-4F0C-9602-0194C032D93B}" type="presOf" srcId="{5E3B7C68-E31C-4E8D-8F28-53AEF8CF9F72}" destId="{984F8405-22F3-446B-9FAE-44F2B5B8622A}" srcOrd="0" destOrd="0" presId="urn:microsoft.com/office/officeart/2005/8/layout/hierarchy1"/>
    <dgm:cxn modelId="{10E83149-980C-45C8-A15C-2FB973B6D244}" srcId="{E4C0B5CE-6245-4FE8-A6CD-168C4FC73BFB}" destId="{5E3B7C68-E31C-4E8D-8F28-53AEF8CF9F72}" srcOrd="2" destOrd="0" parTransId="{C3BB4E99-55EC-43B9-A3F6-958C19C87879}" sibTransId="{83F1C1C1-35B3-4B49-8109-E9D881B6F5DA}"/>
    <dgm:cxn modelId="{ACF2A057-4FE6-4DF7-B84F-329F12A4BC00}" srcId="{E4C0B5CE-6245-4FE8-A6CD-168C4FC73BFB}" destId="{3AA9F01B-65F1-4A3C-8A04-C1DE918FB061}" srcOrd="1" destOrd="0" parTransId="{BC9F5B99-2726-4908-918B-4D21C8839D78}" sibTransId="{6AD85041-192B-423B-8A88-F2FE8FC2A468}"/>
    <dgm:cxn modelId="{ED7991C7-CB28-4350-A1C6-050995E2FEE7}" srcId="{E4C0B5CE-6245-4FE8-A6CD-168C4FC73BFB}" destId="{2BC48F1E-F841-417C-A897-78360543B2C7}" srcOrd="3" destOrd="0" parTransId="{55ACBD17-A834-4A12-B330-35717AEC4082}" sibTransId="{5715CCE2-712C-40ED-8E7C-59EAF2D16270}"/>
    <dgm:cxn modelId="{1C89DCED-417A-4F8E-B27E-231A861703D4}" type="presOf" srcId="{0EDD1A44-EF04-46EF-8D74-F296062F9318}" destId="{C48F05D4-2EC1-433B-B041-2641964699ED}" srcOrd="0" destOrd="0" presId="urn:microsoft.com/office/officeart/2005/8/layout/hierarchy1"/>
    <dgm:cxn modelId="{F578734B-4DE4-48C6-A955-0EE9F0299059}" type="presParOf" srcId="{C6523E90-8EA2-4C86-93C2-160D35F14CFD}" destId="{3F058B82-175F-426F-94E7-51DA6B802800}" srcOrd="0" destOrd="0" presId="urn:microsoft.com/office/officeart/2005/8/layout/hierarchy1"/>
    <dgm:cxn modelId="{76674223-8495-416D-8D64-B135F360B868}" type="presParOf" srcId="{3F058B82-175F-426F-94E7-51DA6B802800}" destId="{20043B2E-C62D-462E-9B33-80D42E16EA30}" srcOrd="0" destOrd="0" presId="urn:microsoft.com/office/officeart/2005/8/layout/hierarchy1"/>
    <dgm:cxn modelId="{DE63885E-1FD7-40A4-B5B2-EE1BBFCC52C9}" type="presParOf" srcId="{20043B2E-C62D-462E-9B33-80D42E16EA30}" destId="{363AA7E9-0468-4DD4-8847-E004FC3BC17C}" srcOrd="0" destOrd="0" presId="urn:microsoft.com/office/officeart/2005/8/layout/hierarchy1"/>
    <dgm:cxn modelId="{BA218129-70CB-4F1F-8874-6A529024C862}" type="presParOf" srcId="{20043B2E-C62D-462E-9B33-80D42E16EA30}" destId="{C48F05D4-2EC1-433B-B041-2641964699ED}" srcOrd="1" destOrd="0" presId="urn:microsoft.com/office/officeart/2005/8/layout/hierarchy1"/>
    <dgm:cxn modelId="{DC6BC9CE-DAF8-4D6C-9089-31FDE32FC71C}" type="presParOf" srcId="{3F058B82-175F-426F-94E7-51DA6B802800}" destId="{00C27037-0417-439A-9385-B2213B692658}" srcOrd="1" destOrd="0" presId="urn:microsoft.com/office/officeart/2005/8/layout/hierarchy1"/>
    <dgm:cxn modelId="{7BFFD0C0-D31E-4AF7-A554-0E02B0F7BBED}" type="presParOf" srcId="{C6523E90-8EA2-4C86-93C2-160D35F14CFD}" destId="{4346D058-FE7F-4C07-971B-203858DC2E5A}" srcOrd="1" destOrd="0" presId="urn:microsoft.com/office/officeart/2005/8/layout/hierarchy1"/>
    <dgm:cxn modelId="{776F40B8-7557-4DC3-8477-8C8AA8EC9B9C}" type="presParOf" srcId="{4346D058-FE7F-4C07-971B-203858DC2E5A}" destId="{B3104D7D-CBF7-4947-B6E0-54C9B53E57AA}" srcOrd="0" destOrd="0" presId="urn:microsoft.com/office/officeart/2005/8/layout/hierarchy1"/>
    <dgm:cxn modelId="{8779E128-8FA3-4CCF-A8D5-9B0BB81FE2B4}" type="presParOf" srcId="{B3104D7D-CBF7-4947-B6E0-54C9B53E57AA}" destId="{CD7DDA80-33B5-40ED-9ED2-B11CDF12A52A}" srcOrd="0" destOrd="0" presId="urn:microsoft.com/office/officeart/2005/8/layout/hierarchy1"/>
    <dgm:cxn modelId="{0F344EB6-1B06-4D8E-A7F3-D33C67508D47}" type="presParOf" srcId="{B3104D7D-CBF7-4947-B6E0-54C9B53E57AA}" destId="{A2B658B5-FAA9-4DA5-A8A8-0A6120526A79}" srcOrd="1" destOrd="0" presId="urn:microsoft.com/office/officeart/2005/8/layout/hierarchy1"/>
    <dgm:cxn modelId="{B388D628-A1A0-4176-BA9A-F9CA01BAA046}" type="presParOf" srcId="{4346D058-FE7F-4C07-971B-203858DC2E5A}" destId="{1F257E1A-092B-4A13-8607-8BCBFD14A1D4}" srcOrd="1" destOrd="0" presId="urn:microsoft.com/office/officeart/2005/8/layout/hierarchy1"/>
    <dgm:cxn modelId="{F195AFF2-E20F-43B2-8491-CB2618BA0E35}" type="presParOf" srcId="{C6523E90-8EA2-4C86-93C2-160D35F14CFD}" destId="{4A45EFB0-79CC-499A-8892-BE4084CE563B}" srcOrd="2" destOrd="0" presId="urn:microsoft.com/office/officeart/2005/8/layout/hierarchy1"/>
    <dgm:cxn modelId="{2BD7E2EA-4A5E-4C12-B698-9A1152D5C03B}" type="presParOf" srcId="{4A45EFB0-79CC-499A-8892-BE4084CE563B}" destId="{E1FC4B14-27EB-4E8B-B984-A834D501D9D5}" srcOrd="0" destOrd="0" presId="urn:microsoft.com/office/officeart/2005/8/layout/hierarchy1"/>
    <dgm:cxn modelId="{437FF6D9-4500-4E6F-B287-C1B5EF90A6DE}" type="presParOf" srcId="{E1FC4B14-27EB-4E8B-B984-A834D501D9D5}" destId="{7C13B5ED-0FA4-4587-BBB6-F61FBB6ADD17}" srcOrd="0" destOrd="0" presId="urn:microsoft.com/office/officeart/2005/8/layout/hierarchy1"/>
    <dgm:cxn modelId="{465D6FCE-1764-4A4F-A178-904019BAECC2}" type="presParOf" srcId="{E1FC4B14-27EB-4E8B-B984-A834D501D9D5}" destId="{984F8405-22F3-446B-9FAE-44F2B5B8622A}" srcOrd="1" destOrd="0" presId="urn:microsoft.com/office/officeart/2005/8/layout/hierarchy1"/>
    <dgm:cxn modelId="{752564EF-713F-4001-8AB5-20C96A15CBDA}" type="presParOf" srcId="{4A45EFB0-79CC-499A-8892-BE4084CE563B}" destId="{CB058126-5CB5-4187-85F4-7E168A88223A}" srcOrd="1" destOrd="0" presId="urn:microsoft.com/office/officeart/2005/8/layout/hierarchy1"/>
    <dgm:cxn modelId="{6DD056B7-BD58-4C1A-A133-F43843B7736B}" type="presParOf" srcId="{C6523E90-8EA2-4C86-93C2-160D35F14CFD}" destId="{8F02E279-C1E5-41D0-AB0A-60936B51389E}" srcOrd="3" destOrd="0" presId="urn:microsoft.com/office/officeart/2005/8/layout/hierarchy1"/>
    <dgm:cxn modelId="{FE528730-3306-4747-B17B-D9A85009BB86}" type="presParOf" srcId="{8F02E279-C1E5-41D0-AB0A-60936B51389E}" destId="{A9D39579-9497-47CE-9687-6A844B7A20B9}" srcOrd="0" destOrd="0" presId="urn:microsoft.com/office/officeart/2005/8/layout/hierarchy1"/>
    <dgm:cxn modelId="{8D943410-A582-47DD-91C4-A15DE0437027}" type="presParOf" srcId="{A9D39579-9497-47CE-9687-6A844B7A20B9}" destId="{82E4CDC2-FDFF-413F-B8A4-21B7C4A8E44E}" srcOrd="0" destOrd="0" presId="urn:microsoft.com/office/officeart/2005/8/layout/hierarchy1"/>
    <dgm:cxn modelId="{9CCF4503-76F8-4B1C-B048-50EC05741D85}" type="presParOf" srcId="{A9D39579-9497-47CE-9687-6A844B7A20B9}" destId="{B0E81404-FA05-44CF-AE9E-F3B189B7A4C7}" srcOrd="1" destOrd="0" presId="urn:microsoft.com/office/officeart/2005/8/layout/hierarchy1"/>
    <dgm:cxn modelId="{55F7BF39-3FFE-485C-B58F-300396CA3708}" type="presParOf" srcId="{8F02E279-C1E5-41D0-AB0A-60936B51389E}" destId="{40F39B11-FA99-4701-8C66-37F894016D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504AB4-1DD8-4F75-A4A3-B81AE75ED28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96AAF5-7203-4457-A11D-3A181D327C7C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Health Boards &amp; Trusts access central framework arrangements and select private sector parties under a prescribed mini-competition.</a:t>
          </a:r>
          <a:endParaRPr lang="en-US" sz="20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DF76DE8-2500-4782-ADDC-5EAEBD34F400}" type="parTrans" cxnId="{C70C0C8D-A915-4765-80A6-46FA487817D4}">
      <dgm:prSet/>
      <dgm:spPr/>
      <dgm:t>
        <a:bodyPr/>
        <a:lstStyle/>
        <a:p>
          <a:endParaRPr lang="en-US"/>
        </a:p>
      </dgm:t>
    </dgm:pt>
    <dgm:pt modelId="{E3BDA849-8FF6-413F-A150-C1DE2CC835C7}" type="sibTrans" cxnId="{C70C0C8D-A915-4765-80A6-46FA487817D4}">
      <dgm:prSet/>
      <dgm:spPr/>
      <dgm:t>
        <a:bodyPr/>
        <a:lstStyle/>
        <a:p>
          <a:endParaRPr lang="en-US"/>
        </a:p>
      </dgm:t>
    </dgm:pt>
    <dgm:pt modelId="{1AC0DDF0-CE19-4CBC-92C1-F39B60603E79}">
      <dgm:prSet custT="1"/>
      <dgm:spPr/>
      <dgm:t>
        <a:bodyPr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Health Boards &amp; Trusts will act as the Client under the terms of the contract.</a:t>
          </a:r>
          <a:endParaRPr lang="en-US" sz="20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9173C8C-634B-4B92-8AE5-264E854538D5}" type="parTrans" cxnId="{E7C19DFE-69A8-47F3-A9F8-0CA2E0E8AA55}">
      <dgm:prSet/>
      <dgm:spPr/>
      <dgm:t>
        <a:bodyPr/>
        <a:lstStyle/>
        <a:p>
          <a:endParaRPr lang="en-US"/>
        </a:p>
      </dgm:t>
    </dgm:pt>
    <dgm:pt modelId="{6A033EEE-E5CB-4A38-9F27-1EF9E047ECE5}" type="sibTrans" cxnId="{E7C19DFE-69A8-47F3-A9F8-0CA2E0E8AA55}">
      <dgm:prSet/>
      <dgm:spPr/>
      <dgm:t>
        <a:bodyPr/>
        <a:lstStyle/>
        <a:p>
          <a:endParaRPr lang="en-US"/>
        </a:p>
      </dgm:t>
    </dgm:pt>
    <dgm:pt modelId="{E90C818D-9DF3-47F1-8453-BCF824848E95}">
      <dgm:prSet custT="1"/>
      <dgm:spPr/>
      <dgm:t>
        <a:bodyPr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New frameworks utilise the NEC4 suite of contracts.</a:t>
          </a:r>
          <a:endParaRPr lang="en-US" sz="20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241573A-08D9-4821-91A7-1F1B26347612}" type="parTrans" cxnId="{35089644-7DDC-4CBC-B2F1-1F5A0C7B9E49}">
      <dgm:prSet/>
      <dgm:spPr/>
      <dgm:t>
        <a:bodyPr/>
        <a:lstStyle/>
        <a:p>
          <a:endParaRPr lang="en-US"/>
        </a:p>
      </dgm:t>
    </dgm:pt>
    <dgm:pt modelId="{6CB6F5F4-46DD-4E25-8816-E060D86C81C7}" type="sibTrans" cxnId="{35089644-7DDC-4CBC-B2F1-1F5A0C7B9E49}">
      <dgm:prSet/>
      <dgm:spPr/>
      <dgm:t>
        <a:bodyPr/>
        <a:lstStyle/>
        <a:p>
          <a:endParaRPr lang="en-US"/>
        </a:p>
      </dgm:t>
    </dgm:pt>
    <dgm:pt modelId="{C2C04F7C-F8AD-4A5C-84D1-F782B524E850}" type="pres">
      <dgm:prSet presAssocID="{53504AB4-1DD8-4F75-A4A3-B81AE75ED28F}" presName="root" presStyleCnt="0">
        <dgm:presLayoutVars>
          <dgm:dir/>
          <dgm:resizeHandles val="exact"/>
        </dgm:presLayoutVars>
      </dgm:prSet>
      <dgm:spPr/>
    </dgm:pt>
    <dgm:pt modelId="{0260EA60-1A6A-446A-940E-DE200B7558B7}" type="pres">
      <dgm:prSet presAssocID="{2E96AAF5-7203-4457-A11D-3A181D327C7C}" presName="compNode" presStyleCnt="0"/>
      <dgm:spPr/>
    </dgm:pt>
    <dgm:pt modelId="{8DC8707A-35DA-4691-8D46-37CEECF6CD4D}" type="pres">
      <dgm:prSet presAssocID="{2E96AAF5-7203-4457-A11D-3A181D327C7C}" presName="bgRect" presStyleLbl="bgShp" presStyleIdx="0" presStyleCnt="3"/>
      <dgm:spPr>
        <a:solidFill>
          <a:schemeClr val="accent1">
            <a:lumMod val="40000"/>
            <a:lumOff val="60000"/>
          </a:schemeClr>
        </a:solidFill>
      </dgm:spPr>
    </dgm:pt>
    <dgm:pt modelId="{86ED1A69-6F45-4038-96D3-16CEF6ED7586}" type="pres">
      <dgm:prSet presAssocID="{2E96AAF5-7203-4457-A11D-3A181D327C7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2F50BB79-2279-4070-8356-6BCC1DD04346}" type="pres">
      <dgm:prSet presAssocID="{2E96AAF5-7203-4457-A11D-3A181D327C7C}" presName="spaceRect" presStyleCnt="0"/>
      <dgm:spPr/>
    </dgm:pt>
    <dgm:pt modelId="{84C8CA42-609D-463C-8353-23CE25736E19}" type="pres">
      <dgm:prSet presAssocID="{2E96AAF5-7203-4457-A11D-3A181D327C7C}" presName="parTx" presStyleLbl="revTx" presStyleIdx="0" presStyleCnt="3">
        <dgm:presLayoutVars>
          <dgm:chMax val="0"/>
          <dgm:chPref val="0"/>
        </dgm:presLayoutVars>
      </dgm:prSet>
      <dgm:spPr/>
    </dgm:pt>
    <dgm:pt modelId="{A61B5CBE-63C2-427D-9F49-55954417EC65}" type="pres">
      <dgm:prSet presAssocID="{E3BDA849-8FF6-413F-A150-C1DE2CC835C7}" presName="sibTrans" presStyleCnt="0"/>
      <dgm:spPr/>
    </dgm:pt>
    <dgm:pt modelId="{F0C9BF80-AB3E-42B1-BB61-034D7BC8AED9}" type="pres">
      <dgm:prSet presAssocID="{1AC0DDF0-CE19-4CBC-92C1-F39B60603E79}" presName="compNode" presStyleCnt="0"/>
      <dgm:spPr/>
    </dgm:pt>
    <dgm:pt modelId="{BD8FA41C-CD54-4C59-B484-34EDDD13E42F}" type="pres">
      <dgm:prSet presAssocID="{1AC0DDF0-CE19-4CBC-92C1-F39B60603E79}" presName="bgRect" presStyleLbl="bgShp" presStyleIdx="1" presStyleCnt="3"/>
      <dgm:spPr>
        <a:solidFill>
          <a:schemeClr val="accent1">
            <a:lumMod val="40000"/>
            <a:lumOff val="60000"/>
          </a:schemeClr>
        </a:solidFill>
      </dgm:spPr>
    </dgm:pt>
    <dgm:pt modelId="{20A5E6B7-DA0B-4F76-9DD7-BE1694D7F40E}" type="pres">
      <dgm:prSet presAssocID="{1AC0DDF0-CE19-4CBC-92C1-F39B60603E7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77A7E8E8-6741-4729-AD9F-4F489B7137D8}" type="pres">
      <dgm:prSet presAssocID="{1AC0DDF0-CE19-4CBC-92C1-F39B60603E79}" presName="spaceRect" presStyleCnt="0"/>
      <dgm:spPr/>
    </dgm:pt>
    <dgm:pt modelId="{1B4ECAC3-D021-40E4-9231-586714792F68}" type="pres">
      <dgm:prSet presAssocID="{1AC0DDF0-CE19-4CBC-92C1-F39B60603E79}" presName="parTx" presStyleLbl="revTx" presStyleIdx="1" presStyleCnt="3">
        <dgm:presLayoutVars>
          <dgm:chMax val="0"/>
          <dgm:chPref val="0"/>
        </dgm:presLayoutVars>
      </dgm:prSet>
      <dgm:spPr/>
    </dgm:pt>
    <dgm:pt modelId="{5C365736-6112-4B81-BE4A-75991EDE9D89}" type="pres">
      <dgm:prSet presAssocID="{6A033EEE-E5CB-4A38-9F27-1EF9E047ECE5}" presName="sibTrans" presStyleCnt="0"/>
      <dgm:spPr/>
    </dgm:pt>
    <dgm:pt modelId="{C3A15973-3F20-4559-939C-7C8B70C6EEBB}" type="pres">
      <dgm:prSet presAssocID="{E90C818D-9DF3-47F1-8453-BCF824848E95}" presName="compNode" presStyleCnt="0"/>
      <dgm:spPr/>
    </dgm:pt>
    <dgm:pt modelId="{66591B2B-4583-4B05-84BE-03D899E10575}" type="pres">
      <dgm:prSet presAssocID="{E90C818D-9DF3-47F1-8453-BCF824848E95}" presName="bgRect" presStyleLbl="bgShp" presStyleIdx="2" presStyleCnt="3"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</dgm:pt>
    <dgm:pt modelId="{112B5D5F-80A4-4B36-8490-2034ED2C062C}" type="pres">
      <dgm:prSet presAssocID="{E90C818D-9DF3-47F1-8453-BCF824848E9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8700F69D-223C-464B-AF24-26439B91A364}" type="pres">
      <dgm:prSet presAssocID="{E90C818D-9DF3-47F1-8453-BCF824848E95}" presName="spaceRect" presStyleCnt="0"/>
      <dgm:spPr/>
    </dgm:pt>
    <dgm:pt modelId="{4C7F068A-0ED3-4CF0-A939-04CFA90BB49D}" type="pres">
      <dgm:prSet presAssocID="{E90C818D-9DF3-47F1-8453-BCF824848E9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8BAEC01-699B-4213-9108-2BDC3ACAFB1A}" type="presOf" srcId="{53504AB4-1DD8-4F75-A4A3-B81AE75ED28F}" destId="{C2C04F7C-F8AD-4A5C-84D1-F782B524E850}" srcOrd="0" destOrd="0" presId="urn:microsoft.com/office/officeart/2018/2/layout/IconVerticalSolidList"/>
    <dgm:cxn modelId="{35089644-7DDC-4CBC-B2F1-1F5A0C7B9E49}" srcId="{53504AB4-1DD8-4F75-A4A3-B81AE75ED28F}" destId="{E90C818D-9DF3-47F1-8453-BCF824848E95}" srcOrd="2" destOrd="0" parTransId="{6241573A-08D9-4821-91A7-1F1B26347612}" sibTransId="{6CB6F5F4-46DD-4E25-8816-E060D86C81C7}"/>
    <dgm:cxn modelId="{582BBE66-AEC0-4C95-B3C2-F2647602DBBB}" type="presOf" srcId="{E90C818D-9DF3-47F1-8453-BCF824848E95}" destId="{4C7F068A-0ED3-4CF0-A939-04CFA90BB49D}" srcOrd="0" destOrd="0" presId="urn:microsoft.com/office/officeart/2018/2/layout/IconVerticalSolidList"/>
    <dgm:cxn modelId="{40F83D8C-29FC-4F6F-8923-FEEB1503FE12}" type="presOf" srcId="{2E96AAF5-7203-4457-A11D-3A181D327C7C}" destId="{84C8CA42-609D-463C-8353-23CE25736E19}" srcOrd="0" destOrd="0" presId="urn:microsoft.com/office/officeart/2018/2/layout/IconVerticalSolidList"/>
    <dgm:cxn modelId="{C70C0C8D-A915-4765-80A6-46FA487817D4}" srcId="{53504AB4-1DD8-4F75-A4A3-B81AE75ED28F}" destId="{2E96AAF5-7203-4457-A11D-3A181D327C7C}" srcOrd="0" destOrd="0" parTransId="{7DF76DE8-2500-4782-ADDC-5EAEBD34F400}" sibTransId="{E3BDA849-8FF6-413F-A150-C1DE2CC835C7}"/>
    <dgm:cxn modelId="{01E94F96-9CAD-4C23-ACC0-7ED9156892A4}" type="presOf" srcId="{1AC0DDF0-CE19-4CBC-92C1-F39B60603E79}" destId="{1B4ECAC3-D021-40E4-9231-586714792F68}" srcOrd="0" destOrd="0" presId="urn:microsoft.com/office/officeart/2018/2/layout/IconVerticalSolidList"/>
    <dgm:cxn modelId="{E7C19DFE-69A8-47F3-A9F8-0CA2E0E8AA55}" srcId="{53504AB4-1DD8-4F75-A4A3-B81AE75ED28F}" destId="{1AC0DDF0-CE19-4CBC-92C1-F39B60603E79}" srcOrd="1" destOrd="0" parTransId="{A9173C8C-634B-4B92-8AE5-264E854538D5}" sibTransId="{6A033EEE-E5CB-4A38-9F27-1EF9E047ECE5}"/>
    <dgm:cxn modelId="{9C81A795-3DD7-47C3-B478-B1D03D7B5A24}" type="presParOf" srcId="{C2C04F7C-F8AD-4A5C-84D1-F782B524E850}" destId="{0260EA60-1A6A-446A-940E-DE200B7558B7}" srcOrd="0" destOrd="0" presId="urn:microsoft.com/office/officeart/2018/2/layout/IconVerticalSolidList"/>
    <dgm:cxn modelId="{B9C462F4-C316-48CF-AE3B-E8D545CDB74B}" type="presParOf" srcId="{0260EA60-1A6A-446A-940E-DE200B7558B7}" destId="{8DC8707A-35DA-4691-8D46-37CEECF6CD4D}" srcOrd="0" destOrd="0" presId="urn:microsoft.com/office/officeart/2018/2/layout/IconVerticalSolidList"/>
    <dgm:cxn modelId="{730C2F0D-0A17-4A31-A3C2-190D59FA576B}" type="presParOf" srcId="{0260EA60-1A6A-446A-940E-DE200B7558B7}" destId="{86ED1A69-6F45-4038-96D3-16CEF6ED7586}" srcOrd="1" destOrd="0" presId="urn:microsoft.com/office/officeart/2018/2/layout/IconVerticalSolidList"/>
    <dgm:cxn modelId="{E598BD0C-D73C-4AE2-AB5D-C35D86BF1CC2}" type="presParOf" srcId="{0260EA60-1A6A-446A-940E-DE200B7558B7}" destId="{2F50BB79-2279-4070-8356-6BCC1DD04346}" srcOrd="2" destOrd="0" presId="urn:microsoft.com/office/officeart/2018/2/layout/IconVerticalSolidList"/>
    <dgm:cxn modelId="{F6299ECB-AC02-486F-82AD-4E81BA10A5F7}" type="presParOf" srcId="{0260EA60-1A6A-446A-940E-DE200B7558B7}" destId="{84C8CA42-609D-463C-8353-23CE25736E19}" srcOrd="3" destOrd="0" presId="urn:microsoft.com/office/officeart/2018/2/layout/IconVerticalSolidList"/>
    <dgm:cxn modelId="{5F6DE4AC-3C71-4396-8D70-A3870D7D5A83}" type="presParOf" srcId="{C2C04F7C-F8AD-4A5C-84D1-F782B524E850}" destId="{A61B5CBE-63C2-427D-9F49-55954417EC65}" srcOrd="1" destOrd="0" presId="urn:microsoft.com/office/officeart/2018/2/layout/IconVerticalSolidList"/>
    <dgm:cxn modelId="{B6574E9B-B00D-460A-A2CB-64C1FF1F1E84}" type="presParOf" srcId="{C2C04F7C-F8AD-4A5C-84D1-F782B524E850}" destId="{F0C9BF80-AB3E-42B1-BB61-034D7BC8AED9}" srcOrd="2" destOrd="0" presId="urn:microsoft.com/office/officeart/2018/2/layout/IconVerticalSolidList"/>
    <dgm:cxn modelId="{DC547D40-8441-4D29-A8EC-827C383ADD06}" type="presParOf" srcId="{F0C9BF80-AB3E-42B1-BB61-034D7BC8AED9}" destId="{BD8FA41C-CD54-4C59-B484-34EDDD13E42F}" srcOrd="0" destOrd="0" presId="urn:microsoft.com/office/officeart/2018/2/layout/IconVerticalSolidList"/>
    <dgm:cxn modelId="{2D5DB1C7-CDBC-4B32-9EAE-C3780DFB7608}" type="presParOf" srcId="{F0C9BF80-AB3E-42B1-BB61-034D7BC8AED9}" destId="{20A5E6B7-DA0B-4F76-9DD7-BE1694D7F40E}" srcOrd="1" destOrd="0" presId="urn:microsoft.com/office/officeart/2018/2/layout/IconVerticalSolidList"/>
    <dgm:cxn modelId="{A22A5B3B-7BE6-40EA-9492-53982117D2DE}" type="presParOf" srcId="{F0C9BF80-AB3E-42B1-BB61-034D7BC8AED9}" destId="{77A7E8E8-6741-4729-AD9F-4F489B7137D8}" srcOrd="2" destOrd="0" presId="urn:microsoft.com/office/officeart/2018/2/layout/IconVerticalSolidList"/>
    <dgm:cxn modelId="{7C97E41F-ACBF-4754-9FFD-6CE480BA684E}" type="presParOf" srcId="{F0C9BF80-AB3E-42B1-BB61-034D7BC8AED9}" destId="{1B4ECAC3-D021-40E4-9231-586714792F68}" srcOrd="3" destOrd="0" presId="urn:microsoft.com/office/officeart/2018/2/layout/IconVerticalSolidList"/>
    <dgm:cxn modelId="{E5E41DA6-6239-4ABB-88EC-286FCBC4528E}" type="presParOf" srcId="{C2C04F7C-F8AD-4A5C-84D1-F782B524E850}" destId="{5C365736-6112-4B81-BE4A-75991EDE9D89}" srcOrd="3" destOrd="0" presId="urn:microsoft.com/office/officeart/2018/2/layout/IconVerticalSolidList"/>
    <dgm:cxn modelId="{24F622D1-06EA-4F30-B330-671EEDB5A63A}" type="presParOf" srcId="{C2C04F7C-F8AD-4A5C-84D1-F782B524E850}" destId="{C3A15973-3F20-4559-939C-7C8B70C6EEBB}" srcOrd="4" destOrd="0" presId="urn:microsoft.com/office/officeart/2018/2/layout/IconVerticalSolidList"/>
    <dgm:cxn modelId="{A884EE49-6374-46CA-97FF-1BC6F9D7B86F}" type="presParOf" srcId="{C3A15973-3F20-4559-939C-7C8B70C6EEBB}" destId="{66591B2B-4583-4B05-84BE-03D899E10575}" srcOrd="0" destOrd="0" presId="urn:microsoft.com/office/officeart/2018/2/layout/IconVerticalSolidList"/>
    <dgm:cxn modelId="{5F69E2B9-4BA8-4306-A520-D3C8673161CD}" type="presParOf" srcId="{C3A15973-3F20-4559-939C-7C8B70C6EEBB}" destId="{112B5D5F-80A4-4B36-8490-2034ED2C062C}" srcOrd="1" destOrd="0" presId="urn:microsoft.com/office/officeart/2018/2/layout/IconVerticalSolidList"/>
    <dgm:cxn modelId="{76B14A70-FF17-40C7-9828-DFE3FBABC9E9}" type="presParOf" srcId="{C3A15973-3F20-4559-939C-7C8B70C6EEBB}" destId="{8700F69D-223C-464B-AF24-26439B91A364}" srcOrd="2" destOrd="0" presId="urn:microsoft.com/office/officeart/2018/2/layout/IconVerticalSolidList"/>
    <dgm:cxn modelId="{3EF4BB9E-881F-43EA-B118-9F04D89D6BD0}" type="presParOf" srcId="{C3A15973-3F20-4559-939C-7C8B70C6EEBB}" destId="{4C7F068A-0ED3-4CF0-A939-04CFA90BB49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2690CF-5291-4C8D-A436-A407A144C7E0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463E80-83A2-4D5E-82CB-9D701451E33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 u="none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NHSBfW2 Frameworks</a:t>
          </a:r>
          <a:endParaRPr lang="en-US" sz="2000" u="none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879FDBA-8C9C-46B1-B57B-F0B84A9296E5}" type="parTrans" cxnId="{CC77BD39-C791-4A07-BFCF-9118CDEB0832}">
      <dgm:prSet/>
      <dgm:spPr/>
      <dgm:t>
        <a:bodyPr/>
        <a:lstStyle/>
        <a:p>
          <a:endParaRPr lang="en-US"/>
        </a:p>
      </dgm:t>
    </dgm:pt>
    <dgm:pt modelId="{A65E1DC4-718C-44AF-B404-E8D06E50BF02}" type="sibTrans" cxnId="{CC77BD39-C791-4A07-BFCF-9118CDEB0832}">
      <dgm:prSet/>
      <dgm:spPr/>
      <dgm:t>
        <a:bodyPr/>
        <a:lstStyle/>
        <a:p>
          <a:endParaRPr lang="en-US"/>
        </a:p>
      </dgm:t>
    </dgm:pt>
    <dgm:pt modelId="{103F1275-4EB6-4C61-8504-C474D1655D4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Support consultant frameworks to be established in order to assist and represent Health Boards &amp; Trusts from project outset comprising:</a:t>
          </a:r>
        </a:p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4 no. Project Managers</a:t>
          </a:r>
        </a:p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4 no. Cost Advisers</a:t>
          </a:r>
        </a:p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3 no. NEC Supervisors</a:t>
          </a:r>
          <a:endParaRPr lang="en-US" sz="20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17DB9C2-3EB8-4074-BD95-139926FE6AF8}" type="parTrans" cxnId="{3A7FE3FB-5CA8-44E4-8765-625FF7210898}">
      <dgm:prSet/>
      <dgm:spPr/>
      <dgm:t>
        <a:bodyPr/>
        <a:lstStyle/>
        <a:p>
          <a:endParaRPr lang="en-US"/>
        </a:p>
      </dgm:t>
    </dgm:pt>
    <dgm:pt modelId="{B86BBB0D-A635-4370-9A2E-3D30C4EB1A6B}" type="sibTrans" cxnId="{3A7FE3FB-5CA8-44E4-8765-625FF7210898}">
      <dgm:prSet/>
      <dgm:spPr/>
      <dgm:t>
        <a:bodyPr/>
        <a:lstStyle/>
        <a:p>
          <a:endParaRPr lang="en-US"/>
        </a:p>
      </dgm:t>
    </dgm:pt>
    <dgm:pt modelId="{C8FD462E-5085-47A6-9310-691438E0B304}" type="pres">
      <dgm:prSet presAssocID="{642690CF-5291-4C8D-A436-A407A144C7E0}" presName="Name0" presStyleCnt="0">
        <dgm:presLayoutVars>
          <dgm:dir/>
          <dgm:animLvl val="lvl"/>
          <dgm:resizeHandles val="exact"/>
        </dgm:presLayoutVars>
      </dgm:prSet>
      <dgm:spPr/>
    </dgm:pt>
    <dgm:pt modelId="{F16556BB-4516-478A-B192-85AD67303F88}" type="pres">
      <dgm:prSet presAssocID="{103F1275-4EB6-4C61-8504-C474D1655D41}" presName="boxAndChildren" presStyleCnt="0"/>
      <dgm:spPr/>
    </dgm:pt>
    <dgm:pt modelId="{F1F3D152-1ED9-43B8-A00F-A0C52E0C0D55}" type="pres">
      <dgm:prSet presAssocID="{103F1275-4EB6-4C61-8504-C474D1655D41}" presName="parentTextBox" presStyleLbl="node1" presStyleIdx="0" presStyleCnt="2"/>
      <dgm:spPr/>
    </dgm:pt>
    <dgm:pt modelId="{21C9135A-6152-40AB-B198-D40138D0A27D}" type="pres">
      <dgm:prSet presAssocID="{A65E1DC4-718C-44AF-B404-E8D06E50BF02}" presName="sp" presStyleCnt="0"/>
      <dgm:spPr/>
    </dgm:pt>
    <dgm:pt modelId="{2A02A027-EFC1-4FBA-B14B-5DBF49101DC0}" type="pres">
      <dgm:prSet presAssocID="{6D463E80-83A2-4D5E-82CB-9D701451E330}" presName="arrowAndChildren" presStyleCnt="0"/>
      <dgm:spPr/>
    </dgm:pt>
    <dgm:pt modelId="{A0456D98-0346-41DF-8F15-3E70D21C1A5F}" type="pres">
      <dgm:prSet presAssocID="{6D463E80-83A2-4D5E-82CB-9D701451E330}" presName="parentTextArrow" presStyleLbl="node1" presStyleIdx="1" presStyleCnt="2" custScaleY="47458" custLinFactNeighborX="-7209" custLinFactNeighborY="-74"/>
      <dgm:spPr/>
    </dgm:pt>
  </dgm:ptLst>
  <dgm:cxnLst>
    <dgm:cxn modelId="{CC77BD39-C791-4A07-BFCF-9118CDEB0832}" srcId="{642690CF-5291-4C8D-A436-A407A144C7E0}" destId="{6D463E80-83A2-4D5E-82CB-9D701451E330}" srcOrd="0" destOrd="0" parTransId="{0879FDBA-8C9C-46B1-B57B-F0B84A9296E5}" sibTransId="{A65E1DC4-718C-44AF-B404-E8D06E50BF02}"/>
    <dgm:cxn modelId="{97BAB754-3958-4182-85DD-9CEC67815E66}" type="presOf" srcId="{103F1275-4EB6-4C61-8504-C474D1655D41}" destId="{F1F3D152-1ED9-43B8-A00F-A0C52E0C0D55}" srcOrd="0" destOrd="0" presId="urn:microsoft.com/office/officeart/2005/8/layout/process4"/>
    <dgm:cxn modelId="{56D28955-0CF2-4E59-80F9-74AE49A0019F}" type="presOf" srcId="{642690CF-5291-4C8D-A436-A407A144C7E0}" destId="{C8FD462E-5085-47A6-9310-691438E0B304}" srcOrd="0" destOrd="0" presId="urn:microsoft.com/office/officeart/2005/8/layout/process4"/>
    <dgm:cxn modelId="{06195E59-569E-4001-A5B5-C9B3B98F2103}" type="presOf" srcId="{6D463E80-83A2-4D5E-82CB-9D701451E330}" destId="{A0456D98-0346-41DF-8F15-3E70D21C1A5F}" srcOrd="0" destOrd="0" presId="urn:microsoft.com/office/officeart/2005/8/layout/process4"/>
    <dgm:cxn modelId="{3A7FE3FB-5CA8-44E4-8765-625FF7210898}" srcId="{642690CF-5291-4C8D-A436-A407A144C7E0}" destId="{103F1275-4EB6-4C61-8504-C474D1655D41}" srcOrd="1" destOrd="0" parTransId="{717DB9C2-3EB8-4074-BD95-139926FE6AF8}" sibTransId="{B86BBB0D-A635-4370-9A2E-3D30C4EB1A6B}"/>
    <dgm:cxn modelId="{8B0CB22A-77F4-428F-B5F8-7164B22CC997}" type="presParOf" srcId="{C8FD462E-5085-47A6-9310-691438E0B304}" destId="{F16556BB-4516-478A-B192-85AD67303F88}" srcOrd="0" destOrd="0" presId="urn:microsoft.com/office/officeart/2005/8/layout/process4"/>
    <dgm:cxn modelId="{A9B4D25E-7834-483D-8C87-37DCF1A2B024}" type="presParOf" srcId="{F16556BB-4516-478A-B192-85AD67303F88}" destId="{F1F3D152-1ED9-43B8-A00F-A0C52E0C0D55}" srcOrd="0" destOrd="0" presId="urn:microsoft.com/office/officeart/2005/8/layout/process4"/>
    <dgm:cxn modelId="{CA55118F-35CF-4D83-90D9-301A93759D2E}" type="presParOf" srcId="{C8FD462E-5085-47A6-9310-691438E0B304}" destId="{21C9135A-6152-40AB-B198-D40138D0A27D}" srcOrd="1" destOrd="0" presId="urn:microsoft.com/office/officeart/2005/8/layout/process4"/>
    <dgm:cxn modelId="{6724EDFA-59DC-4C5E-B000-F8D7B5EC33B0}" type="presParOf" srcId="{C8FD462E-5085-47A6-9310-691438E0B304}" destId="{2A02A027-EFC1-4FBA-B14B-5DBF49101DC0}" srcOrd="2" destOrd="0" presId="urn:microsoft.com/office/officeart/2005/8/layout/process4"/>
    <dgm:cxn modelId="{7A10FD70-5758-4843-ADFB-208675B84ADF}" type="presParOf" srcId="{2A02A027-EFC1-4FBA-B14B-5DBF49101DC0}" destId="{A0456D98-0346-41DF-8F15-3E70D21C1A5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D6729B-F721-414C-9F71-450EBC5D724F}" type="doc">
      <dgm:prSet loTypeId="urn:microsoft.com/office/officeart/2005/8/layout/vProcess5" loCatId="process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4376FBF-1BE4-435C-B690-8E56E366BC2C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It is proposed that the Client’s use of the national framework is mandatory for Lot 1 and non-mandatory for Lot 2.</a:t>
          </a:r>
          <a:endParaRPr lang="en-US" sz="20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0B2C24E-5506-42ED-85EC-37898ACAD97B}" type="parTrans" cxnId="{B74A5663-58A9-48C5-A76D-902379398BFE}">
      <dgm:prSet/>
      <dgm:spPr/>
      <dgm:t>
        <a:bodyPr/>
        <a:lstStyle/>
        <a:p>
          <a:endParaRPr lang="en-US"/>
        </a:p>
      </dgm:t>
    </dgm:pt>
    <dgm:pt modelId="{1EDA40A2-08B3-407B-8C5A-E0F9C6573246}" type="sibTrans" cxnId="{B74A5663-58A9-48C5-A76D-902379398BFE}">
      <dgm:prSet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CB08919E-DD8A-46C2-9F5D-5BB5B1AF366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‘Ground rules’ established for procurement to prevent conflicts of interest.</a:t>
          </a:r>
          <a:endParaRPr lang="en-US" sz="20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3F8B1EB-63CC-4853-99A4-359023F5595A}" type="parTrans" cxnId="{EB6F50FD-8AF4-402A-8FF4-BCF1A61E5C2A}">
      <dgm:prSet/>
      <dgm:spPr/>
      <dgm:t>
        <a:bodyPr/>
        <a:lstStyle/>
        <a:p>
          <a:endParaRPr lang="en-US"/>
        </a:p>
      </dgm:t>
    </dgm:pt>
    <dgm:pt modelId="{F6AC5921-BF75-43BF-8ACF-BD2268EFA5A5}" type="sibTrans" cxnId="{EB6F50FD-8AF4-402A-8FF4-BCF1A61E5C2A}">
      <dgm:prSet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8422ED46-9850-47B1-97C0-1B60C4F1B9B4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Parties representing Health Boards &amp; Trusts will only be employed on the Client side of a project.</a:t>
          </a:r>
          <a:endParaRPr lang="en-US" sz="20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2DC6B17-0491-468F-BA28-0260148F128A}" type="parTrans" cxnId="{2C09A3D9-8250-451F-8C45-17B621715044}">
      <dgm:prSet/>
      <dgm:spPr/>
      <dgm:t>
        <a:bodyPr/>
        <a:lstStyle/>
        <a:p>
          <a:endParaRPr lang="en-US"/>
        </a:p>
      </dgm:t>
    </dgm:pt>
    <dgm:pt modelId="{9C64C14A-081C-4D3E-9614-659E9235E4D9}" type="sibTrans" cxnId="{2C09A3D9-8250-451F-8C45-17B621715044}">
      <dgm:prSet/>
      <dgm:spPr/>
      <dgm:t>
        <a:bodyPr/>
        <a:lstStyle/>
        <a:p>
          <a:endParaRPr lang="en-US"/>
        </a:p>
      </dgm:t>
    </dgm:pt>
    <dgm:pt modelId="{D0C6871E-AC55-409D-A7DD-0E4F9685BAC9}" type="pres">
      <dgm:prSet presAssocID="{52D6729B-F721-414C-9F71-450EBC5D724F}" presName="outerComposite" presStyleCnt="0">
        <dgm:presLayoutVars>
          <dgm:chMax val="5"/>
          <dgm:dir/>
          <dgm:resizeHandles val="exact"/>
        </dgm:presLayoutVars>
      </dgm:prSet>
      <dgm:spPr/>
    </dgm:pt>
    <dgm:pt modelId="{634977EB-CD9F-4FD0-9BAA-68F47A4C3D87}" type="pres">
      <dgm:prSet presAssocID="{52D6729B-F721-414C-9F71-450EBC5D724F}" presName="dummyMaxCanvas" presStyleCnt="0">
        <dgm:presLayoutVars/>
      </dgm:prSet>
      <dgm:spPr/>
    </dgm:pt>
    <dgm:pt modelId="{B282C0FF-099A-4DD1-90B1-BD1345174B36}" type="pres">
      <dgm:prSet presAssocID="{52D6729B-F721-414C-9F71-450EBC5D724F}" presName="ThreeNodes_1" presStyleLbl="node1" presStyleIdx="0" presStyleCnt="3">
        <dgm:presLayoutVars>
          <dgm:bulletEnabled val="1"/>
        </dgm:presLayoutVars>
      </dgm:prSet>
      <dgm:spPr/>
    </dgm:pt>
    <dgm:pt modelId="{430C8A18-D511-4919-8947-11FC780C28BF}" type="pres">
      <dgm:prSet presAssocID="{52D6729B-F721-414C-9F71-450EBC5D724F}" presName="ThreeNodes_2" presStyleLbl="node1" presStyleIdx="1" presStyleCnt="3" custScaleX="104146">
        <dgm:presLayoutVars>
          <dgm:bulletEnabled val="1"/>
        </dgm:presLayoutVars>
      </dgm:prSet>
      <dgm:spPr/>
    </dgm:pt>
    <dgm:pt modelId="{9A1B2230-D2A4-4EB8-BBDD-7E3D872C4D48}" type="pres">
      <dgm:prSet presAssocID="{52D6729B-F721-414C-9F71-450EBC5D724F}" presName="ThreeNodes_3" presStyleLbl="node1" presStyleIdx="2" presStyleCnt="3">
        <dgm:presLayoutVars>
          <dgm:bulletEnabled val="1"/>
        </dgm:presLayoutVars>
      </dgm:prSet>
      <dgm:spPr/>
    </dgm:pt>
    <dgm:pt modelId="{924AC5EE-58AC-43AA-B3F7-4CD3CE989ED2}" type="pres">
      <dgm:prSet presAssocID="{52D6729B-F721-414C-9F71-450EBC5D724F}" presName="ThreeConn_1-2" presStyleLbl="fgAccFollowNode1" presStyleIdx="0" presStyleCnt="2">
        <dgm:presLayoutVars>
          <dgm:bulletEnabled val="1"/>
        </dgm:presLayoutVars>
      </dgm:prSet>
      <dgm:spPr/>
    </dgm:pt>
    <dgm:pt modelId="{3C78D579-3AE1-45D3-AE9B-1A06B8323D7F}" type="pres">
      <dgm:prSet presAssocID="{52D6729B-F721-414C-9F71-450EBC5D724F}" presName="ThreeConn_2-3" presStyleLbl="fgAccFollowNode1" presStyleIdx="1" presStyleCnt="2">
        <dgm:presLayoutVars>
          <dgm:bulletEnabled val="1"/>
        </dgm:presLayoutVars>
      </dgm:prSet>
      <dgm:spPr/>
    </dgm:pt>
    <dgm:pt modelId="{928B7699-563A-4204-83BB-99E84DBE155E}" type="pres">
      <dgm:prSet presAssocID="{52D6729B-F721-414C-9F71-450EBC5D724F}" presName="ThreeNodes_1_text" presStyleLbl="node1" presStyleIdx="2" presStyleCnt="3">
        <dgm:presLayoutVars>
          <dgm:bulletEnabled val="1"/>
        </dgm:presLayoutVars>
      </dgm:prSet>
      <dgm:spPr/>
    </dgm:pt>
    <dgm:pt modelId="{FA4EDE71-65B8-4D70-ABE0-EB024BB6D933}" type="pres">
      <dgm:prSet presAssocID="{52D6729B-F721-414C-9F71-450EBC5D724F}" presName="ThreeNodes_2_text" presStyleLbl="node1" presStyleIdx="2" presStyleCnt="3">
        <dgm:presLayoutVars>
          <dgm:bulletEnabled val="1"/>
        </dgm:presLayoutVars>
      </dgm:prSet>
      <dgm:spPr/>
    </dgm:pt>
    <dgm:pt modelId="{D09660C1-095E-43D6-91B0-6870FCD22386}" type="pres">
      <dgm:prSet presAssocID="{52D6729B-F721-414C-9F71-450EBC5D724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65DB50A-50B0-4EE4-B641-1D77583CDDE9}" type="presOf" srcId="{1EDA40A2-08B3-407B-8C5A-E0F9C6573246}" destId="{924AC5EE-58AC-43AA-B3F7-4CD3CE989ED2}" srcOrd="0" destOrd="0" presId="urn:microsoft.com/office/officeart/2005/8/layout/vProcess5"/>
    <dgm:cxn modelId="{D4D27417-293C-43E2-84AC-B1E6BF44947D}" type="presOf" srcId="{64376FBF-1BE4-435C-B690-8E56E366BC2C}" destId="{B282C0FF-099A-4DD1-90B1-BD1345174B36}" srcOrd="0" destOrd="0" presId="urn:microsoft.com/office/officeart/2005/8/layout/vProcess5"/>
    <dgm:cxn modelId="{034FC320-F976-46CA-9FD1-23FE2B46DB8E}" type="presOf" srcId="{8422ED46-9850-47B1-97C0-1B60C4F1B9B4}" destId="{9A1B2230-D2A4-4EB8-BBDD-7E3D872C4D48}" srcOrd="0" destOrd="0" presId="urn:microsoft.com/office/officeart/2005/8/layout/vProcess5"/>
    <dgm:cxn modelId="{09FB6138-6F86-485F-B537-E5628A273230}" type="presOf" srcId="{52D6729B-F721-414C-9F71-450EBC5D724F}" destId="{D0C6871E-AC55-409D-A7DD-0E4F9685BAC9}" srcOrd="0" destOrd="0" presId="urn:microsoft.com/office/officeart/2005/8/layout/vProcess5"/>
    <dgm:cxn modelId="{B74A5663-58A9-48C5-A76D-902379398BFE}" srcId="{52D6729B-F721-414C-9F71-450EBC5D724F}" destId="{64376FBF-1BE4-435C-B690-8E56E366BC2C}" srcOrd="0" destOrd="0" parTransId="{90B2C24E-5506-42ED-85EC-37898ACAD97B}" sibTransId="{1EDA40A2-08B3-407B-8C5A-E0F9C6573246}"/>
    <dgm:cxn modelId="{9173F780-092F-40EF-B80D-9902CCD3B4C2}" type="presOf" srcId="{CB08919E-DD8A-46C2-9F5D-5BB5B1AF3669}" destId="{430C8A18-D511-4919-8947-11FC780C28BF}" srcOrd="0" destOrd="0" presId="urn:microsoft.com/office/officeart/2005/8/layout/vProcess5"/>
    <dgm:cxn modelId="{E096C085-36F4-442C-8741-6F87CFDB41BA}" type="presOf" srcId="{64376FBF-1BE4-435C-B690-8E56E366BC2C}" destId="{928B7699-563A-4204-83BB-99E84DBE155E}" srcOrd="1" destOrd="0" presId="urn:microsoft.com/office/officeart/2005/8/layout/vProcess5"/>
    <dgm:cxn modelId="{D1B9ADA2-919F-4872-85AF-6A711392EEFC}" type="presOf" srcId="{CB08919E-DD8A-46C2-9F5D-5BB5B1AF3669}" destId="{FA4EDE71-65B8-4D70-ABE0-EB024BB6D933}" srcOrd="1" destOrd="0" presId="urn:microsoft.com/office/officeart/2005/8/layout/vProcess5"/>
    <dgm:cxn modelId="{4312E7AC-B20C-41DF-A0C6-940B5F7833C0}" type="presOf" srcId="{F6AC5921-BF75-43BF-8ACF-BD2268EFA5A5}" destId="{3C78D579-3AE1-45D3-AE9B-1A06B8323D7F}" srcOrd="0" destOrd="0" presId="urn:microsoft.com/office/officeart/2005/8/layout/vProcess5"/>
    <dgm:cxn modelId="{2874A4CD-70AC-4377-A840-61629266C32E}" type="presOf" srcId="{8422ED46-9850-47B1-97C0-1B60C4F1B9B4}" destId="{D09660C1-095E-43D6-91B0-6870FCD22386}" srcOrd="1" destOrd="0" presId="urn:microsoft.com/office/officeart/2005/8/layout/vProcess5"/>
    <dgm:cxn modelId="{2C09A3D9-8250-451F-8C45-17B621715044}" srcId="{52D6729B-F721-414C-9F71-450EBC5D724F}" destId="{8422ED46-9850-47B1-97C0-1B60C4F1B9B4}" srcOrd="2" destOrd="0" parTransId="{22DC6B17-0491-468F-BA28-0260148F128A}" sibTransId="{9C64C14A-081C-4D3E-9614-659E9235E4D9}"/>
    <dgm:cxn modelId="{EB6F50FD-8AF4-402A-8FF4-BCF1A61E5C2A}" srcId="{52D6729B-F721-414C-9F71-450EBC5D724F}" destId="{CB08919E-DD8A-46C2-9F5D-5BB5B1AF3669}" srcOrd="1" destOrd="0" parTransId="{E3F8B1EB-63CC-4853-99A4-359023F5595A}" sibTransId="{F6AC5921-BF75-43BF-8ACF-BD2268EFA5A5}"/>
    <dgm:cxn modelId="{A7ECE4D4-3CEB-4530-B0D2-030DC8635A6C}" type="presParOf" srcId="{D0C6871E-AC55-409D-A7DD-0E4F9685BAC9}" destId="{634977EB-CD9F-4FD0-9BAA-68F47A4C3D87}" srcOrd="0" destOrd="0" presId="urn:microsoft.com/office/officeart/2005/8/layout/vProcess5"/>
    <dgm:cxn modelId="{4FE15718-78B5-4DB4-8B01-4D28F8D7B5F3}" type="presParOf" srcId="{D0C6871E-AC55-409D-A7DD-0E4F9685BAC9}" destId="{B282C0FF-099A-4DD1-90B1-BD1345174B36}" srcOrd="1" destOrd="0" presId="urn:microsoft.com/office/officeart/2005/8/layout/vProcess5"/>
    <dgm:cxn modelId="{16B4A5FA-6989-4DBB-99DA-374CFFDA6604}" type="presParOf" srcId="{D0C6871E-AC55-409D-A7DD-0E4F9685BAC9}" destId="{430C8A18-D511-4919-8947-11FC780C28BF}" srcOrd="2" destOrd="0" presId="urn:microsoft.com/office/officeart/2005/8/layout/vProcess5"/>
    <dgm:cxn modelId="{410DB3CF-DAF0-4E15-ABCB-3AA368449FA2}" type="presParOf" srcId="{D0C6871E-AC55-409D-A7DD-0E4F9685BAC9}" destId="{9A1B2230-D2A4-4EB8-BBDD-7E3D872C4D48}" srcOrd="3" destOrd="0" presId="urn:microsoft.com/office/officeart/2005/8/layout/vProcess5"/>
    <dgm:cxn modelId="{EE32A901-E37D-482E-A3A2-452413A80619}" type="presParOf" srcId="{D0C6871E-AC55-409D-A7DD-0E4F9685BAC9}" destId="{924AC5EE-58AC-43AA-B3F7-4CD3CE989ED2}" srcOrd="4" destOrd="0" presId="urn:microsoft.com/office/officeart/2005/8/layout/vProcess5"/>
    <dgm:cxn modelId="{6BD2DF17-ECCB-4BF7-A8EC-1699F86F1980}" type="presParOf" srcId="{D0C6871E-AC55-409D-A7DD-0E4F9685BAC9}" destId="{3C78D579-3AE1-45D3-AE9B-1A06B8323D7F}" srcOrd="5" destOrd="0" presId="urn:microsoft.com/office/officeart/2005/8/layout/vProcess5"/>
    <dgm:cxn modelId="{FEFEFE59-B056-43B4-8EB1-36DB1089E4EE}" type="presParOf" srcId="{D0C6871E-AC55-409D-A7DD-0E4F9685BAC9}" destId="{928B7699-563A-4204-83BB-99E84DBE155E}" srcOrd="6" destOrd="0" presId="urn:microsoft.com/office/officeart/2005/8/layout/vProcess5"/>
    <dgm:cxn modelId="{9948751F-FB16-4FDF-AD03-5A74F3A233B7}" type="presParOf" srcId="{D0C6871E-AC55-409D-A7DD-0E4F9685BAC9}" destId="{FA4EDE71-65B8-4D70-ABE0-EB024BB6D933}" srcOrd="7" destOrd="0" presId="urn:microsoft.com/office/officeart/2005/8/layout/vProcess5"/>
    <dgm:cxn modelId="{23F856E8-288A-483B-B9B9-B0D9B9D6E4F4}" type="presParOf" srcId="{D0C6871E-AC55-409D-A7DD-0E4F9685BAC9}" destId="{D09660C1-095E-43D6-91B0-6870FCD2238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5EE80C-B07F-4D76-8DC6-D25F59A7825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04C70EF-BB82-47EA-8030-072F4E214CD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>
              <a:latin typeface="Verdana" panose="020B0604030504040204" pitchFamily="34" charset="0"/>
              <a:ea typeface="Verdana" panose="020B0604030504040204" pitchFamily="34" charset="0"/>
            </a:rPr>
            <a:t>Model enables early contractor involvement, integrated supply chains &amp; single point contractual responsibility.</a:t>
          </a:r>
          <a:endParaRPr lang="en-US" sz="18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BCF4A9E-013C-4757-87CB-9F75EAD21C4D}" type="parTrans" cxnId="{B829F06B-B39C-4E8D-AA90-3B3E1ABC85A0}">
      <dgm:prSet/>
      <dgm:spPr/>
      <dgm:t>
        <a:bodyPr/>
        <a:lstStyle/>
        <a:p>
          <a:endParaRPr lang="en-US"/>
        </a:p>
      </dgm:t>
    </dgm:pt>
    <dgm:pt modelId="{677A91DE-37DB-40C4-8DA8-F1B164C7139A}" type="sibTrans" cxnId="{B829F06B-B39C-4E8D-AA90-3B3E1ABC85A0}">
      <dgm:prSet/>
      <dgm:spPr/>
      <dgm:t>
        <a:bodyPr/>
        <a:lstStyle/>
        <a:p>
          <a:endParaRPr lang="en-US"/>
        </a:p>
      </dgm:t>
    </dgm:pt>
    <dgm:pt modelId="{20F812E3-70F2-4FD3-A7CD-FB2B07A3888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>
              <a:latin typeface="Verdana" panose="020B0604030504040204" pitchFamily="34" charset="0"/>
              <a:ea typeface="Verdana" panose="020B0604030504040204" pitchFamily="34" charset="0"/>
            </a:rPr>
            <a:t>Feasibility, design development &amp; construction to be underpinned by RIBA Plan of Works 2020 &amp; Schedules of Duties developed by NWSSP-SES.</a:t>
          </a:r>
          <a:endParaRPr lang="en-US" sz="18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CFDE8CA-83B9-4149-A0D7-6AA008297AE7}" type="parTrans" cxnId="{9B484F41-2104-4FF0-ADCF-5B63880FC1F0}">
      <dgm:prSet/>
      <dgm:spPr/>
      <dgm:t>
        <a:bodyPr/>
        <a:lstStyle/>
        <a:p>
          <a:endParaRPr lang="en-US"/>
        </a:p>
      </dgm:t>
    </dgm:pt>
    <dgm:pt modelId="{0B631DE7-0FC8-4468-9A79-37D5BD87A539}" type="sibTrans" cxnId="{9B484F41-2104-4FF0-ADCF-5B63880FC1F0}">
      <dgm:prSet/>
      <dgm:spPr/>
      <dgm:t>
        <a:bodyPr/>
        <a:lstStyle/>
        <a:p>
          <a:endParaRPr lang="en-US"/>
        </a:p>
      </dgm:t>
    </dgm:pt>
    <dgm:pt modelId="{2A1D7E3A-7108-46E9-A0C4-66BD1900D3FE}" type="pres">
      <dgm:prSet presAssocID="{4A5EE80C-B07F-4D76-8DC6-D25F59A78250}" presName="root" presStyleCnt="0">
        <dgm:presLayoutVars>
          <dgm:dir/>
          <dgm:resizeHandles val="exact"/>
        </dgm:presLayoutVars>
      </dgm:prSet>
      <dgm:spPr/>
    </dgm:pt>
    <dgm:pt modelId="{19AC2370-6A11-48D4-8FF9-E271E4821DA0}" type="pres">
      <dgm:prSet presAssocID="{F04C70EF-BB82-47EA-8030-072F4E214CD6}" presName="compNode" presStyleCnt="0"/>
      <dgm:spPr/>
    </dgm:pt>
    <dgm:pt modelId="{5686E1E1-2AD8-43D4-B59F-4BEBF1CA624C}" type="pres">
      <dgm:prSet presAssocID="{F04C70EF-BB82-47EA-8030-072F4E214CD6}" presName="bgRect" presStyleLbl="bgShp" presStyleIdx="0" presStyleCnt="2" custScaleY="2000000" custLinFactY="68386" custLinFactNeighborY="100000"/>
      <dgm:spPr>
        <a:solidFill>
          <a:schemeClr val="accent1">
            <a:lumMod val="40000"/>
            <a:lumOff val="60000"/>
          </a:schemeClr>
        </a:solidFill>
      </dgm:spPr>
    </dgm:pt>
    <dgm:pt modelId="{FCB91E03-A79D-4B16-A53D-FF5E56B8ED04}" type="pres">
      <dgm:prSet presAssocID="{F04C70EF-BB82-47EA-8030-072F4E214CD6}" presName="iconRect" presStyleLbl="node1" presStyleIdx="0" presStyleCnt="2"/>
      <dgm:spPr>
        <a:blipFill>
          <a:blip xmlns:r="http://schemas.openxmlformats.org/officeDocument/2006/relationships" r:embed="rId1">
            <a:biLevel thresh="5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CA1A11FB-8E06-40C8-A91F-E402B3C6C490}" type="pres">
      <dgm:prSet presAssocID="{F04C70EF-BB82-47EA-8030-072F4E214CD6}" presName="spaceRect" presStyleCnt="0"/>
      <dgm:spPr/>
    </dgm:pt>
    <dgm:pt modelId="{094345F8-D34F-4EC2-A195-FBC181B82AB5}" type="pres">
      <dgm:prSet presAssocID="{F04C70EF-BB82-47EA-8030-072F4E214CD6}" presName="parTx" presStyleLbl="revTx" presStyleIdx="0" presStyleCnt="2" custScaleX="100000" custScaleY="80063" custLinFactNeighborX="-1865" custLinFactNeighborY="-12348">
        <dgm:presLayoutVars>
          <dgm:chMax val="0"/>
          <dgm:chPref val="0"/>
        </dgm:presLayoutVars>
      </dgm:prSet>
      <dgm:spPr/>
    </dgm:pt>
    <dgm:pt modelId="{068CC555-4DE2-4BD9-8C85-4EB95E2CC6F0}" type="pres">
      <dgm:prSet presAssocID="{677A91DE-37DB-40C4-8DA8-F1B164C7139A}" presName="sibTrans" presStyleCnt="0"/>
      <dgm:spPr/>
    </dgm:pt>
    <dgm:pt modelId="{F2403725-0160-4E28-AC3C-BFA3E4789B30}" type="pres">
      <dgm:prSet presAssocID="{20F812E3-70F2-4FD3-A7CD-FB2B07A38886}" presName="compNode" presStyleCnt="0"/>
      <dgm:spPr/>
    </dgm:pt>
    <dgm:pt modelId="{151CEFE2-BC6C-42A6-8821-513F32D3E2EB}" type="pres">
      <dgm:prSet presAssocID="{20F812E3-70F2-4FD3-A7CD-FB2B07A38886}" presName="bgRect" presStyleLbl="bgShp" presStyleIdx="1" presStyleCnt="2" custScaleY="2000000" custLinFactNeighborX="-1810" custLinFactNeighborY="41514"/>
      <dgm:spPr>
        <a:solidFill>
          <a:schemeClr val="accent1">
            <a:lumMod val="40000"/>
            <a:lumOff val="60000"/>
          </a:schemeClr>
        </a:solidFill>
      </dgm:spPr>
    </dgm:pt>
    <dgm:pt modelId="{2BD9A9B2-AF39-4B7B-8173-DF4347D00A20}" type="pres">
      <dgm:prSet presAssocID="{20F812E3-70F2-4FD3-A7CD-FB2B07A38886}" presName="iconRect" presStyleLbl="node1" presStyleIdx="1" presStyleCnt="2"/>
      <dgm:spPr>
        <a:blipFill>
          <a:blip xmlns:r="http://schemas.openxmlformats.org/officeDocument/2006/relationships"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dozer"/>
        </a:ext>
      </dgm:extLst>
    </dgm:pt>
    <dgm:pt modelId="{6E30A7F0-B32D-4C15-B0AB-005DA35F1DA9}" type="pres">
      <dgm:prSet presAssocID="{20F812E3-70F2-4FD3-A7CD-FB2B07A38886}" presName="spaceRect" presStyleCnt="0"/>
      <dgm:spPr/>
    </dgm:pt>
    <dgm:pt modelId="{8B301734-6CC2-4F46-BFC2-7E840458F20E}" type="pres">
      <dgm:prSet presAssocID="{20F812E3-70F2-4FD3-A7CD-FB2B07A38886}" presName="parTx" presStyleLbl="revTx" presStyleIdx="1" presStyleCnt="2" custScaleX="94036" custScaleY="236668" custLinFactNeighborX="-2494" custLinFactNeighborY="-34887">
        <dgm:presLayoutVars>
          <dgm:chMax val="0"/>
          <dgm:chPref val="0"/>
        </dgm:presLayoutVars>
      </dgm:prSet>
      <dgm:spPr/>
    </dgm:pt>
  </dgm:ptLst>
  <dgm:cxnLst>
    <dgm:cxn modelId="{9B484F41-2104-4FF0-ADCF-5B63880FC1F0}" srcId="{4A5EE80C-B07F-4D76-8DC6-D25F59A78250}" destId="{20F812E3-70F2-4FD3-A7CD-FB2B07A38886}" srcOrd="1" destOrd="0" parTransId="{7CFDE8CA-83B9-4149-A0D7-6AA008297AE7}" sibTransId="{0B631DE7-0FC8-4468-9A79-37D5BD87A539}"/>
    <dgm:cxn modelId="{B829F06B-B39C-4E8D-AA90-3B3E1ABC85A0}" srcId="{4A5EE80C-B07F-4D76-8DC6-D25F59A78250}" destId="{F04C70EF-BB82-47EA-8030-072F4E214CD6}" srcOrd="0" destOrd="0" parTransId="{5BCF4A9E-013C-4757-87CB-9F75EAD21C4D}" sibTransId="{677A91DE-37DB-40C4-8DA8-F1B164C7139A}"/>
    <dgm:cxn modelId="{1E0292C7-A1FB-4BF9-A6AF-AE42F5E2FF8F}" type="presOf" srcId="{F04C70EF-BB82-47EA-8030-072F4E214CD6}" destId="{094345F8-D34F-4EC2-A195-FBC181B82AB5}" srcOrd="0" destOrd="0" presId="urn:microsoft.com/office/officeart/2018/2/layout/IconVerticalSolidList"/>
    <dgm:cxn modelId="{AD1CA6D4-C00B-4152-AFC7-B5B6EDDD0ADC}" type="presOf" srcId="{4A5EE80C-B07F-4D76-8DC6-D25F59A78250}" destId="{2A1D7E3A-7108-46E9-A0C4-66BD1900D3FE}" srcOrd="0" destOrd="0" presId="urn:microsoft.com/office/officeart/2018/2/layout/IconVerticalSolidList"/>
    <dgm:cxn modelId="{13C4BDE9-9825-4915-B776-E06194D26F6D}" type="presOf" srcId="{20F812E3-70F2-4FD3-A7CD-FB2B07A38886}" destId="{8B301734-6CC2-4F46-BFC2-7E840458F20E}" srcOrd="0" destOrd="0" presId="urn:microsoft.com/office/officeart/2018/2/layout/IconVerticalSolidList"/>
    <dgm:cxn modelId="{3F4501FE-F28C-41D1-9319-F29825130605}" type="presParOf" srcId="{2A1D7E3A-7108-46E9-A0C4-66BD1900D3FE}" destId="{19AC2370-6A11-48D4-8FF9-E271E4821DA0}" srcOrd="0" destOrd="0" presId="urn:microsoft.com/office/officeart/2018/2/layout/IconVerticalSolidList"/>
    <dgm:cxn modelId="{18F436D8-F219-4E8C-A063-DE172364CE7A}" type="presParOf" srcId="{19AC2370-6A11-48D4-8FF9-E271E4821DA0}" destId="{5686E1E1-2AD8-43D4-B59F-4BEBF1CA624C}" srcOrd="0" destOrd="0" presId="urn:microsoft.com/office/officeart/2018/2/layout/IconVerticalSolidList"/>
    <dgm:cxn modelId="{3AEA7B98-76DB-4AE9-84DB-71F20595ED8B}" type="presParOf" srcId="{19AC2370-6A11-48D4-8FF9-E271E4821DA0}" destId="{FCB91E03-A79D-4B16-A53D-FF5E56B8ED04}" srcOrd="1" destOrd="0" presId="urn:microsoft.com/office/officeart/2018/2/layout/IconVerticalSolidList"/>
    <dgm:cxn modelId="{581DCB7D-8ADA-443D-A5D1-2C54467B1A79}" type="presParOf" srcId="{19AC2370-6A11-48D4-8FF9-E271E4821DA0}" destId="{CA1A11FB-8E06-40C8-A91F-E402B3C6C490}" srcOrd="2" destOrd="0" presId="urn:microsoft.com/office/officeart/2018/2/layout/IconVerticalSolidList"/>
    <dgm:cxn modelId="{FAC62EA1-D196-4FE9-A2DA-71968D0BDD1D}" type="presParOf" srcId="{19AC2370-6A11-48D4-8FF9-E271E4821DA0}" destId="{094345F8-D34F-4EC2-A195-FBC181B82AB5}" srcOrd="3" destOrd="0" presId="urn:microsoft.com/office/officeart/2018/2/layout/IconVerticalSolidList"/>
    <dgm:cxn modelId="{2DD484D5-02C3-45D5-A6A1-140A37A336FC}" type="presParOf" srcId="{2A1D7E3A-7108-46E9-A0C4-66BD1900D3FE}" destId="{068CC555-4DE2-4BD9-8C85-4EB95E2CC6F0}" srcOrd="1" destOrd="0" presId="urn:microsoft.com/office/officeart/2018/2/layout/IconVerticalSolidList"/>
    <dgm:cxn modelId="{04C5F0A6-0DAD-48DD-93C3-14C1B4E33414}" type="presParOf" srcId="{2A1D7E3A-7108-46E9-A0C4-66BD1900D3FE}" destId="{F2403725-0160-4E28-AC3C-BFA3E4789B30}" srcOrd="2" destOrd="0" presId="urn:microsoft.com/office/officeart/2018/2/layout/IconVerticalSolidList"/>
    <dgm:cxn modelId="{EA01C852-3B88-43C4-93DF-5AB0397E6C15}" type="presParOf" srcId="{F2403725-0160-4E28-AC3C-BFA3E4789B30}" destId="{151CEFE2-BC6C-42A6-8821-513F32D3E2EB}" srcOrd="0" destOrd="0" presId="urn:microsoft.com/office/officeart/2018/2/layout/IconVerticalSolidList"/>
    <dgm:cxn modelId="{C93CAA6D-C51B-448D-A7AB-DBF96B4F8B12}" type="presParOf" srcId="{F2403725-0160-4E28-AC3C-BFA3E4789B30}" destId="{2BD9A9B2-AF39-4B7B-8173-DF4347D00A20}" srcOrd="1" destOrd="0" presId="urn:microsoft.com/office/officeart/2018/2/layout/IconVerticalSolidList"/>
    <dgm:cxn modelId="{A9EC61A7-22BC-4F42-BD18-734C6790D1D0}" type="presParOf" srcId="{F2403725-0160-4E28-AC3C-BFA3E4789B30}" destId="{6E30A7F0-B32D-4C15-B0AB-005DA35F1DA9}" srcOrd="2" destOrd="0" presId="urn:microsoft.com/office/officeart/2018/2/layout/IconVerticalSolidList"/>
    <dgm:cxn modelId="{28F71A52-3A8B-4C96-AC6C-A70FE6A592D5}" type="presParOf" srcId="{F2403725-0160-4E28-AC3C-BFA3E4789B30}" destId="{8B301734-6CC2-4F46-BFC2-7E840458F20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568596-290C-44B7-B4C5-EFD7682FCA9D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874C6B-1203-49BB-977F-4D8BF20094A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Sustainability</a:t>
          </a:r>
          <a:r>
            <a:rPr lang="en-GB" sz="2700" dirty="0">
              <a:solidFill>
                <a:srgbClr val="002060"/>
              </a:solidFill>
            </a:rPr>
            <a:t> </a:t>
          </a:r>
          <a:endParaRPr lang="en-US" sz="2700" dirty="0">
            <a:solidFill>
              <a:srgbClr val="002060"/>
            </a:solidFill>
          </a:endParaRPr>
        </a:p>
      </dgm:t>
    </dgm:pt>
    <dgm:pt modelId="{302F4B5C-5636-4B23-88C6-4DAFBFDB5F75}" type="parTrans" cxnId="{A63AE316-A929-4D17-807A-BC6FFDDC1CC6}">
      <dgm:prSet/>
      <dgm:spPr/>
      <dgm:t>
        <a:bodyPr/>
        <a:lstStyle/>
        <a:p>
          <a:endParaRPr lang="en-US"/>
        </a:p>
      </dgm:t>
    </dgm:pt>
    <dgm:pt modelId="{898B6EAD-1C5F-4E56-B5EE-555012384294}" type="sibTrans" cxnId="{A63AE316-A929-4D17-807A-BC6FFDDC1CC6}">
      <dgm:prSet/>
      <dgm:spPr/>
      <dgm:t>
        <a:bodyPr/>
        <a:lstStyle/>
        <a:p>
          <a:endParaRPr lang="en-US"/>
        </a:p>
      </dgm:t>
    </dgm:pt>
    <dgm:pt modelId="{ABF408B3-3D44-4C78-B19E-5AFAFA8E99F7}">
      <dgm:prSet custT="1"/>
      <dgm:spPr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Decarbonisation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3F2A2889-3EEF-41CA-98DD-2CEDF3556A72}" type="parTrans" cxnId="{80C28B32-59A1-4BAC-A68A-F3CB5E18083C}">
      <dgm:prSet/>
      <dgm:spPr/>
      <dgm:t>
        <a:bodyPr/>
        <a:lstStyle/>
        <a:p>
          <a:endParaRPr lang="en-US"/>
        </a:p>
      </dgm:t>
    </dgm:pt>
    <dgm:pt modelId="{C4BCE76C-C9BA-4674-808F-8E830BB20CBF}" type="sibTrans" cxnId="{80C28B32-59A1-4BAC-A68A-F3CB5E18083C}">
      <dgm:prSet/>
      <dgm:spPr/>
      <dgm:t>
        <a:bodyPr/>
        <a:lstStyle/>
        <a:p>
          <a:endParaRPr lang="en-US"/>
        </a:p>
      </dgm:t>
    </dgm:pt>
    <dgm:pt modelId="{BB9FF11D-F85C-464D-B3BD-CB65958FC06C}">
      <dgm:prSet custT="1"/>
      <dgm:spPr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 Circular Economy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BCCF2960-EE30-476C-98FF-9C148278A1A5}" type="parTrans" cxnId="{F12CCCBD-00D2-4641-90F2-A52BC7443396}">
      <dgm:prSet/>
      <dgm:spPr/>
      <dgm:t>
        <a:bodyPr/>
        <a:lstStyle/>
        <a:p>
          <a:endParaRPr lang="en-US"/>
        </a:p>
      </dgm:t>
    </dgm:pt>
    <dgm:pt modelId="{5C3A1C4D-3EB3-4E54-B20D-620CB076BF86}" type="sibTrans" cxnId="{F12CCCBD-00D2-4641-90F2-A52BC7443396}">
      <dgm:prSet/>
      <dgm:spPr/>
      <dgm:t>
        <a:bodyPr/>
        <a:lstStyle/>
        <a:p>
          <a:endParaRPr lang="en-US"/>
        </a:p>
      </dgm:t>
    </dgm:pt>
    <dgm:pt modelId="{F0B1F7E8-B5C1-41CA-A71B-AD6A13C2BCF5}">
      <dgm:prSet custT="1"/>
      <dgm:spPr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Biodiversity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923AA4E8-E54E-4C44-96B4-81A2A799B37D}" type="parTrans" cxnId="{99ED961D-97C5-400E-887B-BFB25A7CA9F1}">
      <dgm:prSet/>
      <dgm:spPr/>
      <dgm:t>
        <a:bodyPr/>
        <a:lstStyle/>
        <a:p>
          <a:endParaRPr lang="en-US"/>
        </a:p>
      </dgm:t>
    </dgm:pt>
    <dgm:pt modelId="{DAD703B5-CDAE-42FE-808A-4547D82BE58F}" type="sibTrans" cxnId="{99ED961D-97C5-400E-887B-BFB25A7CA9F1}">
      <dgm:prSet/>
      <dgm:spPr/>
      <dgm:t>
        <a:bodyPr/>
        <a:lstStyle/>
        <a:p>
          <a:endParaRPr lang="en-US"/>
        </a:p>
      </dgm:t>
    </dgm:pt>
    <dgm:pt modelId="{5828AF96-E9FA-4811-BEA7-8ACCAD44CFDD}">
      <dgm:prSet custT="1"/>
      <dgm:spPr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Carbon Emissions, Embodied Carbon, Carbon Literacy, Carbon Footprint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gm:t>
    </dgm:pt>
    <dgm:pt modelId="{A9880B26-EE9D-4E45-8D0D-6B7C656F34F7}" type="parTrans" cxnId="{A425E631-64CF-435D-8889-E13078C8D02E}">
      <dgm:prSet/>
      <dgm:spPr/>
      <dgm:t>
        <a:bodyPr/>
        <a:lstStyle/>
        <a:p>
          <a:endParaRPr lang="en-US"/>
        </a:p>
      </dgm:t>
    </dgm:pt>
    <dgm:pt modelId="{36C1725A-9F34-4EF5-8D3E-0416DF97602C}" type="sibTrans" cxnId="{A425E631-64CF-435D-8889-E13078C8D02E}">
      <dgm:prSet/>
      <dgm:spPr/>
      <dgm:t>
        <a:bodyPr/>
        <a:lstStyle/>
        <a:p>
          <a:endParaRPr lang="en-US"/>
        </a:p>
      </dgm:t>
    </dgm:pt>
    <dgm:pt modelId="{4669C74E-84DC-4ECD-8D0C-A0E065FBB9B5}">
      <dgm:prSet custT="1"/>
      <dgm:spPr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 spcFirstLastPara="0" vert="horz" wrap="square" lIns="76200" tIns="76200" rIns="76200" bIns="76200" numCol="1" spcCol="1270" anchor="ctr" anchorCtr="0"/>
        <a:lstStyle/>
        <a:p>
          <a:r>
            <a: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Social Value / Well-Being Impacts</a:t>
          </a:r>
          <a:endParaRPr lang="en-US" sz="20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DAC1AF9-E7F2-4260-8242-6BF5DF9A7922}" type="parTrans" cxnId="{83D0930A-4549-46CD-9F7D-7CC7EF7C6B3B}">
      <dgm:prSet/>
      <dgm:spPr/>
      <dgm:t>
        <a:bodyPr/>
        <a:lstStyle/>
        <a:p>
          <a:endParaRPr lang="en-US"/>
        </a:p>
      </dgm:t>
    </dgm:pt>
    <dgm:pt modelId="{9A467E0F-6AC8-4B2D-97BB-39623638519B}" type="sibTrans" cxnId="{83D0930A-4549-46CD-9F7D-7CC7EF7C6B3B}">
      <dgm:prSet/>
      <dgm:spPr/>
      <dgm:t>
        <a:bodyPr/>
        <a:lstStyle/>
        <a:p>
          <a:endParaRPr lang="en-US"/>
        </a:p>
      </dgm:t>
    </dgm:pt>
    <dgm:pt modelId="{EF3B634B-3A30-4F2D-A199-0030EB0A671F}" type="pres">
      <dgm:prSet presAssocID="{87568596-290C-44B7-B4C5-EFD7682FCA9D}" presName="diagram" presStyleCnt="0">
        <dgm:presLayoutVars>
          <dgm:dir/>
          <dgm:resizeHandles val="exact"/>
        </dgm:presLayoutVars>
      </dgm:prSet>
      <dgm:spPr/>
    </dgm:pt>
    <dgm:pt modelId="{9132168B-0234-483D-8AC9-496CCA9E05BD}" type="pres">
      <dgm:prSet presAssocID="{7F874C6B-1203-49BB-977F-4D8BF20094A8}" presName="node" presStyleLbl="node1" presStyleIdx="0" presStyleCnt="6">
        <dgm:presLayoutVars>
          <dgm:bulletEnabled val="1"/>
        </dgm:presLayoutVars>
      </dgm:prSet>
      <dgm:spPr/>
    </dgm:pt>
    <dgm:pt modelId="{C57E63A8-DFB1-42E4-A4B1-C950F87A35F0}" type="pres">
      <dgm:prSet presAssocID="{898B6EAD-1C5F-4E56-B5EE-555012384294}" presName="sibTrans" presStyleCnt="0"/>
      <dgm:spPr/>
    </dgm:pt>
    <dgm:pt modelId="{FC5B2065-9556-4640-AE3D-0FCCB10969F2}" type="pres">
      <dgm:prSet presAssocID="{ABF408B3-3D44-4C78-B19E-5AFAFA8E99F7}" presName="node" presStyleLbl="node1" presStyleIdx="1" presStyleCnt="6" custLinFactNeighborY="-906">
        <dgm:presLayoutVars>
          <dgm:bulletEnabled val="1"/>
        </dgm:presLayoutVars>
      </dgm:prSet>
      <dgm:spPr>
        <a:xfrm>
          <a:off x="2828925" y="301138"/>
          <a:ext cx="2571749" cy="1543050"/>
        </a:xfrm>
        <a:prstGeom prst="rect">
          <a:avLst/>
        </a:prstGeom>
      </dgm:spPr>
    </dgm:pt>
    <dgm:pt modelId="{A36D64CB-16E1-4096-8934-FB83C40A916F}" type="pres">
      <dgm:prSet presAssocID="{C4BCE76C-C9BA-4674-808F-8E830BB20CBF}" presName="sibTrans" presStyleCnt="0"/>
      <dgm:spPr/>
    </dgm:pt>
    <dgm:pt modelId="{435929FC-C8A0-4B5A-9997-C4BEDE335F07}" type="pres">
      <dgm:prSet presAssocID="{BB9FF11D-F85C-464D-B3BD-CB65958FC06C}" presName="node" presStyleLbl="node1" presStyleIdx="2" presStyleCnt="6">
        <dgm:presLayoutVars>
          <dgm:bulletEnabled val="1"/>
        </dgm:presLayoutVars>
      </dgm:prSet>
      <dgm:spPr>
        <a:xfrm>
          <a:off x="5657849" y="315118"/>
          <a:ext cx="2571749" cy="1543050"/>
        </a:xfrm>
        <a:prstGeom prst="rect">
          <a:avLst/>
        </a:prstGeom>
      </dgm:spPr>
    </dgm:pt>
    <dgm:pt modelId="{50217B6E-4362-47EC-A1BC-62DAC68AE247}" type="pres">
      <dgm:prSet presAssocID="{5C3A1C4D-3EB3-4E54-B20D-620CB076BF86}" presName="sibTrans" presStyleCnt="0"/>
      <dgm:spPr/>
    </dgm:pt>
    <dgm:pt modelId="{7CF6DDB2-7A1A-48E0-8349-77CB35C4D039}" type="pres">
      <dgm:prSet presAssocID="{F0B1F7E8-B5C1-41CA-A71B-AD6A13C2BCF5}" presName="node" presStyleLbl="node1" presStyleIdx="3" presStyleCnt="6">
        <dgm:presLayoutVars>
          <dgm:bulletEnabled val="1"/>
        </dgm:presLayoutVars>
      </dgm:prSet>
      <dgm:spPr>
        <a:xfrm>
          <a:off x="0" y="2115343"/>
          <a:ext cx="2571749" cy="1543050"/>
        </a:xfrm>
        <a:prstGeom prst="rect">
          <a:avLst/>
        </a:prstGeom>
      </dgm:spPr>
    </dgm:pt>
    <dgm:pt modelId="{80CD0B28-2B20-4690-86EF-0494404F6A3A}" type="pres">
      <dgm:prSet presAssocID="{DAD703B5-CDAE-42FE-808A-4547D82BE58F}" presName="sibTrans" presStyleCnt="0"/>
      <dgm:spPr/>
    </dgm:pt>
    <dgm:pt modelId="{4B6FB2A5-37B2-4436-A962-EB06CED89A81}" type="pres">
      <dgm:prSet presAssocID="{5828AF96-E9FA-4811-BEA7-8ACCAD44CFDD}" presName="node" presStyleLbl="node1" presStyleIdx="4" presStyleCnt="6">
        <dgm:presLayoutVars>
          <dgm:bulletEnabled val="1"/>
        </dgm:presLayoutVars>
      </dgm:prSet>
      <dgm:spPr>
        <a:xfrm>
          <a:off x="2828925" y="2115343"/>
          <a:ext cx="2571749" cy="1543050"/>
        </a:xfrm>
        <a:prstGeom prst="rect">
          <a:avLst/>
        </a:prstGeom>
      </dgm:spPr>
    </dgm:pt>
    <dgm:pt modelId="{A31127E6-5D47-4C6E-B7ED-A99FB10DF032}" type="pres">
      <dgm:prSet presAssocID="{36C1725A-9F34-4EF5-8D3E-0416DF97602C}" presName="sibTrans" presStyleCnt="0"/>
      <dgm:spPr/>
    </dgm:pt>
    <dgm:pt modelId="{E75C08F4-4A1E-4110-A317-B1E83411534B}" type="pres">
      <dgm:prSet presAssocID="{4669C74E-84DC-4ECD-8D0C-A0E065FBB9B5}" presName="node" presStyleLbl="node1" presStyleIdx="5" presStyleCnt="6">
        <dgm:presLayoutVars>
          <dgm:bulletEnabled val="1"/>
        </dgm:presLayoutVars>
      </dgm:prSet>
      <dgm:spPr>
        <a:xfrm>
          <a:off x="5657849" y="2115343"/>
          <a:ext cx="2571749" cy="1543050"/>
        </a:xfrm>
        <a:prstGeom prst="rect">
          <a:avLst/>
        </a:prstGeom>
      </dgm:spPr>
    </dgm:pt>
  </dgm:ptLst>
  <dgm:cxnLst>
    <dgm:cxn modelId="{C5809B09-2330-45F1-B8DD-950BA0B40410}" type="presOf" srcId="{7F874C6B-1203-49BB-977F-4D8BF20094A8}" destId="{9132168B-0234-483D-8AC9-496CCA9E05BD}" srcOrd="0" destOrd="0" presId="urn:microsoft.com/office/officeart/2005/8/layout/default"/>
    <dgm:cxn modelId="{83D0930A-4549-46CD-9F7D-7CC7EF7C6B3B}" srcId="{87568596-290C-44B7-B4C5-EFD7682FCA9D}" destId="{4669C74E-84DC-4ECD-8D0C-A0E065FBB9B5}" srcOrd="5" destOrd="0" parTransId="{ADAC1AF9-E7F2-4260-8242-6BF5DF9A7922}" sibTransId="{9A467E0F-6AC8-4B2D-97BB-39623638519B}"/>
    <dgm:cxn modelId="{A63AE316-A929-4D17-807A-BC6FFDDC1CC6}" srcId="{87568596-290C-44B7-B4C5-EFD7682FCA9D}" destId="{7F874C6B-1203-49BB-977F-4D8BF20094A8}" srcOrd="0" destOrd="0" parTransId="{302F4B5C-5636-4B23-88C6-4DAFBFDB5F75}" sibTransId="{898B6EAD-1C5F-4E56-B5EE-555012384294}"/>
    <dgm:cxn modelId="{99ED961D-97C5-400E-887B-BFB25A7CA9F1}" srcId="{87568596-290C-44B7-B4C5-EFD7682FCA9D}" destId="{F0B1F7E8-B5C1-41CA-A71B-AD6A13C2BCF5}" srcOrd="3" destOrd="0" parTransId="{923AA4E8-E54E-4C44-96B4-81A2A799B37D}" sibTransId="{DAD703B5-CDAE-42FE-808A-4547D82BE58F}"/>
    <dgm:cxn modelId="{F6E1B024-69D7-4DFB-B0D6-0FD5589118D9}" type="presOf" srcId="{87568596-290C-44B7-B4C5-EFD7682FCA9D}" destId="{EF3B634B-3A30-4F2D-A199-0030EB0A671F}" srcOrd="0" destOrd="0" presId="urn:microsoft.com/office/officeart/2005/8/layout/default"/>
    <dgm:cxn modelId="{A425E631-64CF-435D-8889-E13078C8D02E}" srcId="{87568596-290C-44B7-B4C5-EFD7682FCA9D}" destId="{5828AF96-E9FA-4811-BEA7-8ACCAD44CFDD}" srcOrd="4" destOrd="0" parTransId="{A9880B26-EE9D-4E45-8D0D-6B7C656F34F7}" sibTransId="{36C1725A-9F34-4EF5-8D3E-0416DF97602C}"/>
    <dgm:cxn modelId="{80C28B32-59A1-4BAC-A68A-F3CB5E18083C}" srcId="{87568596-290C-44B7-B4C5-EFD7682FCA9D}" destId="{ABF408B3-3D44-4C78-B19E-5AFAFA8E99F7}" srcOrd="1" destOrd="0" parTransId="{3F2A2889-3EEF-41CA-98DD-2CEDF3556A72}" sibTransId="{C4BCE76C-C9BA-4674-808F-8E830BB20CBF}"/>
    <dgm:cxn modelId="{FC92ED69-F2C4-44B7-9666-B8B5DD5ABE59}" type="presOf" srcId="{4669C74E-84DC-4ECD-8D0C-A0E065FBB9B5}" destId="{E75C08F4-4A1E-4110-A317-B1E83411534B}" srcOrd="0" destOrd="0" presId="urn:microsoft.com/office/officeart/2005/8/layout/default"/>
    <dgm:cxn modelId="{6CEB9BAE-D468-46C9-8919-C5FE220F09D5}" type="presOf" srcId="{F0B1F7E8-B5C1-41CA-A71B-AD6A13C2BCF5}" destId="{7CF6DDB2-7A1A-48E0-8349-77CB35C4D039}" srcOrd="0" destOrd="0" presId="urn:microsoft.com/office/officeart/2005/8/layout/default"/>
    <dgm:cxn modelId="{C92F83B8-1D0F-4E0A-B64A-2C4AA234F215}" type="presOf" srcId="{BB9FF11D-F85C-464D-B3BD-CB65958FC06C}" destId="{435929FC-C8A0-4B5A-9997-C4BEDE335F07}" srcOrd="0" destOrd="0" presId="urn:microsoft.com/office/officeart/2005/8/layout/default"/>
    <dgm:cxn modelId="{F12CCCBD-00D2-4641-90F2-A52BC7443396}" srcId="{87568596-290C-44B7-B4C5-EFD7682FCA9D}" destId="{BB9FF11D-F85C-464D-B3BD-CB65958FC06C}" srcOrd="2" destOrd="0" parTransId="{BCCF2960-EE30-476C-98FF-9C148278A1A5}" sibTransId="{5C3A1C4D-3EB3-4E54-B20D-620CB076BF86}"/>
    <dgm:cxn modelId="{A1A675EE-4BFF-42B2-9ED6-B0D8C4EE5D04}" type="presOf" srcId="{5828AF96-E9FA-4811-BEA7-8ACCAD44CFDD}" destId="{4B6FB2A5-37B2-4436-A962-EB06CED89A81}" srcOrd="0" destOrd="0" presId="urn:microsoft.com/office/officeart/2005/8/layout/default"/>
    <dgm:cxn modelId="{EB17E1FA-163B-4362-8C95-3DC48CD770F3}" type="presOf" srcId="{ABF408B3-3D44-4C78-B19E-5AFAFA8E99F7}" destId="{FC5B2065-9556-4640-AE3D-0FCCB10969F2}" srcOrd="0" destOrd="0" presId="urn:microsoft.com/office/officeart/2005/8/layout/default"/>
    <dgm:cxn modelId="{ABE75675-D97E-41AD-9E47-E4DEB0BA3DE1}" type="presParOf" srcId="{EF3B634B-3A30-4F2D-A199-0030EB0A671F}" destId="{9132168B-0234-483D-8AC9-496CCA9E05BD}" srcOrd="0" destOrd="0" presId="urn:microsoft.com/office/officeart/2005/8/layout/default"/>
    <dgm:cxn modelId="{9CC699F4-BC72-4DC9-9E97-51D173D17AD6}" type="presParOf" srcId="{EF3B634B-3A30-4F2D-A199-0030EB0A671F}" destId="{C57E63A8-DFB1-42E4-A4B1-C950F87A35F0}" srcOrd="1" destOrd="0" presId="urn:microsoft.com/office/officeart/2005/8/layout/default"/>
    <dgm:cxn modelId="{D86B215A-BD3D-40CB-BAEB-36282E90FED1}" type="presParOf" srcId="{EF3B634B-3A30-4F2D-A199-0030EB0A671F}" destId="{FC5B2065-9556-4640-AE3D-0FCCB10969F2}" srcOrd="2" destOrd="0" presId="urn:microsoft.com/office/officeart/2005/8/layout/default"/>
    <dgm:cxn modelId="{8CE2B2FC-69AE-426A-BB75-9FA7110AE3FB}" type="presParOf" srcId="{EF3B634B-3A30-4F2D-A199-0030EB0A671F}" destId="{A36D64CB-16E1-4096-8934-FB83C40A916F}" srcOrd="3" destOrd="0" presId="urn:microsoft.com/office/officeart/2005/8/layout/default"/>
    <dgm:cxn modelId="{6C5EEACD-1385-4825-A735-C5218CD525D7}" type="presParOf" srcId="{EF3B634B-3A30-4F2D-A199-0030EB0A671F}" destId="{435929FC-C8A0-4B5A-9997-C4BEDE335F07}" srcOrd="4" destOrd="0" presId="urn:microsoft.com/office/officeart/2005/8/layout/default"/>
    <dgm:cxn modelId="{EEEEE530-82B6-49E5-80D9-23889CC71828}" type="presParOf" srcId="{EF3B634B-3A30-4F2D-A199-0030EB0A671F}" destId="{50217B6E-4362-47EC-A1BC-62DAC68AE247}" srcOrd="5" destOrd="0" presId="urn:microsoft.com/office/officeart/2005/8/layout/default"/>
    <dgm:cxn modelId="{0A04222F-ADDC-44DD-94ED-897BF965F853}" type="presParOf" srcId="{EF3B634B-3A30-4F2D-A199-0030EB0A671F}" destId="{7CF6DDB2-7A1A-48E0-8349-77CB35C4D039}" srcOrd="6" destOrd="0" presId="urn:microsoft.com/office/officeart/2005/8/layout/default"/>
    <dgm:cxn modelId="{F9D37495-1D72-4632-AFEE-D37E3AAD161E}" type="presParOf" srcId="{EF3B634B-3A30-4F2D-A199-0030EB0A671F}" destId="{80CD0B28-2B20-4690-86EF-0494404F6A3A}" srcOrd="7" destOrd="0" presId="urn:microsoft.com/office/officeart/2005/8/layout/default"/>
    <dgm:cxn modelId="{4E0188EA-4E0E-41FC-80DC-BE96F0A54481}" type="presParOf" srcId="{EF3B634B-3A30-4F2D-A199-0030EB0A671F}" destId="{4B6FB2A5-37B2-4436-A962-EB06CED89A81}" srcOrd="8" destOrd="0" presId="urn:microsoft.com/office/officeart/2005/8/layout/default"/>
    <dgm:cxn modelId="{F107571B-66D7-4421-85E3-1F16A7CC3417}" type="presParOf" srcId="{EF3B634B-3A30-4F2D-A199-0030EB0A671F}" destId="{A31127E6-5D47-4C6E-B7ED-A99FB10DF032}" srcOrd="9" destOrd="0" presId="urn:microsoft.com/office/officeart/2005/8/layout/default"/>
    <dgm:cxn modelId="{A5AA7E53-CB77-4C11-A6D5-10B02A39B379}" type="presParOf" srcId="{EF3B634B-3A30-4F2D-A199-0030EB0A671F}" destId="{E75C08F4-4A1E-4110-A317-B1E83411534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49D3E-4AF6-4D56-BC2A-48A39E5ED24E}">
      <dsp:nvSpPr>
        <dsp:cNvPr id="0" name=""/>
        <dsp:cNvSpPr/>
      </dsp:nvSpPr>
      <dsp:spPr>
        <a:xfrm>
          <a:off x="0" y="7254"/>
          <a:ext cx="4654193" cy="110565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Access to companies with relevant experience, resources, capability &amp; proven track record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3973" y="61227"/>
        <a:ext cx="4546247" cy="997704"/>
      </dsp:txXfrm>
    </dsp:sp>
    <dsp:sp modelId="{8D82004A-809D-41EA-9EC4-1D7ABD3D7794}">
      <dsp:nvSpPr>
        <dsp:cNvPr id="0" name=""/>
        <dsp:cNvSpPr/>
      </dsp:nvSpPr>
      <dsp:spPr>
        <a:xfrm>
          <a:off x="0" y="1190728"/>
          <a:ext cx="4654193" cy="110565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Shorter procurement time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3973" y="1244701"/>
        <a:ext cx="4546247" cy="997704"/>
      </dsp:txXfrm>
    </dsp:sp>
    <dsp:sp modelId="{BBCD60DD-1C2C-43D9-93A4-C28FE442B7FB}">
      <dsp:nvSpPr>
        <dsp:cNvPr id="0" name=""/>
        <dsp:cNvSpPr/>
      </dsp:nvSpPr>
      <dsp:spPr>
        <a:xfrm>
          <a:off x="0" y="2398054"/>
          <a:ext cx="4654193" cy="110565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Assurance to Board and Welsh Government of “due diligence”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3973" y="2452027"/>
        <a:ext cx="4546247" cy="997704"/>
      </dsp:txXfrm>
    </dsp:sp>
    <dsp:sp modelId="{B5037711-7F0E-40C5-A309-EE7BE1C6F4C9}">
      <dsp:nvSpPr>
        <dsp:cNvPr id="0" name=""/>
        <dsp:cNvSpPr/>
      </dsp:nvSpPr>
      <dsp:spPr>
        <a:xfrm>
          <a:off x="0" y="3567822"/>
          <a:ext cx="4654193" cy="110565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Early engagement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3973" y="3621795"/>
        <a:ext cx="4546247" cy="9977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D8AB92-309B-4FB0-9CD9-39DEC2F2083A}">
      <dsp:nvSpPr>
        <dsp:cNvPr id="0" name=""/>
        <dsp:cNvSpPr/>
      </dsp:nvSpPr>
      <dsp:spPr>
        <a:xfrm rot="5400000">
          <a:off x="-1051466" y="2051669"/>
          <a:ext cx="2245540" cy="138238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0A05F-0BE9-4A1E-B365-EF3874C6EFF1}">
      <dsp:nvSpPr>
        <dsp:cNvPr id="0" name=""/>
        <dsp:cNvSpPr/>
      </dsp:nvSpPr>
      <dsp:spPr>
        <a:xfrm>
          <a:off x="2184" y="3243558"/>
          <a:ext cx="1727975" cy="748513"/>
        </a:xfrm>
        <a:prstGeom prst="homePlate">
          <a:avLst>
            <a:gd name="adj" fmla="val 25000"/>
          </a:avLst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2023</a:t>
          </a:r>
          <a:endParaRPr lang="en-US" sz="19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2184" y="3243558"/>
        <a:ext cx="1634411" cy="748513"/>
      </dsp:txXfrm>
    </dsp:sp>
    <dsp:sp modelId="{B0ADA66A-F4C8-4602-AC2C-512363761A59}">
      <dsp:nvSpPr>
        <dsp:cNvPr id="0" name=""/>
        <dsp:cNvSpPr/>
      </dsp:nvSpPr>
      <dsp:spPr>
        <a:xfrm>
          <a:off x="140422" y="1080960"/>
          <a:ext cx="1403116" cy="1918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Publish FTS notice &amp; PQQ 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Q2 2023</a:t>
          </a:r>
        </a:p>
      </dsp:txBody>
      <dsp:txXfrm>
        <a:off x="140422" y="1080960"/>
        <a:ext cx="1403116" cy="1918536"/>
      </dsp:txXfrm>
    </dsp:sp>
    <dsp:sp modelId="{186CAACD-3EB2-49F3-8BDD-4A1E0634C5AD}">
      <dsp:nvSpPr>
        <dsp:cNvPr id="0" name=""/>
        <dsp:cNvSpPr/>
      </dsp:nvSpPr>
      <dsp:spPr>
        <a:xfrm rot="5400000">
          <a:off x="615442" y="2033195"/>
          <a:ext cx="2245540" cy="138238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26474-8EC6-4C34-BE75-8D164EE1A5FB}">
      <dsp:nvSpPr>
        <dsp:cNvPr id="0" name=""/>
        <dsp:cNvSpPr/>
      </dsp:nvSpPr>
      <dsp:spPr>
        <a:xfrm>
          <a:off x="1669093" y="3225085"/>
          <a:ext cx="1727975" cy="748513"/>
        </a:xfrm>
        <a:prstGeom prst="chevron">
          <a:avLst>
            <a:gd name="adj" fmla="val 25000"/>
          </a:avLst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2023</a:t>
          </a:r>
        </a:p>
      </dsp:txBody>
      <dsp:txXfrm>
        <a:off x="1856221" y="3225085"/>
        <a:ext cx="1353719" cy="748513"/>
      </dsp:txXfrm>
    </dsp:sp>
    <dsp:sp modelId="{B0808265-BB5C-414B-837A-85323EC539A3}">
      <dsp:nvSpPr>
        <dsp:cNvPr id="0" name=""/>
        <dsp:cNvSpPr/>
      </dsp:nvSpPr>
      <dsp:spPr>
        <a:xfrm>
          <a:off x="1807331" y="1062487"/>
          <a:ext cx="1403116" cy="1918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Short list candidates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Q3 2023</a:t>
          </a:r>
        </a:p>
      </dsp:txBody>
      <dsp:txXfrm>
        <a:off x="1807331" y="1062487"/>
        <a:ext cx="1403116" cy="1918536"/>
      </dsp:txXfrm>
    </dsp:sp>
    <dsp:sp modelId="{20F33550-306C-4652-AED1-2131313EB7C3}">
      <dsp:nvSpPr>
        <dsp:cNvPr id="0" name=""/>
        <dsp:cNvSpPr/>
      </dsp:nvSpPr>
      <dsp:spPr>
        <a:xfrm rot="5400000">
          <a:off x="2300806" y="2051669"/>
          <a:ext cx="2245540" cy="138238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D3E8F-E03D-46B7-8066-37D71204FEFA}">
      <dsp:nvSpPr>
        <dsp:cNvPr id="0" name=""/>
        <dsp:cNvSpPr/>
      </dsp:nvSpPr>
      <dsp:spPr>
        <a:xfrm>
          <a:off x="3354457" y="3243558"/>
          <a:ext cx="1727975" cy="748513"/>
        </a:xfrm>
        <a:prstGeom prst="chevron">
          <a:avLst>
            <a:gd name="adj" fmla="val 25000"/>
          </a:avLst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2024</a:t>
          </a:r>
          <a:endParaRPr lang="en-US" sz="19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541585" y="3243558"/>
        <a:ext cx="1353719" cy="748513"/>
      </dsp:txXfrm>
    </dsp:sp>
    <dsp:sp modelId="{4D5011D4-2024-409D-88EE-15E5ADABEA52}">
      <dsp:nvSpPr>
        <dsp:cNvPr id="0" name=""/>
        <dsp:cNvSpPr/>
      </dsp:nvSpPr>
      <dsp:spPr>
        <a:xfrm>
          <a:off x="3492695" y="1080960"/>
          <a:ext cx="1403116" cy="1918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Selection &amp; Award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Verdana" panose="020B0604030504040204" pitchFamily="34" charset="0"/>
              <a:ea typeface="Verdana" panose="020B0604030504040204" pitchFamily="34" charset="0"/>
            </a:rPr>
            <a:t>Q2 2024</a:t>
          </a:r>
        </a:p>
      </dsp:txBody>
      <dsp:txXfrm>
        <a:off x="3492695" y="1080960"/>
        <a:ext cx="1403116" cy="19185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05600-152D-4597-8B68-7EEC58F97469}">
      <dsp:nvSpPr>
        <dsp:cNvPr id="0" name=""/>
        <dsp:cNvSpPr/>
      </dsp:nvSpPr>
      <dsp:spPr>
        <a:xfrm>
          <a:off x="0" y="170441"/>
          <a:ext cx="4618234" cy="121680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Encourages collaboration</a:t>
          </a:r>
          <a:endParaRPr lang="en-US" sz="20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9399" y="229840"/>
        <a:ext cx="4499436" cy="1098002"/>
      </dsp:txXfrm>
    </dsp:sp>
    <dsp:sp modelId="{5B584471-E051-49AB-BCC9-8B67E1ED6D72}">
      <dsp:nvSpPr>
        <dsp:cNvPr id="0" name=""/>
        <dsp:cNvSpPr/>
      </dsp:nvSpPr>
      <dsp:spPr>
        <a:xfrm>
          <a:off x="0" y="1654581"/>
          <a:ext cx="4618234" cy="121680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Longer term partnership </a:t>
          </a:r>
          <a:endParaRPr lang="en-US" sz="2000" kern="1200">
            <a:solidFill>
              <a:prstClr val="black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9399" y="1713980"/>
        <a:ext cx="4499436" cy="1098002"/>
      </dsp:txXfrm>
    </dsp:sp>
    <dsp:sp modelId="{FA8E7EA0-33A1-4A1B-9B9A-268A708EFF02}">
      <dsp:nvSpPr>
        <dsp:cNvPr id="0" name=""/>
        <dsp:cNvSpPr/>
      </dsp:nvSpPr>
      <dsp:spPr>
        <a:xfrm>
          <a:off x="0" y="3058581"/>
          <a:ext cx="4618234" cy="121680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Someone else does all the boring and time-consuming process bits!</a:t>
          </a:r>
          <a:endParaRPr lang="en-US" sz="2000" kern="1200">
            <a:solidFill>
              <a:prstClr val="black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9399" y="3117980"/>
        <a:ext cx="4499436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B3342-4484-4455-925B-6F95256FB059}">
      <dsp:nvSpPr>
        <dsp:cNvPr id="0" name=""/>
        <dsp:cNvSpPr/>
      </dsp:nvSpPr>
      <dsp:spPr>
        <a:xfrm>
          <a:off x="1004" y="681115"/>
          <a:ext cx="3526110" cy="223908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EB90E1D-C0B7-458F-AF40-30F345D34E97}">
      <dsp:nvSpPr>
        <dsp:cNvPr id="0" name=""/>
        <dsp:cNvSpPr/>
      </dsp:nvSpPr>
      <dsp:spPr>
        <a:xfrm>
          <a:off x="392794" y="1053316"/>
          <a:ext cx="3526110" cy="223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70C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Verdana" panose="020B0604030504040204" pitchFamily="34" charset="0"/>
              <a:ea typeface="Verdana" panose="020B0604030504040204" pitchFamily="34" charset="0"/>
            </a:rPr>
            <a:t>Frameworks are procured and managed by NWSSP-SES for, and on behalf of, NHS Wales </a:t>
          </a:r>
          <a:endParaRPr lang="en-US" sz="20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458374" y="1118896"/>
        <a:ext cx="3394950" cy="2107920"/>
      </dsp:txXfrm>
    </dsp:sp>
    <dsp:sp modelId="{40C95B44-666A-4100-8B96-D380BF97A640}">
      <dsp:nvSpPr>
        <dsp:cNvPr id="0" name=""/>
        <dsp:cNvSpPr/>
      </dsp:nvSpPr>
      <dsp:spPr>
        <a:xfrm>
          <a:off x="4310695" y="681115"/>
          <a:ext cx="3526110" cy="223908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3C529D0-4FA6-4FB7-8DC4-FA5E02D815B4}">
      <dsp:nvSpPr>
        <dsp:cNvPr id="0" name=""/>
        <dsp:cNvSpPr/>
      </dsp:nvSpPr>
      <dsp:spPr>
        <a:xfrm>
          <a:off x="4702485" y="1053316"/>
          <a:ext cx="3526110" cy="2239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70C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Verdana" panose="020B0604030504040204" pitchFamily="34" charset="0"/>
              <a:ea typeface="Verdana" panose="020B0604030504040204" pitchFamily="34" charset="0"/>
            </a:rPr>
            <a:t>Framework Agreements to be executed by Velindre University NHS Trust, as host to NWSSP-SES</a:t>
          </a:r>
          <a:endParaRPr lang="en-US" sz="20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4768065" y="1118896"/>
        <a:ext cx="3394950" cy="2107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AA7E9-0468-4DD4-8847-E004FC3BC17C}">
      <dsp:nvSpPr>
        <dsp:cNvPr id="0" name=""/>
        <dsp:cNvSpPr/>
      </dsp:nvSpPr>
      <dsp:spPr>
        <a:xfrm>
          <a:off x="1719" y="454036"/>
          <a:ext cx="1907506" cy="293985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8F05D4-2EC1-433B-B041-2641964699ED}">
      <dsp:nvSpPr>
        <dsp:cNvPr id="0" name=""/>
        <dsp:cNvSpPr/>
      </dsp:nvSpPr>
      <dsp:spPr>
        <a:xfrm>
          <a:off x="133320" y="579058"/>
          <a:ext cx="1907506" cy="29398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939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Verdana" panose="020B0604030504040204" pitchFamily="34" charset="0"/>
              <a:ea typeface="Verdana" panose="020B0604030504040204" pitchFamily="34" charset="0"/>
            </a:rPr>
            <a:t>Allow access for joint agency working in provision of health &amp; associated facilities in Wales.</a:t>
          </a:r>
          <a:endParaRPr lang="en-US" sz="2000" kern="120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89189" y="634927"/>
        <a:ext cx="1795768" cy="2828120"/>
      </dsp:txXfrm>
    </dsp:sp>
    <dsp:sp modelId="{CD7DDA80-33B5-40ED-9ED2-B11CDF12A52A}">
      <dsp:nvSpPr>
        <dsp:cNvPr id="0" name=""/>
        <dsp:cNvSpPr/>
      </dsp:nvSpPr>
      <dsp:spPr>
        <a:xfrm>
          <a:off x="2172428" y="454036"/>
          <a:ext cx="1734096" cy="2943566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B658B5-FAA9-4DA5-A8A8-0A6120526A79}">
      <dsp:nvSpPr>
        <dsp:cNvPr id="0" name=""/>
        <dsp:cNvSpPr/>
      </dsp:nvSpPr>
      <dsp:spPr>
        <a:xfrm>
          <a:off x="2304029" y="579058"/>
          <a:ext cx="1734096" cy="29435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Verdana" panose="020B0604030504040204" pitchFamily="34" charset="0"/>
              <a:ea typeface="Verdana" panose="020B0604030504040204" pitchFamily="34" charset="0"/>
            </a:rPr>
            <a:t>Framework structured for capital schemes only. Revenue funded schemes are excluded.</a:t>
          </a:r>
          <a:endParaRPr lang="en-US" sz="2000" kern="120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2354819" y="629848"/>
        <a:ext cx="1632516" cy="2841986"/>
      </dsp:txXfrm>
    </dsp:sp>
    <dsp:sp modelId="{7C13B5ED-0FA4-4587-BBB6-F61FBB6ADD17}">
      <dsp:nvSpPr>
        <dsp:cNvPr id="0" name=""/>
        <dsp:cNvSpPr/>
      </dsp:nvSpPr>
      <dsp:spPr>
        <a:xfrm>
          <a:off x="4169727" y="454036"/>
          <a:ext cx="1734096" cy="296185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84F8405-22F3-446B-9FAE-44F2B5B8622A}">
      <dsp:nvSpPr>
        <dsp:cNvPr id="0" name=""/>
        <dsp:cNvSpPr/>
      </dsp:nvSpPr>
      <dsp:spPr>
        <a:xfrm>
          <a:off x="4301328" y="579058"/>
          <a:ext cx="1734096" cy="29618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Verdana" panose="020B0604030504040204" pitchFamily="34" charset="0"/>
              <a:ea typeface="Verdana" panose="020B0604030504040204" pitchFamily="34" charset="0"/>
            </a:rPr>
            <a:t>Framework duration of four years with an option to extend 1+1 years.</a:t>
          </a:r>
          <a:endParaRPr lang="en-US" sz="1800" kern="1200"/>
        </a:p>
      </dsp:txBody>
      <dsp:txXfrm>
        <a:off x="4352118" y="629848"/>
        <a:ext cx="1632516" cy="2860277"/>
      </dsp:txXfrm>
    </dsp:sp>
    <dsp:sp modelId="{82E4CDC2-FDFF-413F-B8A4-21B7C4A8E44E}">
      <dsp:nvSpPr>
        <dsp:cNvPr id="0" name=""/>
        <dsp:cNvSpPr/>
      </dsp:nvSpPr>
      <dsp:spPr>
        <a:xfrm>
          <a:off x="6167026" y="454036"/>
          <a:ext cx="1929252" cy="295793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E81404-FA05-44CF-AE9E-F3B189B7A4C7}">
      <dsp:nvSpPr>
        <dsp:cNvPr id="0" name=""/>
        <dsp:cNvSpPr/>
      </dsp:nvSpPr>
      <dsp:spPr>
        <a:xfrm>
          <a:off x="6298627" y="579058"/>
          <a:ext cx="1929252" cy="2957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985838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GB" sz="2000" kern="1200">
              <a:latin typeface="Verdana" panose="020B0604030504040204" pitchFamily="34" charset="0"/>
              <a:ea typeface="Verdana" panose="020B0604030504040204" pitchFamily="34" charset="0"/>
            </a:rPr>
            <a:t>Non- subscription for suppliers; and free at source for Client use</a:t>
          </a:r>
        </a:p>
      </dsp:txBody>
      <dsp:txXfrm>
        <a:off x="6355133" y="635564"/>
        <a:ext cx="1816240" cy="28449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8707A-35DA-4691-8D46-37CEECF6CD4D}">
      <dsp:nvSpPr>
        <dsp:cNvPr id="0" name=""/>
        <dsp:cNvSpPr/>
      </dsp:nvSpPr>
      <dsp:spPr>
        <a:xfrm>
          <a:off x="0" y="2168"/>
          <a:ext cx="7546109" cy="110927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D1A69-6F45-4038-96D3-16CEF6ED7586}">
      <dsp:nvSpPr>
        <dsp:cNvPr id="0" name=""/>
        <dsp:cNvSpPr/>
      </dsp:nvSpPr>
      <dsp:spPr>
        <a:xfrm>
          <a:off x="335554" y="251754"/>
          <a:ext cx="610696" cy="6100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8CA42-609D-463C-8353-23CE25736E19}">
      <dsp:nvSpPr>
        <dsp:cNvPr id="0" name=""/>
        <dsp:cNvSpPr/>
      </dsp:nvSpPr>
      <dsp:spPr>
        <a:xfrm>
          <a:off x="1281805" y="2168"/>
          <a:ext cx="6094154" cy="1110356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513" tIns="117513" rIns="117513" bIns="117513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Health Boards &amp; Trusts access central framework arrangements and select private sector parties under a prescribed mini-competition.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281805" y="2168"/>
        <a:ext cx="6094154" cy="1110356"/>
      </dsp:txXfrm>
    </dsp:sp>
    <dsp:sp modelId="{BD8FA41C-CD54-4C59-B484-34EDDD13E42F}">
      <dsp:nvSpPr>
        <dsp:cNvPr id="0" name=""/>
        <dsp:cNvSpPr/>
      </dsp:nvSpPr>
      <dsp:spPr>
        <a:xfrm>
          <a:off x="0" y="1334596"/>
          <a:ext cx="7546109" cy="110927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A5E6B7-DA0B-4F76-9DD7-BE1694D7F40E}">
      <dsp:nvSpPr>
        <dsp:cNvPr id="0" name=""/>
        <dsp:cNvSpPr/>
      </dsp:nvSpPr>
      <dsp:spPr>
        <a:xfrm>
          <a:off x="335554" y="1584182"/>
          <a:ext cx="610696" cy="6100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4ECAC3-D021-40E4-9231-586714792F68}">
      <dsp:nvSpPr>
        <dsp:cNvPr id="0" name=""/>
        <dsp:cNvSpPr/>
      </dsp:nvSpPr>
      <dsp:spPr>
        <a:xfrm>
          <a:off x="1281805" y="1334596"/>
          <a:ext cx="6094154" cy="1110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513" tIns="117513" rIns="117513" bIns="117513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Health Boards &amp; Trusts will act as the Client under the terms of the contract.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281805" y="1334596"/>
        <a:ext cx="6094154" cy="1110356"/>
      </dsp:txXfrm>
    </dsp:sp>
    <dsp:sp modelId="{66591B2B-4583-4B05-84BE-03D899E10575}">
      <dsp:nvSpPr>
        <dsp:cNvPr id="0" name=""/>
        <dsp:cNvSpPr/>
      </dsp:nvSpPr>
      <dsp:spPr>
        <a:xfrm>
          <a:off x="0" y="2667024"/>
          <a:ext cx="7546109" cy="110927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B5D5F-80A4-4B36-8490-2034ED2C062C}">
      <dsp:nvSpPr>
        <dsp:cNvPr id="0" name=""/>
        <dsp:cNvSpPr/>
      </dsp:nvSpPr>
      <dsp:spPr>
        <a:xfrm>
          <a:off x="335554" y="2916610"/>
          <a:ext cx="610696" cy="6100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F068A-0ED3-4CF0-A939-04CFA90BB49D}">
      <dsp:nvSpPr>
        <dsp:cNvPr id="0" name=""/>
        <dsp:cNvSpPr/>
      </dsp:nvSpPr>
      <dsp:spPr>
        <a:xfrm>
          <a:off x="1281805" y="2667024"/>
          <a:ext cx="6094154" cy="1110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513" tIns="117513" rIns="117513" bIns="117513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New frameworks utilise the NEC4 suite of contracts.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281805" y="2667024"/>
        <a:ext cx="6094154" cy="11103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F3D152-1ED9-43B8-A00F-A0C52E0C0D55}">
      <dsp:nvSpPr>
        <dsp:cNvPr id="0" name=""/>
        <dsp:cNvSpPr/>
      </dsp:nvSpPr>
      <dsp:spPr>
        <a:xfrm>
          <a:off x="0" y="1836282"/>
          <a:ext cx="5418207" cy="2567963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Support consultant frameworks to be established in order to assist and represent Health Boards &amp; Trusts from project outset comprising: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4 no. Project Managers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4 no. Cost Advisers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3 no. NEC Supervisors</a:t>
          </a:r>
          <a:endParaRPr lang="en-US" sz="20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0" y="1836282"/>
        <a:ext cx="5418207" cy="2567963"/>
      </dsp:txXfrm>
    </dsp:sp>
    <dsp:sp modelId="{A0456D98-0346-41DF-8F15-3E70D21C1A5F}">
      <dsp:nvSpPr>
        <dsp:cNvPr id="0" name=""/>
        <dsp:cNvSpPr/>
      </dsp:nvSpPr>
      <dsp:spPr>
        <a:xfrm rot="10800000">
          <a:off x="0" y="0"/>
          <a:ext cx="5418207" cy="1874366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u="none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NHSBfW2 Frameworks</a:t>
          </a:r>
          <a:endParaRPr lang="en-US" sz="2000" u="none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10800000">
        <a:off x="0" y="0"/>
        <a:ext cx="5418207" cy="12179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2C0FF-099A-4DD1-90B1-BD1345174B36}">
      <dsp:nvSpPr>
        <dsp:cNvPr id="0" name=""/>
        <dsp:cNvSpPr/>
      </dsp:nvSpPr>
      <dsp:spPr>
        <a:xfrm>
          <a:off x="0" y="0"/>
          <a:ext cx="6995160" cy="119205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It is proposed that the Client’s use of the national framework is mandatory for Lot 1 and non-mandatory for Lot 2.</a:t>
          </a:r>
          <a:endParaRPr lang="en-US" sz="20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4914" y="34914"/>
        <a:ext cx="5708841" cy="1122225"/>
      </dsp:txXfrm>
    </dsp:sp>
    <dsp:sp modelId="{430C8A18-D511-4919-8947-11FC780C28BF}">
      <dsp:nvSpPr>
        <dsp:cNvPr id="0" name=""/>
        <dsp:cNvSpPr/>
      </dsp:nvSpPr>
      <dsp:spPr>
        <a:xfrm>
          <a:off x="472210" y="1390729"/>
          <a:ext cx="7285179" cy="119205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‘Ground rules’ established for procurement to prevent conflicts of interest.</a:t>
          </a:r>
          <a:endParaRPr lang="en-US" sz="20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07124" y="1425643"/>
        <a:ext cx="5765581" cy="1122225"/>
      </dsp:txXfrm>
    </dsp:sp>
    <dsp:sp modelId="{9A1B2230-D2A4-4EB8-BBDD-7E3D872C4D48}">
      <dsp:nvSpPr>
        <dsp:cNvPr id="0" name=""/>
        <dsp:cNvSpPr/>
      </dsp:nvSpPr>
      <dsp:spPr>
        <a:xfrm>
          <a:off x="1234439" y="2781458"/>
          <a:ext cx="6995160" cy="119205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Parties representing Health Boards &amp; Trusts will only be employed on the Client side of a project.</a:t>
          </a:r>
          <a:endParaRPr lang="en-US" sz="2000" kern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269353" y="2816372"/>
        <a:ext cx="5533277" cy="1122225"/>
      </dsp:txXfrm>
    </dsp:sp>
    <dsp:sp modelId="{924AC5EE-58AC-43AA-B3F7-4CD3CE989ED2}">
      <dsp:nvSpPr>
        <dsp:cNvPr id="0" name=""/>
        <dsp:cNvSpPr/>
      </dsp:nvSpPr>
      <dsp:spPr>
        <a:xfrm>
          <a:off x="6220325" y="903973"/>
          <a:ext cx="774834" cy="774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lumMod val="75000"/>
            <a:alpha val="9000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6394663" y="903973"/>
        <a:ext cx="426158" cy="583063"/>
      </dsp:txXfrm>
    </dsp:sp>
    <dsp:sp modelId="{3C78D579-3AE1-45D3-AE9B-1A06B8323D7F}">
      <dsp:nvSpPr>
        <dsp:cNvPr id="0" name=""/>
        <dsp:cNvSpPr/>
      </dsp:nvSpPr>
      <dsp:spPr>
        <a:xfrm>
          <a:off x="6837545" y="2286756"/>
          <a:ext cx="774834" cy="774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lumMod val="75000"/>
            <a:alpha val="9000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7011883" y="2286756"/>
        <a:ext cx="426158" cy="5830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6E1E1-2AD8-43D4-B59F-4BEBF1CA624C}">
      <dsp:nvSpPr>
        <dsp:cNvPr id="0" name=""/>
        <dsp:cNvSpPr/>
      </dsp:nvSpPr>
      <dsp:spPr>
        <a:xfrm>
          <a:off x="0" y="657150"/>
          <a:ext cx="6324601" cy="11373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B91E03-A79D-4B16-A53D-FF5E56B8ED04}">
      <dsp:nvSpPr>
        <dsp:cNvPr id="0" name=""/>
        <dsp:cNvSpPr/>
      </dsp:nvSpPr>
      <dsp:spPr>
        <a:xfrm>
          <a:off x="344051" y="817299"/>
          <a:ext cx="626159" cy="625547"/>
        </a:xfrm>
        <a:prstGeom prst="rect">
          <a:avLst/>
        </a:prstGeom>
        <a:blipFill>
          <a:blip xmlns:r="http://schemas.openxmlformats.org/officeDocument/2006/relationships" r:embed="rId1">
            <a:biLevel thresh="5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345F8-D34F-4EC2-A195-FBC181B82AB5}">
      <dsp:nvSpPr>
        <dsp:cNvPr id="0" name=""/>
        <dsp:cNvSpPr/>
      </dsp:nvSpPr>
      <dsp:spPr>
        <a:xfrm>
          <a:off x="1225800" y="1091158"/>
          <a:ext cx="4743194" cy="352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616" tIns="46616" rIns="46616" bIns="466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latin typeface="Verdana" panose="020B0604030504040204" pitchFamily="34" charset="0"/>
              <a:ea typeface="Verdana" panose="020B0604030504040204" pitchFamily="34" charset="0"/>
            </a:rPr>
            <a:t>Model enables early contractor involvement, integrated supply chains &amp; single point contractual responsibility.</a:t>
          </a:r>
          <a:endParaRPr lang="en-US" sz="1800" kern="120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225800" y="1091158"/>
        <a:ext cx="4743194" cy="352649"/>
      </dsp:txXfrm>
    </dsp:sp>
    <dsp:sp modelId="{151CEFE2-BC6C-42A6-8821-513F32D3E2EB}">
      <dsp:nvSpPr>
        <dsp:cNvPr id="0" name=""/>
        <dsp:cNvSpPr/>
      </dsp:nvSpPr>
      <dsp:spPr>
        <a:xfrm>
          <a:off x="0" y="2596756"/>
          <a:ext cx="6324601" cy="11373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D9A9B2-AF39-4B7B-8173-DF4347D00A20}">
      <dsp:nvSpPr>
        <dsp:cNvPr id="0" name=""/>
        <dsp:cNvSpPr/>
      </dsp:nvSpPr>
      <dsp:spPr>
        <a:xfrm>
          <a:off x="344051" y="2829054"/>
          <a:ext cx="626159" cy="625547"/>
        </a:xfrm>
        <a:prstGeom prst="rect">
          <a:avLst/>
        </a:prstGeom>
        <a:blipFill>
          <a:blip xmlns:r="http://schemas.openxmlformats.org/officeDocument/2006/relationships"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301734-6CC2-4F46-BFC2-7E840458F20E}">
      <dsp:nvSpPr>
        <dsp:cNvPr id="0" name=""/>
        <dsp:cNvSpPr/>
      </dsp:nvSpPr>
      <dsp:spPr>
        <a:xfrm>
          <a:off x="1337768" y="2545526"/>
          <a:ext cx="4529722" cy="13020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24" tIns="58224" rIns="58224" bIns="58224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latin typeface="Verdana" panose="020B0604030504040204" pitchFamily="34" charset="0"/>
              <a:ea typeface="Verdana" panose="020B0604030504040204" pitchFamily="34" charset="0"/>
            </a:rPr>
            <a:t>Feasibility, design development &amp; construction to be underpinned by RIBA Plan of Works 2020 &amp; Schedules of Duties developed by NWSSP-SES.</a:t>
          </a:r>
          <a:endParaRPr lang="en-US" sz="1800" kern="120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337768" y="2545526"/>
        <a:ext cx="4529722" cy="13020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2168B-0234-483D-8AC9-496CCA9E05BD}">
      <dsp:nvSpPr>
        <dsp:cNvPr id="0" name=""/>
        <dsp:cNvSpPr/>
      </dsp:nvSpPr>
      <dsp:spPr>
        <a:xfrm>
          <a:off x="0" y="315118"/>
          <a:ext cx="2571749" cy="154305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Sustainability</a:t>
          </a:r>
          <a:r>
            <a:rPr lang="en-GB" sz="2700" kern="1200" dirty="0">
              <a:solidFill>
                <a:srgbClr val="002060"/>
              </a:solidFill>
            </a:rPr>
            <a:t> </a:t>
          </a:r>
          <a:endParaRPr lang="en-US" sz="2700" kern="1200" dirty="0">
            <a:solidFill>
              <a:srgbClr val="002060"/>
            </a:solidFill>
          </a:endParaRPr>
        </a:p>
      </dsp:txBody>
      <dsp:txXfrm>
        <a:off x="0" y="315118"/>
        <a:ext cx="2571749" cy="1543050"/>
      </dsp:txXfrm>
    </dsp:sp>
    <dsp:sp modelId="{FC5B2065-9556-4640-AE3D-0FCCB10969F2}">
      <dsp:nvSpPr>
        <dsp:cNvPr id="0" name=""/>
        <dsp:cNvSpPr/>
      </dsp:nvSpPr>
      <dsp:spPr>
        <a:xfrm>
          <a:off x="2828925" y="301138"/>
          <a:ext cx="2571749" cy="1543050"/>
        </a:xfrm>
        <a:prstGeom prst="rect">
          <a:avLst/>
        </a:prstGeom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Decarbonisation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2828925" y="301138"/>
        <a:ext cx="2571749" cy="1543050"/>
      </dsp:txXfrm>
    </dsp:sp>
    <dsp:sp modelId="{435929FC-C8A0-4B5A-9997-C4BEDE335F07}">
      <dsp:nvSpPr>
        <dsp:cNvPr id="0" name=""/>
        <dsp:cNvSpPr/>
      </dsp:nvSpPr>
      <dsp:spPr>
        <a:xfrm>
          <a:off x="5657849" y="315118"/>
          <a:ext cx="2571749" cy="1543050"/>
        </a:xfrm>
        <a:prstGeom prst="rect">
          <a:avLst/>
        </a:prstGeom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 Circular Economy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5657849" y="315118"/>
        <a:ext cx="2571749" cy="1543050"/>
      </dsp:txXfrm>
    </dsp:sp>
    <dsp:sp modelId="{7CF6DDB2-7A1A-48E0-8349-77CB35C4D039}">
      <dsp:nvSpPr>
        <dsp:cNvPr id="0" name=""/>
        <dsp:cNvSpPr/>
      </dsp:nvSpPr>
      <dsp:spPr>
        <a:xfrm>
          <a:off x="0" y="2115343"/>
          <a:ext cx="2571749" cy="1543050"/>
        </a:xfrm>
        <a:prstGeom prst="rect">
          <a:avLst/>
        </a:prstGeom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Biodiversity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0" y="2115343"/>
        <a:ext cx="2571749" cy="1543050"/>
      </dsp:txXfrm>
    </dsp:sp>
    <dsp:sp modelId="{4B6FB2A5-37B2-4436-A962-EB06CED89A81}">
      <dsp:nvSpPr>
        <dsp:cNvPr id="0" name=""/>
        <dsp:cNvSpPr/>
      </dsp:nvSpPr>
      <dsp:spPr>
        <a:xfrm>
          <a:off x="2828925" y="2115343"/>
          <a:ext cx="2571749" cy="1543050"/>
        </a:xfrm>
        <a:prstGeom prst="rect">
          <a:avLst/>
        </a:prstGeom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rPr>
            <a:t>Carbon Emissions, Embodied Carbon, Carbon Literacy, Carbon Footprint 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n-cs"/>
          </a:endParaRPr>
        </a:p>
      </dsp:txBody>
      <dsp:txXfrm>
        <a:off x="2828925" y="2115343"/>
        <a:ext cx="2571749" cy="1543050"/>
      </dsp:txXfrm>
    </dsp:sp>
    <dsp:sp modelId="{E75C08F4-4A1E-4110-A317-B1E83411534B}">
      <dsp:nvSpPr>
        <dsp:cNvPr id="0" name=""/>
        <dsp:cNvSpPr/>
      </dsp:nvSpPr>
      <dsp:spPr>
        <a:xfrm>
          <a:off x="5657849" y="2115343"/>
          <a:ext cx="2571749" cy="1543050"/>
        </a:xfrm>
        <a:prstGeom prst="rect">
          <a:avLst/>
        </a:prstGeom>
        <a:solidFill>
          <a:srgbClr val="4F81BD">
            <a:lumMod val="40000"/>
            <a:lumOff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Social Value / Well-Being Impacts</a:t>
          </a:r>
          <a:endParaRPr lang="en-US" sz="20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657849" y="2115343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8D9189-2B09-4BD9-AE5A-89D7F3324B0B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0935AD-F869-44C1-81BA-B04D56102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015A81-CDC5-4A7C-8D05-3DECC861281D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7C8152-2E30-434B-87C9-40B07AE73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Sub Regional Neonatal Intensive Care Centre, </a:t>
            </a:r>
            <a:r>
              <a:rPr lang="en-GB" dirty="0" err="1"/>
              <a:t>SuRNICC</a:t>
            </a:r>
            <a:r>
              <a:rPr lang="en-GB" dirty="0"/>
              <a:t>. YGC. SCP- BAM, DFL2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16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22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691" indent="-177691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14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Joint Agency may involve working with the local authorities in the future on sites involving multiple users.</a:t>
            </a:r>
          </a:p>
          <a:p>
            <a:endParaRPr lang="en-GB" dirty="0"/>
          </a:p>
          <a:p>
            <a:r>
              <a:rPr lang="en-GB" b="1" dirty="0"/>
              <a:t>New framework will run from 2024 to 2028</a:t>
            </a:r>
          </a:p>
          <a:p>
            <a:endParaRPr lang="en-GB" dirty="0"/>
          </a:p>
          <a:p>
            <a:r>
              <a:rPr lang="en-GB" dirty="0"/>
              <a:t>We believe a strong selling point to our frameworks is that there are </a:t>
            </a:r>
            <a:r>
              <a:rPr lang="en-GB" b="1" dirty="0"/>
              <a:t>no subscription charges </a:t>
            </a:r>
            <a:r>
              <a:rPr lang="en-GB" dirty="0"/>
              <a:t>unlike other public sector Healthcare frameworks. </a:t>
            </a:r>
            <a:endParaRPr lang="en-GB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65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116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NEC Supervisors will be appointed at the beginning of FBC.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51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70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……Subject to agreement between WG and HBs &amp; Trusts at the outset to enable projects primarily involving reactive maintenance, equipment replacement or fire precaution works to be procured through alternatives means such as:</a:t>
            </a:r>
          </a:p>
          <a:p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1" dirty="0"/>
              <a:t>Crown Commercial Services,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1" dirty="0"/>
              <a:t>NHS SBS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29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Our framework model……..</a:t>
            </a:r>
          </a:p>
          <a:p>
            <a:endParaRPr lang="en-GB" dirty="0"/>
          </a:p>
          <a:p>
            <a:r>
              <a:rPr lang="en-GB" dirty="0"/>
              <a:t>Updating from RIBA 2013 to RIBA 2020 plan of 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11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/>
              <a:t>Forecast project volumes HB&amp; Trusts 10 year capital requirements</a:t>
            </a:r>
          </a:p>
          <a:p>
            <a:endParaRPr lang="en-GB" dirty="0"/>
          </a:p>
          <a:p>
            <a:r>
              <a:rPr lang="en-GB" dirty="0"/>
              <a:t>Nearly 50% will be primary or social care schemes which follows the trend of projects being delivered through the current framework.</a:t>
            </a:r>
          </a:p>
          <a:p>
            <a:endParaRPr lang="en-GB" dirty="0"/>
          </a:p>
          <a:p>
            <a:r>
              <a:rPr lang="en-GB" dirty="0"/>
              <a:t>Estates infrastructure accounts for 12%</a:t>
            </a:r>
          </a:p>
          <a:p>
            <a:endParaRPr lang="en-GB" dirty="0"/>
          </a:p>
          <a:p>
            <a:r>
              <a:rPr lang="en-GB" dirty="0"/>
              <a:t>Reconfiguration &amp; Expansion accounts for 10%</a:t>
            </a:r>
          </a:p>
          <a:p>
            <a:endParaRPr lang="en-GB" dirty="0"/>
          </a:p>
          <a:p>
            <a:r>
              <a:rPr lang="en-GB" dirty="0"/>
              <a:t>Mental Health accounts for 6%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90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30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SURNICC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026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390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35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407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18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Thankyou’s</a:t>
            </a:r>
          </a:p>
          <a:p>
            <a:endParaRPr lang="en-GB" b="0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0" dirty="0"/>
              <a:t>To the other presenters thankyou for taking time out today to present and your continued support in the new framework,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b="0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0" dirty="0"/>
              <a:t>Mecure Hotel for hosting us and providing those lovely mince pies!!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b="0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0" dirty="0"/>
              <a:t>To our Admin Team for helping organise todays event,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b="0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b="0" dirty="0"/>
              <a:t>Finally to you for taking the time out of your busy schedules to come and listen to our proposals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Diolch</a:t>
            </a:r>
          </a:p>
          <a:p>
            <a:endParaRPr lang="en-GB" b="1" dirty="0"/>
          </a:p>
          <a:p>
            <a:r>
              <a:rPr lang="en-GB" b="1" dirty="0" err="1"/>
              <a:t>Nadollig</a:t>
            </a:r>
            <a:r>
              <a:rPr lang="en-GB" b="1" dirty="0"/>
              <a:t> Llawen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37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Illustration: Withybush Renal Entrance:  SCP – Interserve, DFL1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20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Illustration: The Grange University Hospital, Llanfrechfa. SCP: Laing O’Rourke (LOR)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4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Illustration: Cardiff Children’s Hospital: Interserve. DFL1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06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Illustration: Withybush Renal Staff Base:  SCP – Interserve, DFL1</a:t>
            </a:r>
          </a:p>
          <a:p>
            <a:endParaRPr lang="en-GB" dirty="0"/>
          </a:p>
          <a:p>
            <a:r>
              <a:rPr lang="en-GB" dirty="0"/>
              <a:t>To reiterate what’s been said already thankyou for attending today.</a:t>
            </a:r>
          </a:p>
          <a:p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Some of you are representing HBs / Trusts and framework partners and have rightly have come along today to see what our proposals are for the next framework,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Some of you are possibly working direct for HBs and Trusts and want more information on how to get onto the new framework,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Some of you maybe on P23 framework in England and what to get onto NHS framework in Wales, and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Some of you here for the mince pies!!</a:t>
            </a:r>
          </a:p>
          <a:p>
            <a:endParaRPr lang="en-GB" dirty="0"/>
          </a:p>
          <a:p>
            <a:r>
              <a:rPr lang="en-GB" dirty="0"/>
              <a:t>All are welcome.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I’m going to take you through the structure of the next framework before handing over to Amy who will talk about framework requirements incorporating:</a:t>
            </a:r>
          </a:p>
          <a:p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sustainability, 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decarbonisation, 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social value, 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foundation economy and, 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WBFGA.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60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Illustration: Ysbyty </a:t>
            </a:r>
            <a:r>
              <a:rPr lang="en-GB" dirty="0" err="1"/>
              <a:t>Ystrad</a:t>
            </a:r>
            <a:r>
              <a:rPr lang="en-GB" dirty="0"/>
              <a:t> </a:t>
            </a:r>
            <a:r>
              <a:rPr lang="en-GB" dirty="0" err="1"/>
              <a:t>Fawr</a:t>
            </a:r>
            <a:r>
              <a:rPr lang="en-GB" dirty="0"/>
              <a:t>: SCP: BAM. DFL1</a:t>
            </a:r>
          </a:p>
          <a:p>
            <a:endParaRPr lang="en-GB" dirty="0"/>
          </a:p>
          <a:p>
            <a:r>
              <a:rPr lang="en-GB" dirty="0"/>
              <a:t>In order to establish a framework structure for the next iteration, we’ve carried out:</a:t>
            </a:r>
          </a:p>
          <a:p>
            <a:endParaRPr lang="en-GB" dirty="0"/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A review of framework objectives,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Undertaken PEST and SWOT analysis, and</a:t>
            </a:r>
          </a:p>
          <a:p>
            <a:pPr marL="177691" indent="-177691">
              <a:buFont typeface="Arial" panose="020B0604020202020204" pitchFamily="34" charset="0"/>
              <a:buChar char="•"/>
            </a:pPr>
            <a:r>
              <a:rPr lang="en-GB" dirty="0"/>
              <a:t>Carried out Benefits criteria against a long list of framework models,</a:t>
            </a:r>
          </a:p>
          <a:p>
            <a:endParaRPr lang="en-GB" dirty="0"/>
          </a:p>
          <a:p>
            <a:r>
              <a:rPr lang="en-GB" dirty="0"/>
              <a:t>We determined that the requirements of key stakeholders principally: WG, HBs, industry and ourselves, is best served by a national framework split into value bands</a:t>
            </a:r>
          </a:p>
          <a:p>
            <a:endParaRPr lang="en-GB" dirty="0"/>
          </a:p>
          <a:p>
            <a:r>
              <a:rPr lang="en-GB" dirty="0"/>
              <a:t>We’ve worked on the basis that the All Wales Capital Programme and current discretionary capital allocations are maintained.</a:t>
            </a:r>
          </a:p>
          <a:p>
            <a:endParaRPr lang="en-GB" dirty="0"/>
          </a:p>
          <a:p>
            <a:r>
              <a:rPr lang="en-GB" dirty="0"/>
              <a:t>Taking the value of works committed through the current frameworks and applying an inflation allowance, we are forecasting a framework value of £600M.</a:t>
            </a:r>
          </a:p>
          <a:p>
            <a:endParaRPr lang="en-GB" dirty="0"/>
          </a:p>
          <a:p>
            <a:r>
              <a:rPr lang="en-GB" dirty="0"/>
              <a:t>This figure is based on construction value excluding VAT and fees.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30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Illustration: </a:t>
            </a:r>
            <a:r>
              <a:rPr lang="en-GB" dirty="0" err="1"/>
              <a:t>Maelfa</a:t>
            </a:r>
            <a:r>
              <a:rPr lang="en-GB" dirty="0"/>
              <a:t> Health and Wellbeing Centre: SCP - Willmott Dixon. BfW.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50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Illustration: </a:t>
            </a:r>
            <a:r>
              <a:rPr lang="en-GB" dirty="0" err="1"/>
              <a:t>Maelfa</a:t>
            </a:r>
            <a:r>
              <a:rPr lang="en-GB" dirty="0"/>
              <a:t> Health and Wellbeing Centre: SCP - Willmott Dixon. BfW.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C8152-2E30-434B-87C9-40B07AE73C2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7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0C72-28B8-4C05-BCEF-88ADA003085F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B2572-694E-4714-BD8C-489AAD037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3CF68-491A-4EDC-9579-FE2BA4D20725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903E2-199F-4C11-BE8A-8E649DBDE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AC01B-FECB-4A64-B362-BF5BAD32EADA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58907-4E47-429D-AF0E-C7BF18878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B5852-6571-4D1B-BF0C-48999F649B3D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E0181-EC00-41F0-989C-0EE188F84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D66C-418B-447A-B962-94EDD4D1B9A5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AD8C2-AB42-4472-82A8-CB54AD1B1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B6DB7-6CA5-4800-B99D-D1CB18840ABF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01DAE-0A03-4381-8320-823CCD6C2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F5EB0-1083-4CD8-855C-FCF1E1A8008C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26CCF-D362-4023-88E4-FFF5A2750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EBD62-AF32-45D7-B717-D0E7FDE85268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5853-B0AD-46BE-A572-4E63E6A84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41325-7EC7-4DDF-B71E-44A5D8A0E0BE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E04BD-E1DF-46F4-95D9-97B001147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F1AF8-AE92-4690-BB7B-125F734EDC47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96FED-91A2-4266-A81E-1A96C1D2D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34F25-486E-455D-9F78-752232C793E6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A7982-0175-4AD9-979D-96DFA751B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5974A-E7CF-44E4-9B44-848A878DEC13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83170-03E2-4C09-87A0-4F9CA720D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7CEBD-0B4A-4541-9EC7-7D504CF90FF0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A0398-3CA2-446E-88EE-3828C3A08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546CE-0BC8-4084-BB3E-3651BA536AE3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C3864-EB72-42DD-9284-E0EA758A3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3D911-8B8F-441D-8B34-9ED731B13573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29E0C-9799-45AC-90EB-269CCAD0A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699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3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8694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818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580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447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78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7153-223A-4D93-BF9F-FADB1AEC9097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3DD6-07C3-4739-9181-58C0B6E89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0015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26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9644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273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2196B-17A7-465B-ADF2-440DE3CF9E67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26E6-B6B2-417F-8D2B-3BCA4727D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AF086-9372-4026-9063-C98D3C976D82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EDC25-1E33-4F01-918B-0C1EEB4FD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8E3B-F12E-4989-A886-A0653FB71C85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D1DCC-5092-43A8-AD42-BEF7EC319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903E9-2548-4B32-8D1C-CF4C5336CD7C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99724-E79B-4C28-86CA-3EC86CF51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73CB8-1E5D-4DBB-9872-07AC4808FB4E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5AFC-286C-41E0-986D-730AE3221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1499-0372-4790-BC26-E329CA2F8875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B139-0F13-468D-B2DC-FFE4B1D30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12816 NHS Wales SSP_ Powerpoint - Verdana Click Here.pdf"/>
          <p:cNvPicPr>
            <a:picLocks noChangeAspect="1"/>
          </p:cNvPicPr>
          <p:nvPr/>
        </p:nvPicPr>
        <p:blipFill>
          <a:blip r:embed="rId13"/>
          <a:srcRect t="69606"/>
          <a:stretch>
            <a:fillRect/>
          </a:stretch>
        </p:blipFill>
        <p:spPr bwMode="auto">
          <a:xfrm>
            <a:off x="0" y="4830763"/>
            <a:ext cx="9144000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12888"/>
            <a:ext cx="8229600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656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29B1CB-BF95-4240-AF53-ED5C8DB2236E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656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656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824E75-0C0D-4774-818A-368D95125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5264B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15264B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15264B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15264B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15264B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15264B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15264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12816 NHS Wales SSP_ Powerpoint - Verdana Click Here 2.pdf"/>
          <p:cNvPicPr>
            <a:picLocks noChangeAspect="1"/>
          </p:cNvPicPr>
          <p:nvPr userDrawn="1"/>
        </p:nvPicPr>
        <p:blipFill>
          <a:blip r:embed="rId13"/>
          <a:srcRect b="79131"/>
          <a:stretch>
            <a:fillRect/>
          </a:stretch>
        </p:blipFill>
        <p:spPr bwMode="auto">
          <a:xfrm>
            <a:off x="0" y="-65088"/>
            <a:ext cx="9144000" cy="143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827338"/>
            <a:ext cx="82296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801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F04139-424C-4133-964B-E184D969CED9}" type="datetimeFigureOut">
              <a:rPr lang="en-US"/>
              <a:pPr>
                <a:defRPr/>
              </a:pPr>
              <a:t>5/8/2023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801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801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6789C1-0F9C-4504-80BB-7E180FE1B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1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22425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55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 with low confidence">
            <a:extLst>
              <a:ext uri="{FF2B5EF4-FFF2-40B4-BE49-F238E27FC236}">
                <a16:creationId xmlns:a16="http://schemas.microsoft.com/office/drawing/2014/main" id="{B9A03D2D-BA46-F5BA-B026-6DFCECB83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E1A7C-5174-4B55-8DD0-D74635F09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008706" cy="650036"/>
          </a:xfrm>
        </p:spPr>
        <p:txBody>
          <a:bodyPr wrap="square" anchor="ctr">
            <a:normAutofit/>
          </a:bodyPr>
          <a:lstStyle/>
          <a:p>
            <a:r>
              <a:rPr lang="en-GB" sz="2800" b="1">
                <a:latin typeface="Verdana" panose="020B0604030504040204" pitchFamily="34" charset="0"/>
                <a:ea typeface="Verdana" panose="020B0604030504040204" pitchFamily="34" charset="0"/>
              </a:rPr>
              <a:t>What’s in it for the client</a:t>
            </a:r>
            <a:endParaRPr lang="en-GB" sz="28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97496F6-7BA1-A480-44CE-08694253E19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70889960"/>
              </p:ext>
            </p:extLst>
          </p:nvPr>
        </p:nvGraphicFramePr>
        <p:xfrm>
          <a:off x="457200" y="1166018"/>
          <a:ext cx="461823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Content Placeholder 9" descr="A picture containing floor, indoor, ceiling, dining room&#10;&#10;Description automatically generated">
            <a:extLst>
              <a:ext uri="{FF2B5EF4-FFF2-40B4-BE49-F238E27FC236}">
                <a16:creationId xmlns:a16="http://schemas.microsoft.com/office/drawing/2014/main" id="{29E02B9B-F607-4B0B-8B9D-750579B2FC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5382366" y="2059619"/>
            <a:ext cx="3445738" cy="197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741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700" y="38100"/>
            <a:ext cx="6070600" cy="730127"/>
          </a:xfrm>
        </p:spPr>
        <p:txBody>
          <a:bodyPr wrap="square" anchor="b">
            <a:no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Procurement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457198" y="1212850"/>
            <a:ext cx="5111395" cy="4432300"/>
          </a:xfrm>
        </p:spPr>
        <p:txBody>
          <a:bodyPr wrap="square" anchor="t">
            <a:noAutofit/>
          </a:bodyPr>
          <a:lstStyle/>
          <a:p>
            <a:pPr marL="444500" lvl="1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Restricted procedures (PQQ/ITT)</a:t>
            </a:r>
          </a:p>
          <a:p>
            <a:pPr marL="901700" lvl="2" indent="-444500">
              <a:buFont typeface="Courier New" panose="02070309020205020404" pitchFamily="49" charset="0"/>
              <a:buChar char="o"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44500" lvl="1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Evaluation panels to be comprised of following members:</a:t>
            </a:r>
          </a:p>
          <a:p>
            <a:pPr marL="0" lvl="1"/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901700" lvl="2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Health Board/Trust Capital Estates;</a:t>
            </a:r>
          </a:p>
          <a:p>
            <a:pPr marL="901700" lvl="2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NWSSP-SES;</a:t>
            </a:r>
          </a:p>
          <a:p>
            <a:pPr marL="901700" lvl="2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3AE6DF-5F71-F85F-973A-7E884B2DD9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 r="3877"/>
          <a:stretch/>
        </p:blipFill>
        <p:spPr bwMode="auto">
          <a:xfrm>
            <a:off x="5568593" y="1389626"/>
            <a:ext cx="3118209" cy="2454904"/>
          </a:xfrm>
          <a:prstGeom prst="rect">
            <a:avLst/>
          </a:prstGeom>
          <a:noFill/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33687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Framework Governance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DF181D2-E331-98FD-778B-9256CFEBBD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010920"/>
              </p:ext>
            </p:extLst>
          </p:nvPr>
        </p:nvGraphicFramePr>
        <p:xfrm>
          <a:off x="457200" y="971350"/>
          <a:ext cx="8229600" cy="397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207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431C4FF-8EFD-2178-A350-5AAD43A070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015757"/>
              </p:ext>
            </p:extLst>
          </p:nvPr>
        </p:nvGraphicFramePr>
        <p:xfrm>
          <a:off x="457200" y="1189608"/>
          <a:ext cx="8229599" cy="3994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4145" cy="575107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3E77D577-2834-BE67-1E11-F77594C766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965854"/>
              </p:ext>
            </p:extLst>
          </p:nvPr>
        </p:nvGraphicFramePr>
        <p:xfrm>
          <a:off x="785090" y="1060306"/>
          <a:ext cx="7546109" cy="3779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574" y="224159"/>
            <a:ext cx="6546850" cy="543696"/>
          </a:xfrm>
        </p:spPr>
        <p:txBody>
          <a:bodyPr wrap="square" anchor="b">
            <a:noAutofit/>
          </a:bodyPr>
          <a:lstStyle/>
          <a:p>
            <a:pPr algn="ctr"/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CDFB2D70-E0A4-221F-A380-928E331BF2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705947"/>
              </p:ext>
            </p:extLst>
          </p:nvPr>
        </p:nvGraphicFramePr>
        <p:xfrm>
          <a:off x="1862896" y="921859"/>
          <a:ext cx="5418207" cy="440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  <a:endParaRPr lang="en-GB" sz="2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70928D-EC69-4FBD-8D21-2150E4F82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888"/>
            <a:ext cx="8229600" cy="3427412"/>
          </a:xfrm>
        </p:spPr>
        <p:txBody>
          <a:bodyPr/>
          <a:lstStyle/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56C4A5-B232-B483-54A1-20ECB203AB5E}"/>
              </a:ext>
            </a:extLst>
          </p:cNvPr>
          <p:cNvSpPr/>
          <p:nvPr/>
        </p:nvSpPr>
        <p:spPr>
          <a:xfrm>
            <a:off x="966134" y="1037021"/>
            <a:ext cx="7211730" cy="3906838"/>
          </a:xfrm>
          <a:prstGeom prst="roundRect">
            <a:avLst>
              <a:gd name="adj" fmla="val 100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The Supply Chain Partner frameworks will comprise 4 parties per Lot.</a:t>
            </a:r>
          </a:p>
          <a:p>
            <a:pPr marL="0" indent="0">
              <a:buNone/>
            </a:pP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Integrated Supply Chains to be comprised of two of the following supply chain members: Architect, Building &amp; Services Engineer, Civil &amp; Structural Engineer, Building &amp; Services Installer</a:t>
            </a:r>
          </a:p>
          <a:p>
            <a:pPr marL="457200" lvl="1" indent="0">
              <a:buNone/>
            </a:pP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The Supply Chain Partner is required to act as Designer, Principal Contractor and Principal Designer in compliance with CDM 2015 Regulations.</a:t>
            </a: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1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251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DB92FD36-1A04-4E03-C340-D7C365055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8759713"/>
              </p:ext>
            </p:extLst>
          </p:nvPr>
        </p:nvGraphicFramePr>
        <p:xfrm>
          <a:off x="395056" y="1033494"/>
          <a:ext cx="8229600" cy="397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Proposed Arrangements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6692EEC9-B5D5-3B71-2932-99138BF45E66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26963821"/>
              </p:ext>
            </p:extLst>
          </p:nvPr>
        </p:nvGraphicFramePr>
        <p:xfrm>
          <a:off x="1409699" y="1022926"/>
          <a:ext cx="6324601" cy="481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8D61-0E48-4C21-BBC8-9DDA411AF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147"/>
            <a:ext cx="8229600" cy="1011767"/>
          </a:xfrm>
        </p:spPr>
        <p:txBody>
          <a:bodyPr/>
          <a:lstStyle/>
          <a:p>
            <a:r>
              <a:rPr lang="en-GB" sz="2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Forecast Project Volumes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B0F6-1ADC-4D6B-A178-1B2EB47BA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2422"/>
            <a:ext cx="8229600" cy="4442690"/>
          </a:xfrm>
        </p:spPr>
        <p:txBody>
          <a:bodyPr/>
          <a:lstStyle/>
          <a:p>
            <a:pPr marL="0" indent="0">
              <a:buNone/>
            </a:pPr>
            <a:endParaRPr lang="en-GB" sz="18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3E7B209-ADF7-4583-B054-01AEC40378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330463"/>
              </p:ext>
            </p:extLst>
          </p:nvPr>
        </p:nvGraphicFramePr>
        <p:xfrm>
          <a:off x="673389" y="1512888"/>
          <a:ext cx="7288357" cy="4007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69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pPr eaLnBrk="1" hangingPunct="1"/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Background &amp; Context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114801" cy="4178300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First Generation Frameworks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DfL1 started June 2006 &amp; ended June 2012.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mandated framework process for all NHS capital delivery above £4M.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BD5901-90D4-4567-B33D-394927493A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64074" y="1913239"/>
            <a:ext cx="3722727" cy="228053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0F7D2-718B-4D5C-9C31-5932EC20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Well-being of Future Generations (Wales) Act 2015</a:t>
            </a:r>
          </a:p>
        </p:txBody>
      </p:sp>
      <p:pic>
        <p:nvPicPr>
          <p:cNvPr id="7" name="Picture 6" descr="The Well-being of Future Generations Act - Monmouthshire">
            <a:extLst>
              <a:ext uri="{FF2B5EF4-FFF2-40B4-BE49-F238E27FC236}">
                <a16:creationId xmlns:a16="http://schemas.microsoft.com/office/drawing/2014/main" id="{9DCBE17D-25E6-441F-8EF2-EA94925D6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3346" y="1690346"/>
            <a:ext cx="3477308" cy="347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920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B8D0213E-C560-4758-28DB-603FDB83B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Framework Building Blocks</a:t>
            </a:r>
          </a:p>
        </p:txBody>
      </p:sp>
      <p:graphicFrame>
        <p:nvGraphicFramePr>
          <p:cNvPr id="18" name="Title 1">
            <a:extLst>
              <a:ext uri="{FF2B5EF4-FFF2-40B4-BE49-F238E27FC236}">
                <a16:creationId xmlns:a16="http://schemas.microsoft.com/office/drawing/2014/main" id="{692A73B7-246F-8CE4-674F-14B62146F4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2586184"/>
              </p:ext>
            </p:extLst>
          </p:nvPr>
        </p:nvGraphicFramePr>
        <p:xfrm>
          <a:off x="457200" y="1204664"/>
          <a:ext cx="8229600" cy="397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26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284C0-EE33-45B5-BB78-336FC629B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Wales: Getting the most out of every pound spent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EC25F-2B32-42A2-AC99-CCBC2AD2B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67035"/>
            <a:ext cx="5597371" cy="4525963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buSzPts val="1000"/>
              <a:tabLst>
                <a:tab pos="512201" algn="l"/>
              </a:tabLst>
            </a:pPr>
            <a:r>
              <a:rPr lang="en-GB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Promote use of SMEs in Wales, and encourage subcontracting to these entities.</a:t>
            </a:r>
          </a:p>
          <a:p>
            <a:pPr marL="0" indent="0">
              <a:lnSpc>
                <a:spcPct val="90000"/>
              </a:lnSpc>
              <a:buSzPts val="1000"/>
              <a:buNone/>
              <a:tabLst>
                <a:tab pos="512201" algn="l"/>
              </a:tabLst>
            </a:pPr>
            <a:endParaRPr lang="en-GB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  <a:buSzPts val="1000"/>
              <a:tabLst>
                <a:tab pos="512201" algn="l"/>
              </a:tabLst>
            </a:pPr>
            <a:r>
              <a:rPr lang="en-GB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Encourage suppliers to advertise all subcontract opportunities on Sell 2 Wales.</a:t>
            </a:r>
          </a:p>
          <a:p>
            <a:pPr marL="342900" lvl="0" indent="-342900">
              <a:lnSpc>
                <a:spcPct val="90000"/>
              </a:lnSpc>
              <a:buSzPts val="1000"/>
              <a:buFont typeface="Arial" panose="020B0604020202020204" pitchFamily="34" charset="0"/>
              <a:buChar char="•"/>
              <a:tabLst>
                <a:tab pos="512201" algn="l"/>
              </a:tabLst>
            </a:pPr>
            <a:endParaRPr lang="en-GB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0" indent="-342900">
              <a:lnSpc>
                <a:spcPct val="90000"/>
              </a:lnSpc>
              <a:buSzPts val="1000"/>
              <a:buFont typeface="Arial" panose="020B0604020202020204" pitchFamily="34" charset="0"/>
              <a:buChar char="•"/>
              <a:tabLst>
                <a:tab pos="512201" algn="l"/>
              </a:tabLst>
            </a:pPr>
            <a:r>
              <a:rPr lang="en-GB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Recognise social value as a positive outcome of procurement activity and aim to quantify social benefit as a metric that can be used to analyse tenders and award future contracts.</a:t>
            </a:r>
          </a:p>
          <a:p>
            <a:pPr marL="342900" lvl="0" indent="-342900">
              <a:lnSpc>
                <a:spcPct val="90000"/>
              </a:lnSpc>
              <a:buSzPts val="1000"/>
              <a:buFont typeface="Arial" panose="020B0604020202020204" pitchFamily="34" charset="0"/>
              <a:buChar char="•"/>
              <a:tabLst>
                <a:tab pos="512201" algn="l"/>
              </a:tabLst>
            </a:pPr>
            <a:endParaRPr lang="en-GB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0" indent="-342900">
              <a:lnSpc>
                <a:spcPct val="90000"/>
              </a:lnSpc>
              <a:buSzPts val="1000"/>
              <a:buFont typeface="Arial" panose="020B0604020202020204" pitchFamily="34" charset="0"/>
              <a:buChar char="•"/>
              <a:tabLst>
                <a:tab pos="512201" algn="l"/>
              </a:tabLst>
            </a:pPr>
            <a:r>
              <a:rPr lang="en-GB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Support Welsh Government initiatives such as those identified within its Economic Action Plan, including its focus on the Foundational Economy.</a:t>
            </a:r>
          </a:p>
          <a:p>
            <a:pPr>
              <a:lnSpc>
                <a:spcPct val="90000"/>
              </a:lnSpc>
            </a:pP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E2786F-15FC-4277-9E41-EE1E0407E1D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3966" y="1400398"/>
            <a:ext cx="1637930" cy="1774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40326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FE580-F707-4A35-AC5A-01E43BDED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51348"/>
            <a:ext cx="8229600" cy="1033462"/>
          </a:xfrm>
        </p:spPr>
        <p:txBody>
          <a:bodyPr/>
          <a:lstStyle/>
          <a:p>
            <a:r>
              <a:rPr lang="en-GB" sz="2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we are looking for in bids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0C01D-8424-43E2-B759-A8A4BFCE4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512888"/>
            <a:ext cx="3940139" cy="3737206"/>
          </a:xfrm>
        </p:spPr>
        <p:txBody>
          <a:bodyPr/>
          <a:lstStyle/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Waste Reduction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Increased Biodiversity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Local Employment 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Local Apprenticeships 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Recycled / Recyclable Materials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Carbon Sequestration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Local Procurement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Energy Reduction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Packaging reduction</a:t>
            </a:r>
          </a:p>
          <a:p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GHG Reduction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E412CE-D6C0-42CD-9F81-C12FC4F6DBD6}"/>
              </a:ext>
            </a:extLst>
          </p:cNvPr>
          <p:cNvSpPr txBox="1">
            <a:spLocks/>
          </p:cNvSpPr>
          <p:nvPr/>
        </p:nvSpPr>
        <p:spPr bwMode="auto">
          <a:xfrm>
            <a:off x="4921321" y="1524037"/>
            <a:ext cx="3625066" cy="373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15264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rgbClr val="1526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15264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rgbClr val="15264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15264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Reverse Logistics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Local Manufacturing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Employee Skill Development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MSME Development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Pay Equality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Living Wage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Ethical Procurement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 Being-Impacts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Transport Reduction</a:t>
            </a:r>
          </a:p>
          <a:p>
            <a:r>
              <a:rPr lang="en-GB"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Off Setting</a:t>
            </a:r>
          </a:p>
        </p:txBody>
      </p:sp>
    </p:spTree>
    <p:extLst>
      <p:ext uri="{BB962C8B-B14F-4D97-AF65-F5344CB8AC3E}">
        <p14:creationId xmlns:p14="http://schemas.microsoft.com/office/powerpoint/2010/main" val="4098606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291" y="294842"/>
            <a:ext cx="4373418" cy="619558"/>
          </a:xfrm>
        </p:spPr>
        <p:txBody>
          <a:bodyPr wrap="square" anchor="b">
            <a:normAutofit/>
          </a:bodyPr>
          <a:lstStyle/>
          <a:p>
            <a:pPr algn="ctr"/>
            <a:r>
              <a:rPr lang="en-GB" sz="28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 Milestones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17E7FC-A8B3-72CE-F23B-04283E1E39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920282"/>
              </p:ext>
            </p:extLst>
          </p:nvPr>
        </p:nvGraphicFramePr>
        <p:xfrm>
          <a:off x="1930400" y="731837"/>
          <a:ext cx="5084618" cy="4990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4C13-A67C-44E1-A341-8E62E8420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>
                <a:latin typeface="Verdana" panose="020B0604030504040204" pitchFamily="34" charset="0"/>
                <a:ea typeface="Verdana" panose="020B0604030504040204" pitchFamily="34" charset="0"/>
              </a:rPr>
              <a:t>Close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173E4-B805-B5AF-C5B9-BC845A519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842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6300ACA-E76D-4D4D-8165-4D4DD42EB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44715"/>
            <a:ext cx="4114800" cy="29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Background &amp;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44714"/>
            <a:ext cx="3890437" cy="4037939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Second Generation Frameworks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Started in October 2011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Lessons learnt resulted in 4 frameworks:</a:t>
            </a:r>
          </a:p>
          <a:p>
            <a:pPr lvl="1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regional (DfL2) for projects between £4m - £10m</a:t>
            </a:r>
          </a:p>
          <a:p>
            <a:pPr lvl="1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national (DfL3) for projects over £10m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8CF40-CE71-4DA1-92B0-4ACB8B54E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Background &amp;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8C2C4-FED8-4F13-9157-3F5BB58DB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5838"/>
            <a:ext cx="4114800" cy="4590326"/>
          </a:xfrm>
        </p:spPr>
        <p:txBody>
          <a:bodyPr wrap="square" anchor="t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GB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NHS Building for Wales frameworks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GB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Commenced in April 2018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frameworks: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regional for projects between £4m - £12m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national for projects over £12m</a:t>
            </a:r>
          </a:p>
          <a:p>
            <a:pPr marL="457200" lvl="1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Frameworks due to expire end of April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F3E63-1A57-40EC-A50B-3135AA86D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876" y="1535838"/>
            <a:ext cx="4038600" cy="268567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14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pPr eaLnBrk="1" hangingPunct="1"/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Consultation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467" y="1614379"/>
            <a:ext cx="4038600" cy="3948221"/>
          </a:xfrm>
        </p:spPr>
        <p:txBody>
          <a:bodyPr wrap="square" rtlCol="0" anchor="t">
            <a:normAutofit fontScale="40000" lnSpcReduction="2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GB" sz="5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360°consultation by CEW with Health Boards, Trusts, Welsh Government, Framework Partners &amp; NWSSP-SES to establish requirements.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en-GB" sz="5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GB" sz="5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P23 and Framework Scotland shared best practice with NWSSP-SES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None/>
              <a:defRPr/>
            </a:pPr>
            <a:endParaRPr lang="en-GB" sz="5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GB" sz="2000" dirty="0"/>
          </a:p>
        </p:txBody>
      </p:sp>
      <p:pic>
        <p:nvPicPr>
          <p:cNvPr id="5" name="Picture 4" descr="A picture containing floor, indoor, ceiling, area&#10;&#10;Description automatically generated">
            <a:extLst>
              <a:ext uri="{FF2B5EF4-FFF2-40B4-BE49-F238E27FC236}">
                <a16:creationId xmlns:a16="http://schemas.microsoft.com/office/drawing/2014/main" id="{E1F4A153-3652-48E1-AA44-F2C9EC5FD0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724" y="1308100"/>
            <a:ext cx="2944777" cy="3831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 wrap="square" anchor="ctr"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Consultation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0319"/>
            <a:ext cx="4038600" cy="5547681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NHS </a:t>
            </a:r>
            <a:r>
              <a:rPr lang="en-GB" sz="20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Wales’</a:t>
            </a: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Health Boards &amp; Trusts confirmed ongoing need for frameworks; and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Integrated supply chains;</a:t>
            </a:r>
          </a:p>
          <a:p>
            <a:pPr>
              <a:lnSpc>
                <a:spcPct val="90000"/>
              </a:lnSpc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Planning assumption for duration of new frameworks is an average annual works costs availability c.£148M (ex VAT &amp; Fees)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8A860-D0F4-45C6-8EA1-DBE3705A5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21222"/>
            <a:ext cx="4038600" cy="324097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98431" cy="639762"/>
          </a:xfrm>
        </p:spPr>
        <p:txBody>
          <a:bodyPr/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Proposed Way Forward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CF51ED-6AFA-45AA-ADC9-F64F7AEDAAC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8149" y="1512888"/>
            <a:ext cx="4867701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08EBA8-9D9D-1476-6EDA-E9F08F730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700" y="38100"/>
            <a:ext cx="6070600" cy="730127"/>
          </a:xfrm>
        </p:spPr>
        <p:txBody>
          <a:bodyPr wrap="square" anchor="b">
            <a:no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Procurement Routes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EB1F8F-7565-46ED-B31A-9009611D8E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0" r="7628" b="1"/>
          <a:stretch/>
        </p:blipFill>
        <p:spPr>
          <a:xfrm>
            <a:off x="5702157" y="1210697"/>
            <a:ext cx="3174164" cy="3634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457198" y="1212850"/>
            <a:ext cx="5111395" cy="4432300"/>
          </a:xfrm>
        </p:spPr>
        <p:txBody>
          <a:bodyPr wrap="square" anchor="t">
            <a:no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Main procurement routes for capital projects within NHS in Wales:</a:t>
            </a:r>
          </a:p>
          <a:p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44500" lvl="1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NHSBfW2 national Frameworks</a:t>
            </a:r>
          </a:p>
          <a:p>
            <a:pPr marL="901700" lvl="2" indent="-4445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Lot 1: Works Cost &gt; £20M;</a:t>
            </a:r>
          </a:p>
          <a:p>
            <a:pPr marL="901700" lvl="2" indent="-4445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Lot 2: Works Cost £7M - £20M;</a:t>
            </a:r>
          </a:p>
          <a:p>
            <a:pPr marL="901700" lvl="2" indent="-444500">
              <a:buFont typeface="Courier New" panose="02070309020205020404" pitchFamily="49" charset="0"/>
              <a:buChar char="o"/>
            </a:pPr>
            <a:endParaRPr lang="en-GB" sz="2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44500" lvl="1" indent="-4445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Local arrangements: Works value &lt; £7M procured directly by Health Boards &amp; Trusts.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8050" y="221005"/>
            <a:ext cx="5342561" cy="626724"/>
          </a:xfrm>
        </p:spPr>
        <p:txBody>
          <a:bodyPr wrap="square" anchor="b"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What’s in it for the client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913D1E5-1035-5DE0-4D9A-0FA182B33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6A8BD2-190B-F9C4-6C3D-593C284C15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774770"/>
              </p:ext>
            </p:extLst>
          </p:nvPr>
        </p:nvGraphicFramePr>
        <p:xfrm>
          <a:off x="585627" y="984733"/>
          <a:ext cx="4654193" cy="4691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building with a car parked in front of it&#10;&#10;Description automatically generated with low confidence">
            <a:extLst>
              <a:ext uri="{FF2B5EF4-FFF2-40B4-BE49-F238E27FC236}">
                <a16:creationId xmlns:a16="http://schemas.microsoft.com/office/drawing/2014/main" id="{92DEFC0C-DFB0-4A8D-B0CB-014312CD3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5158" y="1746835"/>
            <a:ext cx="3323577" cy="2215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132082"/>
      </p:ext>
    </p:extLst>
  </p:cSld>
  <p:clrMapOvr>
    <a:masterClrMapping/>
  </p:clrMapOvr>
</p:sld>
</file>

<file path=ppt/theme/theme1.xml><?xml version="1.0" encoding="utf-8"?>
<a:theme xmlns:a="http://schemas.openxmlformats.org/drawingml/2006/main" name="12816 NHS Wales SSP_ Powerpoint -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0758de4-0663-41f3-a5f7-99e99ed73307" xsi:nil="true"/>
    <lcf76f155ced4ddcb4097134ff3c332f xmlns="a470c6e2-6035-4d59-beab-9ecf79d08bb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5C9732-6072-4F2D-8201-321E80D72B05}">
  <ds:schemaRefs>
    <ds:schemaRef ds:uri="http://www.w3.org/XML/1998/namespace"/>
    <ds:schemaRef ds:uri="http://schemas.microsoft.com/office/infopath/2007/PartnerControls"/>
    <ds:schemaRef ds:uri="http://purl.org/dc/elements/1.1/"/>
    <ds:schemaRef ds:uri="f70911fe-6f80-4899-9dfa-5f6d3a5770c2"/>
    <ds:schemaRef ds:uri="http://schemas.microsoft.com/office/2006/metadata/properties"/>
    <ds:schemaRef ds:uri="70758de4-0663-41f3-a5f7-99e99ed73307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9F08BFB-03DB-46D5-852A-FAB2662F19E1}"/>
</file>

<file path=customXml/itemProps3.xml><?xml version="1.0" encoding="utf-8"?>
<ds:datastoreItem xmlns:ds="http://schemas.openxmlformats.org/officeDocument/2006/customXml" ds:itemID="{5D99DA35-FAD9-4016-AFB3-B62F7BA2DA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12816 NHS Wales SSP_ Powerpoint - 1.potx</Template>
  <TotalTime>607</TotalTime>
  <Words>1491</Words>
  <Application>Microsoft Office PowerPoint</Application>
  <PresentationFormat>On-screen Show (4:3)</PresentationFormat>
  <Paragraphs>249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Verdana</vt:lpstr>
      <vt:lpstr>12816 NHS Wales SSP_ Powerpoint - 1</vt:lpstr>
      <vt:lpstr>Custom Design</vt:lpstr>
      <vt:lpstr>office theme</vt:lpstr>
      <vt:lpstr>PowerPoint Presentation</vt:lpstr>
      <vt:lpstr>Background &amp; Context</vt:lpstr>
      <vt:lpstr>Background &amp; Context</vt:lpstr>
      <vt:lpstr>Background &amp; Content</vt:lpstr>
      <vt:lpstr>Consultation Process</vt:lpstr>
      <vt:lpstr>Consultation Process</vt:lpstr>
      <vt:lpstr>The Proposed Way Forward</vt:lpstr>
      <vt:lpstr>Procurement Routes</vt:lpstr>
      <vt:lpstr>What’s in it for the client</vt:lpstr>
      <vt:lpstr>What’s in it for the client</vt:lpstr>
      <vt:lpstr>Procurement Process</vt:lpstr>
      <vt:lpstr>Framework Governance</vt:lpstr>
      <vt:lpstr>Proposed Arrangements</vt:lpstr>
      <vt:lpstr>Proposed Arrangements</vt:lpstr>
      <vt:lpstr>Proposed Arrangements</vt:lpstr>
      <vt:lpstr>Proposed Arrangements</vt:lpstr>
      <vt:lpstr>Proposed Arrangements</vt:lpstr>
      <vt:lpstr>Proposed Arrangements</vt:lpstr>
      <vt:lpstr>Forecast Project Volumes</vt:lpstr>
      <vt:lpstr>The Well-being of Future Generations (Wales) Act 2015</vt:lpstr>
      <vt:lpstr>Framework Building Blocks</vt:lpstr>
      <vt:lpstr>Wales: Getting the most out of every pound spent</vt:lpstr>
      <vt:lpstr>What we are looking for in bids </vt:lpstr>
      <vt:lpstr>Key Milestones</vt:lpstr>
      <vt:lpstr>Close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Tania Davies</cp:lastModifiedBy>
  <cp:revision>3</cp:revision>
  <cp:lastPrinted>2022-11-17T11:38:58Z</cp:lastPrinted>
  <dcterms:created xsi:type="dcterms:W3CDTF">2015-04-20T09:04:17Z</dcterms:created>
  <dcterms:modified xsi:type="dcterms:W3CDTF">2023-05-08T18:43:32Z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Order">
    <vt:r8>509800</vt:r8>
  </property>
  <property fmtid="{D5CDD505-2E9C-101B-9397-08002B2CF9AE}" pid="4" name="MediaServiceImageTags">
    <vt:lpwstr/>
  </property>
</Properties>
</file>