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58" r:id="rId3"/>
    <p:sldId id="259" r:id="rId4"/>
    <p:sldId id="298" r:id="rId5"/>
    <p:sldId id="269" r:id="rId6"/>
    <p:sldId id="297" r:id="rId7"/>
    <p:sldId id="277" r:id="rId8"/>
    <p:sldId id="271" r:id="rId9"/>
    <p:sldId id="281" r:id="rId10"/>
    <p:sldId id="275" r:id="rId11"/>
    <p:sldId id="291" r:id="rId12"/>
    <p:sldId id="278" r:id="rId13"/>
    <p:sldId id="282" r:id="rId14"/>
    <p:sldId id="295" r:id="rId15"/>
    <p:sldId id="263" r:id="rId16"/>
    <p:sldId id="299" r:id="rId17"/>
    <p:sldId id="301" r:id="rId18"/>
    <p:sldId id="267" r:id="rId19"/>
    <p:sldId id="303" r:id="rId20"/>
  </p:sldIdLst>
  <p:sldSz cx="12192000" cy="6858000"/>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389" autoAdjust="0"/>
  </p:normalViewPr>
  <p:slideViewPr>
    <p:cSldViewPr snapToGrid="0">
      <p:cViewPr varScale="1">
        <p:scale>
          <a:sx n="71" d="100"/>
          <a:sy n="71" d="100"/>
        </p:scale>
        <p:origin x="42" y="49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29" d="100"/>
          <a:sy n="129" d="100"/>
        </p:scale>
        <p:origin x="3632"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21F63506-C24A-43C1-AD3D-517ECB6032DB}" type="datetimeFigureOut">
              <a:rPr lang="en-GB" smtClean="0"/>
              <a:t>09/05/2023</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FA66EA40-E47E-47FE-998D-35E85912DEE3}" type="slidenum">
              <a:rPr lang="en-GB" smtClean="0"/>
              <a:t>‹#›</a:t>
            </a:fld>
            <a:endParaRPr lang="en-GB"/>
          </a:p>
        </p:txBody>
      </p:sp>
    </p:spTree>
    <p:extLst>
      <p:ext uri="{BB962C8B-B14F-4D97-AF65-F5344CB8AC3E}">
        <p14:creationId xmlns:p14="http://schemas.microsoft.com/office/powerpoint/2010/main" val="134001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2</a:t>
            </a:fld>
            <a:endParaRPr lang="en-GB"/>
          </a:p>
        </p:txBody>
      </p:sp>
    </p:spTree>
    <p:extLst>
      <p:ext uri="{BB962C8B-B14F-4D97-AF65-F5344CB8AC3E}">
        <p14:creationId xmlns:p14="http://schemas.microsoft.com/office/powerpoint/2010/main" val="2682702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14</a:t>
            </a:fld>
            <a:endParaRPr lang="en-GB"/>
          </a:p>
        </p:txBody>
      </p:sp>
    </p:spTree>
    <p:extLst>
      <p:ext uri="{BB962C8B-B14F-4D97-AF65-F5344CB8AC3E}">
        <p14:creationId xmlns:p14="http://schemas.microsoft.com/office/powerpoint/2010/main" val="2442447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15</a:t>
            </a:fld>
            <a:endParaRPr lang="en-GB"/>
          </a:p>
        </p:txBody>
      </p:sp>
    </p:spTree>
    <p:extLst>
      <p:ext uri="{BB962C8B-B14F-4D97-AF65-F5344CB8AC3E}">
        <p14:creationId xmlns:p14="http://schemas.microsoft.com/office/powerpoint/2010/main" val="1499948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A66EA40-E47E-47FE-998D-35E85912DEE3}" type="slidenum">
              <a:rPr lang="en-GB" smtClean="0"/>
              <a:t>17</a:t>
            </a:fld>
            <a:endParaRPr lang="en-GB"/>
          </a:p>
        </p:txBody>
      </p:sp>
    </p:spTree>
    <p:extLst>
      <p:ext uri="{BB962C8B-B14F-4D97-AF65-F5344CB8AC3E}">
        <p14:creationId xmlns:p14="http://schemas.microsoft.com/office/powerpoint/2010/main" val="236159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A66EA40-E47E-47FE-998D-35E85912DEE3}" type="slidenum">
              <a:rPr lang="en-GB" smtClean="0"/>
              <a:t>3</a:t>
            </a:fld>
            <a:endParaRPr lang="en-GB"/>
          </a:p>
        </p:txBody>
      </p:sp>
    </p:spTree>
    <p:extLst>
      <p:ext uri="{BB962C8B-B14F-4D97-AF65-F5344CB8AC3E}">
        <p14:creationId xmlns:p14="http://schemas.microsoft.com/office/powerpoint/2010/main" val="3714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4</a:t>
            </a:fld>
            <a:endParaRPr lang="en-GB"/>
          </a:p>
        </p:txBody>
      </p:sp>
    </p:spTree>
    <p:extLst>
      <p:ext uri="{BB962C8B-B14F-4D97-AF65-F5344CB8AC3E}">
        <p14:creationId xmlns:p14="http://schemas.microsoft.com/office/powerpoint/2010/main" val="264755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66EA40-E47E-47FE-998D-35E85912DEE3}"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7579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6</a:t>
            </a:fld>
            <a:endParaRPr lang="en-GB"/>
          </a:p>
        </p:txBody>
      </p:sp>
    </p:spTree>
    <p:extLst>
      <p:ext uri="{BB962C8B-B14F-4D97-AF65-F5344CB8AC3E}">
        <p14:creationId xmlns:p14="http://schemas.microsoft.com/office/powerpoint/2010/main" val="1855389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8</a:t>
            </a:fld>
            <a:endParaRPr lang="en-GB"/>
          </a:p>
        </p:txBody>
      </p:sp>
    </p:spTree>
    <p:extLst>
      <p:ext uri="{BB962C8B-B14F-4D97-AF65-F5344CB8AC3E}">
        <p14:creationId xmlns:p14="http://schemas.microsoft.com/office/powerpoint/2010/main" val="213680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11</a:t>
            </a:fld>
            <a:endParaRPr lang="en-GB"/>
          </a:p>
        </p:txBody>
      </p:sp>
    </p:spTree>
    <p:extLst>
      <p:ext uri="{BB962C8B-B14F-4D97-AF65-F5344CB8AC3E}">
        <p14:creationId xmlns:p14="http://schemas.microsoft.com/office/powerpoint/2010/main" val="201801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12</a:t>
            </a:fld>
            <a:endParaRPr lang="en-GB"/>
          </a:p>
        </p:txBody>
      </p:sp>
    </p:spTree>
    <p:extLst>
      <p:ext uri="{BB962C8B-B14F-4D97-AF65-F5344CB8AC3E}">
        <p14:creationId xmlns:p14="http://schemas.microsoft.com/office/powerpoint/2010/main" val="628259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A66EA40-E47E-47FE-998D-35E85912DEE3}" type="slidenum">
              <a:rPr lang="en-GB" smtClean="0"/>
              <a:t>13</a:t>
            </a:fld>
            <a:endParaRPr lang="en-GB"/>
          </a:p>
        </p:txBody>
      </p:sp>
    </p:spTree>
    <p:extLst>
      <p:ext uri="{BB962C8B-B14F-4D97-AF65-F5344CB8AC3E}">
        <p14:creationId xmlns:p14="http://schemas.microsoft.com/office/powerpoint/2010/main" val="3916335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0968D-F706-490F-A6B3-BE377475D4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7793DA-4AF8-4276-B0A9-19BF7EC94F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12C70DA-CC29-473B-8EEC-5DC7534FF58A}"/>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8B6AA717-56D3-4EB3-A0C4-A46DC5DE21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564248-138E-48BF-8062-0FC1EBC6D672}"/>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3278398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F1125-A23A-4A9F-A628-C0671D0CD6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57EFD2-FBEC-457D-8926-D5A6076849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A7B09C-E133-4F53-9E60-7F02A0EC0441}"/>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0D987237-E7DA-40AD-AA21-1C7552FE2C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CA887D-09A8-4D17-B444-D296AA098330}"/>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2559642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AC8E26-444F-42F3-ACC4-BCEE51EC78F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170C3F-1677-426F-AF15-D34785F4CF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B57274-BB40-46EB-9D6C-5711BA46A0CA}"/>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8F7D6B2F-E0AC-4CD4-9271-AE728636A2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EABF3B-E809-4B84-B335-BC58A804D5F0}"/>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2788782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BF68F-3D35-66CA-8FF8-C5A672420AE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3B57E59-764B-3BC4-454E-FC13BCB00D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3347017-1A7A-D7CF-E45C-4B1B3B356F0D}"/>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F09F1364-6450-8AAF-01F9-140303B313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0EFA0-83D6-1C17-196D-7043660813EF}"/>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914593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96EA6-E9A0-0C88-89CD-E200A172338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D7ED54F-FF0C-93E7-FE01-F189E4EF482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791653-6E37-51EE-60DB-0ADA06B58B75}"/>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66A2BF0D-89DC-A591-79E0-50800686F6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8C0884-F6C6-CE4B-F46D-D643657200DE}"/>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973742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D815-3D3D-CF65-F660-4B97C6AB70D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50D7CBC-FA78-37D2-8EFC-EBFFB083AE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9A1920C-9AFB-27B2-700F-4AADC9436A1E}"/>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2AD70351-07EE-725B-200F-8CCEE8DC94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4C0494-6ACA-705D-B844-EF397DB3C32F}"/>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3013690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6F15E-6E81-DBAA-D9AA-AB1E9AE57ED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78DB812-F71B-8225-D5AD-CCF00D6DF02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568433D-FA52-0FFD-18D2-15E0495745E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667DD07-2FDA-C095-8D4A-7791919332B6}"/>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6" name="Footer Placeholder 5">
            <a:extLst>
              <a:ext uri="{FF2B5EF4-FFF2-40B4-BE49-F238E27FC236}">
                <a16:creationId xmlns:a16="http://schemas.microsoft.com/office/drawing/2014/main" id="{2AB4A8FE-F621-5802-C6DC-7F835723D9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B4212C-B9CD-1A71-A181-4C404C0A583D}"/>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845587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1000-B9F5-68CA-894D-17D0B052BB7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FC04B7A-0430-BFD2-8374-D02A631315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0760AD9-D8EF-1690-013A-22B8CB87698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8220F66-EE4B-97E4-1CF6-6C7F2FF9C8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23A4FEF-C09A-492B-12A2-4F6E637A207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EF17280-BA4A-DE4C-E027-7BA59243EBE8}"/>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8" name="Footer Placeholder 7">
            <a:extLst>
              <a:ext uri="{FF2B5EF4-FFF2-40B4-BE49-F238E27FC236}">
                <a16:creationId xmlns:a16="http://schemas.microsoft.com/office/drawing/2014/main" id="{E62DAE0A-38D5-F3D2-7A3B-F740D4DDF2F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4280A3-2ABF-6E66-6E6E-6CFEB51220D0}"/>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1807783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0251D-D0FE-4F7C-0646-997BCDE6031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7CEF48C-242A-4C0E-C3BF-EDA5B1CEF667}"/>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4" name="Footer Placeholder 3">
            <a:extLst>
              <a:ext uri="{FF2B5EF4-FFF2-40B4-BE49-F238E27FC236}">
                <a16:creationId xmlns:a16="http://schemas.microsoft.com/office/drawing/2014/main" id="{3F5A52E9-D6D0-7CE3-E3AC-9237517D06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459700-6DB3-12E0-B262-A91C024453E0}"/>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351952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E32BA3-B8DC-4410-3B2C-5067D7268295}"/>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3" name="Footer Placeholder 2">
            <a:extLst>
              <a:ext uri="{FF2B5EF4-FFF2-40B4-BE49-F238E27FC236}">
                <a16:creationId xmlns:a16="http://schemas.microsoft.com/office/drawing/2014/main" id="{76BF1E04-5069-0927-D163-915C9076B3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95E389E-0221-66A9-9EE2-AB75BD928AFD}"/>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712994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4E3EE-B502-EB72-8E4D-6D32CE3122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EE7D9E2-8744-8E44-5177-84229B7B37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5E0D66B-A051-949D-8747-F2283CDC88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9AF45C2-6582-1A6B-47B1-6A5521F4E551}"/>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6" name="Footer Placeholder 5">
            <a:extLst>
              <a:ext uri="{FF2B5EF4-FFF2-40B4-BE49-F238E27FC236}">
                <a16:creationId xmlns:a16="http://schemas.microsoft.com/office/drawing/2014/main" id="{1073BD82-A0F3-2D92-54E4-C7504E49DB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B1AA5C-82D6-C3AF-CB39-A98548B1BC74}"/>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2081749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719DE-5241-441F-AC01-64FF74DB7B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ED613E-FA10-46C0-AD46-0B0DF1A735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36791C-D765-46D4-A53A-0CD6862A811C}"/>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A0F712C6-74FE-4DA1-8BFD-C59D11D2F7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0D4044-2898-4A31-A9A5-EF1D39C69D97}"/>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3724381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024BD-B795-FFB4-D30B-DC962AFB73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0197665-1C65-43DD-8999-4559E6EEB8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F4B7AD4-1C44-2D9B-FCE7-4FA6E46A5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A15A68-EB89-3AB1-1238-E62C3B2747F9}"/>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6" name="Footer Placeholder 5">
            <a:extLst>
              <a:ext uri="{FF2B5EF4-FFF2-40B4-BE49-F238E27FC236}">
                <a16:creationId xmlns:a16="http://schemas.microsoft.com/office/drawing/2014/main" id="{2905B9BD-BE26-7699-DB8D-C5CC89B8A8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F9E284-72CA-070D-437A-F9AC5698F9BC}"/>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102666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CD178-5FFC-9DDB-E926-69F4B98079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7E839EB-9672-7E3D-008A-7BC94B7CF6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5A6B46-AEF7-1360-456B-2728C93706B8}"/>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413669FB-30DE-E02D-C449-6CEBAF1F5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0E7EC5-BAA6-38A1-B0DE-3A3102CA524D}"/>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1764456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B58866-7A2B-7FA8-A34E-BDB91B9F324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EEF7F2-05DE-EB30-308A-C17051722A9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57F08D0-CA18-9E49-B4E1-607B4B7A2671}"/>
              </a:ext>
            </a:extLst>
          </p:cNvPr>
          <p:cNvSpPr>
            <a:spLocks noGrp="1"/>
          </p:cNvSpPr>
          <p:nvPr>
            <p:ph type="dt" sz="half" idx="10"/>
          </p:nvPr>
        </p:nvSpPr>
        <p:spPr/>
        <p:txBody>
          <a:body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75618245-3ED1-C846-6383-6EE9C88693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49AC27-F4E0-1623-113F-DC1D02F76EB7}"/>
              </a:ext>
            </a:extLst>
          </p:cNvPr>
          <p:cNvSpPr>
            <a:spLocks noGrp="1"/>
          </p:cNvSpPr>
          <p:nvPr>
            <p:ph type="sldNum" sz="quarter" idx="12"/>
          </p:nvPr>
        </p:nvSpPr>
        <p:spPr/>
        <p:txBody>
          <a:bodyPr/>
          <a:lstStyle/>
          <a:p>
            <a:fld id="{852B85AA-67B9-2941-B862-7CE781BEFAC2}" type="slidenum">
              <a:rPr lang="en-US" smtClean="0"/>
              <a:t>‹#›</a:t>
            </a:fld>
            <a:endParaRPr lang="en-US"/>
          </a:p>
        </p:txBody>
      </p:sp>
    </p:spTree>
    <p:extLst>
      <p:ext uri="{BB962C8B-B14F-4D97-AF65-F5344CB8AC3E}">
        <p14:creationId xmlns:p14="http://schemas.microsoft.com/office/powerpoint/2010/main" val="1868996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8EF1-527E-4379-8A8C-25743B86D8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F148065-798A-4178-BED0-6774C32B88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7A3654-74CD-4647-A90F-15E5CD42CC0A}"/>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AA92819E-4811-449E-BD01-0F5059AEE9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B57276-236D-40E3-BA13-BEB2DB5B39D4}"/>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1282991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D6019-E29B-4D5E-BD1B-DA6C1C6FD5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3B2398D-828B-4AD0-8247-DE3A3319F4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90253E-8427-4D05-9768-EEBAE3F5E9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BF00AA-38BC-49D1-8EE7-7032E0DBDD9C}"/>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6" name="Footer Placeholder 5">
            <a:extLst>
              <a:ext uri="{FF2B5EF4-FFF2-40B4-BE49-F238E27FC236}">
                <a16:creationId xmlns:a16="http://schemas.microsoft.com/office/drawing/2014/main" id="{A7831B5C-C1CC-42FF-A55C-03ABCB33F1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F670CF-CC7E-4A98-9792-F6CF7148C4E9}"/>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42338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401FF-488E-47FE-BFBD-21F0ACD954D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3B3679-DAB2-4698-A34F-134BBDD1D0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60A57F-EA68-4C5B-8370-D92A73C5EA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834D972-0F87-4C32-B573-8617BA9039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C67C39-9DCB-4F37-AECE-504E742BC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3B4ABE-70A1-4048-9E5A-D633778A2A5F}"/>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8" name="Footer Placeholder 7">
            <a:extLst>
              <a:ext uri="{FF2B5EF4-FFF2-40B4-BE49-F238E27FC236}">
                <a16:creationId xmlns:a16="http://schemas.microsoft.com/office/drawing/2014/main" id="{50D688C8-8415-4F5B-913B-3A06DE5FD75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575B3E2-0DF8-4360-844D-CC5FCDB5512E}"/>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93056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35393-217B-49BC-8B32-E2CA623AC8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2BE9F6-4BB7-4936-9CA7-FECA63834461}"/>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4" name="Footer Placeholder 3">
            <a:extLst>
              <a:ext uri="{FF2B5EF4-FFF2-40B4-BE49-F238E27FC236}">
                <a16:creationId xmlns:a16="http://schemas.microsoft.com/office/drawing/2014/main" id="{B9A8B4D0-6A85-4EC4-BBD4-14C458F9773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711FB18-BE4B-4653-9072-C26E3DB7530F}"/>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2506209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6DB75D-BFDF-4226-91ED-5E228D12CEBE}"/>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3" name="Footer Placeholder 2">
            <a:extLst>
              <a:ext uri="{FF2B5EF4-FFF2-40B4-BE49-F238E27FC236}">
                <a16:creationId xmlns:a16="http://schemas.microsoft.com/office/drawing/2014/main" id="{EB1960A0-A131-45A1-9BB6-8B0D9CAD704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68A057D-851D-41CF-895F-6EE3D6D0A27C}"/>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1638435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B5EB2-B984-453E-9F74-DB6F73D368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1E771A5-FF31-4AE3-A9A0-D7D21C498F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FA21D3E-62D5-4D5C-9EB6-F582853C77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36EAAE-BF7E-4AAD-A7A2-6940DAFB3BCE}"/>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6" name="Footer Placeholder 5">
            <a:extLst>
              <a:ext uri="{FF2B5EF4-FFF2-40B4-BE49-F238E27FC236}">
                <a16:creationId xmlns:a16="http://schemas.microsoft.com/office/drawing/2014/main" id="{9757182E-EC5B-4DEC-A65F-E6927134B9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B28D44-C5DE-4FC8-A54A-F7EA14A5342A}"/>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2319020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A14EC-937B-4331-9E32-DF13153C89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338BF14-0769-41D9-8D10-BA82B0B9B7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51B06F0-2E2F-478B-8719-78C69F2C7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6BCCB4-65DD-45B4-A643-463D98B9BFCB}"/>
              </a:ext>
            </a:extLst>
          </p:cNvPr>
          <p:cNvSpPr>
            <a:spLocks noGrp="1"/>
          </p:cNvSpPr>
          <p:nvPr>
            <p:ph type="dt" sz="half" idx="10"/>
          </p:nvPr>
        </p:nvSpPr>
        <p:spPr/>
        <p:txBody>
          <a:bodyPr/>
          <a:lstStyle/>
          <a:p>
            <a:fld id="{3F9F44A8-114A-4242-8654-808AC19C6471}" type="datetimeFigureOut">
              <a:rPr lang="en-GB" smtClean="0"/>
              <a:t>09/05/2023</a:t>
            </a:fld>
            <a:endParaRPr lang="en-GB"/>
          </a:p>
        </p:txBody>
      </p:sp>
      <p:sp>
        <p:nvSpPr>
          <p:cNvPr id="6" name="Footer Placeholder 5">
            <a:extLst>
              <a:ext uri="{FF2B5EF4-FFF2-40B4-BE49-F238E27FC236}">
                <a16:creationId xmlns:a16="http://schemas.microsoft.com/office/drawing/2014/main" id="{EBD83BCD-6314-4C25-B416-94D4A74AB5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7C86DF3-42D6-435E-A7A3-A1FC5E943459}"/>
              </a:ext>
            </a:extLst>
          </p:cNvPr>
          <p:cNvSpPr>
            <a:spLocks noGrp="1"/>
          </p:cNvSpPr>
          <p:nvPr>
            <p:ph type="sldNum" sz="quarter" idx="12"/>
          </p:nvPr>
        </p:nvSpPr>
        <p:spPr/>
        <p:txBody>
          <a:bodyPr/>
          <a:lstStyle/>
          <a:p>
            <a:fld id="{EA06CD29-6B3C-456D-93DF-BF37738022E3}" type="slidenum">
              <a:rPr lang="en-GB" smtClean="0"/>
              <a:t>‹#›</a:t>
            </a:fld>
            <a:endParaRPr lang="en-GB"/>
          </a:p>
        </p:txBody>
      </p:sp>
    </p:spTree>
    <p:extLst>
      <p:ext uri="{BB962C8B-B14F-4D97-AF65-F5344CB8AC3E}">
        <p14:creationId xmlns:p14="http://schemas.microsoft.com/office/powerpoint/2010/main" val="2386658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FC94C-C865-4069-99F5-C191EAF8C7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F15E4D-795A-44CF-8617-B901F444C1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7FDD15-79C5-42A7-B015-3D5F7AD507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9F44A8-114A-4242-8654-808AC19C6471}" type="datetimeFigureOut">
              <a:rPr lang="en-GB" smtClean="0"/>
              <a:t>09/05/2023</a:t>
            </a:fld>
            <a:endParaRPr lang="en-GB"/>
          </a:p>
        </p:txBody>
      </p:sp>
      <p:sp>
        <p:nvSpPr>
          <p:cNvPr id="5" name="Footer Placeholder 4">
            <a:extLst>
              <a:ext uri="{FF2B5EF4-FFF2-40B4-BE49-F238E27FC236}">
                <a16:creationId xmlns:a16="http://schemas.microsoft.com/office/drawing/2014/main" id="{7CCEC6FB-40CE-4FEE-B4C6-37C2C7F688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E2AA5D8-B667-4FBF-95A4-43652759FA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06CD29-6B3C-456D-93DF-BF37738022E3}" type="slidenum">
              <a:rPr lang="en-GB" smtClean="0"/>
              <a:t>‹#›</a:t>
            </a:fld>
            <a:endParaRPr lang="en-GB"/>
          </a:p>
        </p:txBody>
      </p:sp>
    </p:spTree>
    <p:extLst>
      <p:ext uri="{BB962C8B-B14F-4D97-AF65-F5344CB8AC3E}">
        <p14:creationId xmlns:p14="http://schemas.microsoft.com/office/powerpoint/2010/main" val="1112048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274EA1-A756-9E1C-F51C-000C96FFFD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EF8C624-E5DA-6F59-D0AB-D0B98C6AEA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1BF354-2385-338E-62C5-4DE428272B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3699E-A65B-F946-A531-3CCE74392F57}" type="datetimeFigureOut">
              <a:rPr lang="en-US" smtClean="0"/>
              <a:t>5/9/2023</a:t>
            </a:fld>
            <a:endParaRPr lang="en-US"/>
          </a:p>
        </p:txBody>
      </p:sp>
      <p:sp>
        <p:nvSpPr>
          <p:cNvPr id="5" name="Footer Placeholder 4">
            <a:extLst>
              <a:ext uri="{FF2B5EF4-FFF2-40B4-BE49-F238E27FC236}">
                <a16:creationId xmlns:a16="http://schemas.microsoft.com/office/drawing/2014/main" id="{9D613441-D581-A0AA-0888-50805FDF76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65E505C-39D6-2460-B083-900B40CFB9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B85AA-67B9-2941-B862-7CE781BEFAC2}" type="slidenum">
              <a:rPr lang="en-US" smtClean="0"/>
              <a:t>‹#›</a:t>
            </a:fld>
            <a:endParaRPr lang="en-US"/>
          </a:p>
        </p:txBody>
      </p:sp>
    </p:spTree>
    <p:extLst>
      <p:ext uri="{BB962C8B-B14F-4D97-AF65-F5344CB8AC3E}">
        <p14:creationId xmlns:p14="http://schemas.microsoft.com/office/powerpoint/2010/main" val="2783246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card&#10;&#10;Description automatically generated with low confidence">
            <a:extLst>
              <a:ext uri="{FF2B5EF4-FFF2-40B4-BE49-F238E27FC236}">
                <a16:creationId xmlns:a16="http://schemas.microsoft.com/office/drawing/2014/main" id="{373989D9-EA77-E5FC-31E3-D5A31F2926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05889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fontScale="90000"/>
          </a:bodyPr>
          <a:lstStyle/>
          <a:p>
            <a:r>
              <a:rPr lang="en-GB" sz="4000" dirty="0">
                <a:solidFill>
                  <a:srgbClr val="FFFFFF"/>
                </a:solidFill>
              </a:rPr>
              <a:t>Life Cycle, Revenue Vs Capital Investment, Capacity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3"/>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8" name="TextBox 17">
            <a:extLst>
              <a:ext uri="{FF2B5EF4-FFF2-40B4-BE49-F238E27FC236}">
                <a16:creationId xmlns:a16="http://schemas.microsoft.com/office/drawing/2014/main" id="{60B4E075-20FC-41BC-B6EC-3AF78717B7C2}"/>
              </a:ext>
            </a:extLst>
          </p:cNvPr>
          <p:cNvSpPr txBox="1"/>
          <p:nvPr/>
        </p:nvSpPr>
        <p:spPr>
          <a:xfrm>
            <a:off x="135253" y="1597432"/>
            <a:ext cx="11921489" cy="4851777"/>
          </a:xfrm>
          <a:prstGeom prst="rect">
            <a:avLst/>
          </a:prstGeom>
          <a:noFill/>
        </p:spPr>
        <p:txBody>
          <a:bodyPr wrap="square">
            <a:spAutoFit/>
          </a:bodyPr>
          <a:lstStyle/>
          <a:p>
            <a:pPr marL="342900" lvl="0" indent="-342900">
              <a:lnSpc>
                <a:spcPct val="115000"/>
              </a:lnSpc>
              <a:spcBef>
                <a:spcPts val="500"/>
              </a:spcBef>
              <a:spcAft>
                <a:spcPts val="1000"/>
              </a:spcAft>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cs typeface="Times New Roman" panose="02020603050405020304" pitchFamily="18" charset="0"/>
              </a:rPr>
              <a:t>Historically driven Capital Planning/Investment linked to planned activity on a cost-per-sqm2 basis and a standard capital envelope, focussed on ‘stand alone’ design.</a:t>
            </a:r>
          </a:p>
          <a:p>
            <a:pPr marL="342900" lvl="0" indent="-342900">
              <a:lnSpc>
                <a:spcPct val="115000"/>
              </a:lnSpc>
              <a:spcBef>
                <a:spcPts val="500"/>
              </a:spcBef>
              <a:spcAft>
                <a:spcPts val="1000"/>
              </a:spcAft>
              <a:buFont typeface="Symbol" panose="05050102010706020507" pitchFamily="18" charset="2"/>
              <a:buChar char=""/>
            </a:pPr>
            <a:r>
              <a:rPr lang="en-GB" sz="2400" dirty="0">
                <a:latin typeface="Calibri" panose="020F0502020204030204" pitchFamily="34" charset="0"/>
                <a:ea typeface="Times New Roman" panose="02020603050405020304" pitchFamily="18" charset="0"/>
                <a:cs typeface="Times New Roman" panose="02020603050405020304" pitchFamily="18" charset="0"/>
              </a:rPr>
              <a:t>Requires investment ‘headroom’ to build in additional flexibility for additional capacity</a:t>
            </a:r>
          </a:p>
          <a:p>
            <a:pPr marL="342900" lvl="0" indent="-342900">
              <a:lnSpc>
                <a:spcPct val="115000"/>
              </a:lnSpc>
              <a:spcBef>
                <a:spcPts val="500"/>
              </a:spcBef>
              <a:spcAft>
                <a:spcPts val="1000"/>
              </a:spcAft>
              <a:buFont typeface="Symbol" panose="05050102010706020507" pitchFamily="18" charset="2"/>
              <a:buChar char=""/>
            </a:pPr>
            <a:r>
              <a:rPr lang="en-GB" sz="2400" dirty="0">
                <a:latin typeface="Calibri" panose="020F0502020204030204" pitchFamily="34" charset="0"/>
                <a:ea typeface="Times New Roman" panose="02020603050405020304" pitchFamily="18" charset="0"/>
                <a:cs typeface="Times New Roman" panose="02020603050405020304" pitchFamily="18" charset="0"/>
              </a:rPr>
              <a:t>Consideration needed for the significant Revenue costs, particularly the workforce</a:t>
            </a:r>
          </a:p>
          <a:p>
            <a:pPr marL="342900" lvl="0" indent="-342900">
              <a:lnSpc>
                <a:spcPct val="115000"/>
              </a:lnSpc>
              <a:spcBef>
                <a:spcPts val="500"/>
              </a:spcBef>
              <a:spcAft>
                <a:spcPts val="1000"/>
              </a:spcAft>
              <a:buFont typeface="Symbol" panose="05050102010706020507" pitchFamily="18" charset="2"/>
              <a:buChar char=""/>
            </a:pPr>
            <a:r>
              <a:rPr lang="en-GB" sz="2400" dirty="0">
                <a:latin typeface="Calibri" panose="020F0502020204030204" pitchFamily="34" charset="0"/>
                <a:ea typeface="Times New Roman" panose="02020603050405020304" pitchFamily="18" charset="0"/>
                <a:cs typeface="Times New Roman" panose="02020603050405020304" pitchFamily="18" charset="0"/>
              </a:rPr>
              <a:t>Capacity is the ability for the health system to do more work, not the hospital alone</a:t>
            </a:r>
            <a:endParaRPr lang="en-GB" sz="24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Bef>
                <a:spcPts val="500"/>
              </a:spcBef>
              <a:spcAft>
                <a:spcPts val="1000"/>
              </a:spcAft>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cs typeface="Times New Roman" panose="02020603050405020304" pitchFamily="18" charset="0"/>
              </a:rPr>
              <a:t>Whole-life:  Should be calculated over a time that reflects the likely lifespan of key elements of the infrastructure, and consider alternative, Net Present Cost (NPC)-based scenarios. </a:t>
            </a:r>
          </a:p>
          <a:p>
            <a:pPr marL="342900" lvl="0" indent="-342900">
              <a:lnSpc>
                <a:spcPct val="115000"/>
              </a:lnSpc>
              <a:spcBef>
                <a:spcPts val="500"/>
              </a:spcBef>
              <a:spcAft>
                <a:spcPts val="1000"/>
              </a:spcAft>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cs typeface="Times New Roman" panose="02020603050405020304" pitchFamily="18" charset="0"/>
              </a:rPr>
              <a:t>Lower NPCs mean that the system accordingly is cheaper to run for its lifetime, as long as Quality aspects are fulfilled</a:t>
            </a:r>
          </a:p>
        </p:txBody>
      </p:sp>
    </p:spTree>
    <p:extLst>
      <p:ext uri="{BB962C8B-B14F-4D97-AF65-F5344CB8AC3E}">
        <p14:creationId xmlns:p14="http://schemas.microsoft.com/office/powerpoint/2010/main" val="2024234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228601" y="294538"/>
            <a:ext cx="11837504" cy="1033669"/>
          </a:xfrm>
        </p:spPr>
        <p:txBody>
          <a:bodyPr>
            <a:normAutofit fontScale="90000"/>
          </a:bodyPr>
          <a:lstStyle/>
          <a:p>
            <a:r>
              <a:rPr lang="en-GB" sz="4000" dirty="0">
                <a:solidFill>
                  <a:srgbClr val="FFFFFF"/>
                </a:solidFill>
              </a:rPr>
              <a:t>Translating Patient Acuity into Integrated Health System Acuity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3" name="Text Box 31">
            <a:extLst>
              <a:ext uri="{FF2B5EF4-FFF2-40B4-BE49-F238E27FC236}">
                <a16:creationId xmlns:a16="http://schemas.microsoft.com/office/drawing/2014/main" id="{27C22E75-AC2D-45C2-B8D3-FD94240747E1}"/>
              </a:ext>
            </a:extLst>
          </p:cNvPr>
          <p:cNvSpPr txBox="1">
            <a:spLocks noChangeArrowheads="1"/>
          </p:cNvSpPr>
          <p:nvPr/>
        </p:nvSpPr>
        <p:spPr bwMode="auto">
          <a:xfrm>
            <a:off x="3225798" y="1881691"/>
            <a:ext cx="5740400" cy="422275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gn="ctr">
              <a:lnSpc>
                <a:spcPct val="115000"/>
              </a:lnSpc>
              <a:spcBef>
                <a:spcPts val="500"/>
              </a:spcBef>
              <a:spcAft>
                <a:spcPts val="1000"/>
              </a:spcAft>
            </a:pP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0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AB928117-938C-4CEC-B000-D1E4DFD0173E}"/>
              </a:ext>
            </a:extLst>
          </p:cNvPr>
          <p:cNvPicPr>
            <a:picLocks noChangeAspect="1"/>
          </p:cNvPicPr>
          <p:nvPr/>
        </p:nvPicPr>
        <p:blipFill>
          <a:blip r:embed="rId6"/>
          <a:stretch>
            <a:fillRect/>
          </a:stretch>
        </p:blipFill>
        <p:spPr>
          <a:xfrm>
            <a:off x="148590" y="1622745"/>
            <a:ext cx="11917514" cy="4779337"/>
          </a:xfrm>
          <a:prstGeom prst="rect">
            <a:avLst/>
          </a:prstGeom>
        </p:spPr>
      </p:pic>
    </p:spTree>
    <p:extLst>
      <p:ext uri="{BB962C8B-B14F-4D97-AF65-F5344CB8AC3E}">
        <p14:creationId xmlns:p14="http://schemas.microsoft.com/office/powerpoint/2010/main" val="1904967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85972" y="327842"/>
            <a:ext cx="12106024" cy="1033669"/>
          </a:xfrm>
        </p:spPr>
        <p:txBody>
          <a:bodyPr>
            <a:normAutofit/>
          </a:bodyPr>
          <a:lstStyle/>
          <a:p>
            <a:r>
              <a:rPr lang="en-GB" sz="4000" dirty="0">
                <a:solidFill>
                  <a:srgbClr val="FFFFFF"/>
                </a:solidFill>
              </a:rPr>
              <a:t>Benefits of Building Differently: Aims, Ambitions, Reality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3" name="Text Box 31">
            <a:extLst>
              <a:ext uri="{FF2B5EF4-FFF2-40B4-BE49-F238E27FC236}">
                <a16:creationId xmlns:a16="http://schemas.microsoft.com/office/drawing/2014/main" id="{27C22E75-AC2D-45C2-B8D3-FD94240747E1}"/>
              </a:ext>
            </a:extLst>
          </p:cNvPr>
          <p:cNvSpPr txBox="1">
            <a:spLocks noChangeArrowheads="1"/>
          </p:cNvSpPr>
          <p:nvPr/>
        </p:nvSpPr>
        <p:spPr bwMode="auto">
          <a:xfrm>
            <a:off x="3225800" y="1881691"/>
            <a:ext cx="5740400" cy="422275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gn="ctr">
              <a:lnSpc>
                <a:spcPct val="115000"/>
              </a:lnSpc>
              <a:spcBef>
                <a:spcPts val="500"/>
              </a:spcBef>
              <a:spcAft>
                <a:spcPts val="1000"/>
              </a:spcAft>
            </a:pPr>
            <a:endParaRPr lang="en-GB" sz="10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531321A-CAC8-4BB7-BB37-E3FA56790AAA}"/>
              </a:ext>
            </a:extLst>
          </p:cNvPr>
          <p:cNvSpPr txBox="1"/>
          <p:nvPr/>
        </p:nvSpPr>
        <p:spPr>
          <a:xfrm>
            <a:off x="399838" y="1739590"/>
            <a:ext cx="11478292" cy="4274696"/>
          </a:xfrm>
          <a:prstGeom prst="rect">
            <a:avLst/>
          </a:prstGeom>
          <a:noFill/>
        </p:spPr>
        <p:txBody>
          <a:bodyPr wrap="square">
            <a:spAutoFit/>
          </a:bodyPr>
          <a:lstStyle/>
          <a:p>
            <a:pPr>
              <a:lnSpc>
                <a:spcPct val="115000"/>
              </a:lnSpc>
              <a:spcBef>
                <a:spcPts val="500"/>
              </a:spcBef>
              <a:spcAft>
                <a:spcPts val="1000"/>
              </a:spcAft>
            </a:pPr>
            <a:r>
              <a:rPr lang="en-US" sz="2400" dirty="0">
                <a:latin typeface="Calibri" panose="020F0502020204030204" pitchFamily="34" charset="0"/>
                <a:ea typeface="Times New Roman" panose="02020603050405020304" pitchFamily="18" charset="0"/>
                <a:cs typeface="Times New Roman" panose="02020603050405020304" pitchFamily="18" charset="0"/>
              </a:rPr>
              <a:t>Whilst a large amount of data exists in various formats and authorities, t</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oo often, data is treated, without due consideration of the effects elsewhere in the local health economy.  At best this approach is inefficient, at worst it can be counter-productive and stifling of innovation.</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One highly innovative approach would be to create an</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 Integrated Health and Estates Information Model</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IHEIM)</a:t>
            </a:r>
            <a:r>
              <a:rPr lang="en-US" sz="2400" b="1" dirty="0">
                <a:latin typeface="Calibri" panose="020F0502020204030204" pitchFamily="34" charset="0"/>
                <a:ea typeface="Times New Roman" panose="02020603050405020304" pitchFamily="18" charset="0"/>
                <a:cs typeface="Times New Roman" panose="02020603050405020304" pitchFamily="18" charset="0"/>
              </a:rPr>
              <a:t>:</a:t>
            </a:r>
          </a:p>
          <a:p>
            <a:pPr marL="342900" indent="-342900">
              <a:lnSpc>
                <a:spcPct val="115000"/>
              </a:lnSpc>
              <a:spcBef>
                <a:spcPts val="500"/>
              </a:spcBef>
              <a:spcAft>
                <a:spcPts val="1000"/>
              </a:spcAft>
              <a:buFont typeface="Wingdings" panose="05000000000000000000" pitchFamily="2" charset="2"/>
              <a:buChar char="ü"/>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This would be, in effect, ‘a single source of truth’ offering a detailed, dynamic, digital representation of population health status, acuity, and estates data, to provide capacity for economic modelling and scenario building.</a:t>
            </a:r>
          </a:p>
        </p:txBody>
      </p:sp>
    </p:spTree>
    <p:extLst>
      <p:ext uri="{BB962C8B-B14F-4D97-AF65-F5344CB8AC3E}">
        <p14:creationId xmlns:p14="http://schemas.microsoft.com/office/powerpoint/2010/main" val="268463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36234" y="359814"/>
            <a:ext cx="12119526" cy="1033669"/>
          </a:xfrm>
        </p:spPr>
        <p:txBody>
          <a:bodyPr>
            <a:noAutofit/>
          </a:bodyPr>
          <a:lstStyle/>
          <a:p>
            <a:r>
              <a:rPr lang="en-GB" sz="3600" dirty="0">
                <a:solidFill>
                  <a:srgbClr val="FFFFFF"/>
                </a:solidFill>
              </a:rPr>
              <a:t>Benefits of Building Differently: Aims, Ambitions, Reality (contd.)</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3" name="Text Box 31">
            <a:extLst>
              <a:ext uri="{FF2B5EF4-FFF2-40B4-BE49-F238E27FC236}">
                <a16:creationId xmlns:a16="http://schemas.microsoft.com/office/drawing/2014/main" id="{27C22E75-AC2D-45C2-B8D3-FD94240747E1}"/>
              </a:ext>
            </a:extLst>
          </p:cNvPr>
          <p:cNvSpPr txBox="1">
            <a:spLocks noChangeArrowheads="1"/>
          </p:cNvSpPr>
          <p:nvPr/>
        </p:nvSpPr>
        <p:spPr bwMode="auto">
          <a:xfrm>
            <a:off x="3225800" y="1881691"/>
            <a:ext cx="5740400" cy="422275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gn="ctr">
              <a:lnSpc>
                <a:spcPct val="115000"/>
              </a:lnSpc>
              <a:spcBef>
                <a:spcPts val="500"/>
              </a:spcBef>
              <a:spcAft>
                <a:spcPts val="1000"/>
              </a:spcAft>
            </a:pPr>
            <a:endParaRPr lang="en-GB" sz="10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531321A-CAC8-4BB7-BB37-E3FA56790AAA}"/>
              </a:ext>
            </a:extLst>
          </p:cNvPr>
          <p:cNvSpPr txBox="1"/>
          <p:nvPr/>
        </p:nvSpPr>
        <p:spPr>
          <a:xfrm>
            <a:off x="72469" y="1841973"/>
            <a:ext cx="12047057" cy="4082336"/>
          </a:xfrm>
          <a:prstGeom prst="rect">
            <a:avLst/>
          </a:prstGeom>
          <a:noFill/>
        </p:spPr>
        <p:txBody>
          <a:bodyPr wrap="square">
            <a:spAutoFit/>
          </a:bodyPr>
          <a:lstStyle/>
          <a:p>
            <a:pPr>
              <a:lnSpc>
                <a:spcPct val="115000"/>
              </a:lnSpc>
              <a:spcBef>
                <a:spcPts val="500"/>
              </a:spcBef>
              <a:spcAft>
                <a:spcPts val="1000"/>
              </a:spcAft>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Then by establishing a common platform, to accompany the IHEIM at national and ICS level, to:</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Bef>
                <a:spcPts val="500"/>
              </a:spcBef>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Create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centralized, clear guidelines</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for facility planning and design, based on the principles of acuity adaptability and whole-system economic modelling. </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Enable delivery of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rapid and detailed briefing </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based on Service Oriented Architecture (SOA).</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Use existing and in-development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ready-to-use design components.</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Use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modular construction</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techniques where possible and appropriate.</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Share</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 knowledge and learning</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reliably between project teams.</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Incorporate </a:t>
            </a:r>
            <a:r>
              <a:rPr lang="en-US" sz="2400" b="1" dirty="0">
                <a:effectLst/>
                <a:latin typeface="Calibri" panose="020F0502020204030204" pitchFamily="34" charset="0"/>
                <a:ea typeface="Times New Roman" panose="02020603050405020304" pitchFamily="18" charset="0"/>
                <a:cs typeface="Times New Roman" panose="02020603050405020304" pitchFamily="18" charset="0"/>
              </a:rPr>
              <a:t>the latest technologies</a:t>
            </a: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and build in capacity to adapt these in the short to medium term.</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798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Progress to Date</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C1995BF2-11A0-43E9-9C15-415647B8D7B2}"/>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21" name="Picture 20" descr="A picture containing icon&#10;&#10;Description automatically generated">
            <a:extLst>
              <a:ext uri="{FF2B5EF4-FFF2-40B4-BE49-F238E27FC236}">
                <a16:creationId xmlns:a16="http://schemas.microsoft.com/office/drawing/2014/main" id="{D5AC8D11-D90E-4FE6-8D36-2704CF78D7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3" name="TextBox 2">
            <a:extLst>
              <a:ext uri="{FF2B5EF4-FFF2-40B4-BE49-F238E27FC236}">
                <a16:creationId xmlns:a16="http://schemas.microsoft.com/office/drawing/2014/main" id="{CAC8D07D-C290-43C8-AC13-1ADC4015158B}"/>
              </a:ext>
            </a:extLst>
          </p:cNvPr>
          <p:cNvSpPr txBox="1"/>
          <p:nvPr/>
        </p:nvSpPr>
        <p:spPr>
          <a:xfrm>
            <a:off x="228177" y="1595021"/>
            <a:ext cx="11872788" cy="4893647"/>
          </a:xfrm>
          <a:prstGeom prst="rect">
            <a:avLst/>
          </a:prstGeom>
          <a:noFill/>
        </p:spPr>
        <p:txBody>
          <a:bodyPr wrap="square" rtlCol="0">
            <a:spAutoFit/>
          </a:bodyPr>
          <a:lstStyle/>
          <a:p>
            <a:r>
              <a:rPr lang="en-GB" sz="2400" dirty="0"/>
              <a:t>Continue to work in partnership with </a:t>
            </a:r>
            <a:r>
              <a:rPr lang="en-GB" sz="2400" dirty="0" err="1"/>
              <a:t>EuHPN</a:t>
            </a:r>
            <a:r>
              <a:rPr lang="en-GB" sz="2400" dirty="0"/>
              <a:t>, UCL, &amp; the Bartlett in progressing the work around our successful submission to the Wolfson Economics prize in 2021.</a:t>
            </a:r>
          </a:p>
          <a:p>
            <a:endParaRPr lang="en-GB" sz="2400" dirty="0"/>
          </a:p>
          <a:p>
            <a:r>
              <a:rPr lang="en-GB" sz="2400" dirty="0"/>
              <a:t>Continue our partnership with Total Alliance Health Partners (TAHPI) – delivering training on the Health Facility Briefing System and access to the International Health Facility Guidelines</a:t>
            </a:r>
          </a:p>
          <a:p>
            <a:endParaRPr lang="en-GB" sz="2400" dirty="0"/>
          </a:p>
          <a:p>
            <a:r>
              <a:rPr lang="en-GB" sz="2400" dirty="0"/>
              <a:t>To drive this project forward IHEEM have established a new working group, namely the </a:t>
            </a:r>
            <a:r>
              <a:rPr lang="en-GB" sz="2400" b="1" dirty="0"/>
              <a:t>Strategic Estate Management Advisory Platform,</a:t>
            </a:r>
            <a:r>
              <a:rPr lang="en-GB" sz="2400" dirty="0"/>
              <a:t> as part of it’s Group of Technical Platform’s with experts from across the industry sector, this group will aim to:</a:t>
            </a:r>
          </a:p>
          <a:p>
            <a:endParaRPr lang="en-GB" sz="1400" dirty="0"/>
          </a:p>
          <a:p>
            <a:pPr marL="342900" indent="-342900">
              <a:buFont typeface="Wingdings" panose="05000000000000000000" pitchFamily="2" charset="2"/>
              <a:buChar char="ü"/>
            </a:pPr>
            <a:r>
              <a:rPr lang="en-GB" sz="2400" dirty="0"/>
              <a:t>Assist with the work around the IHEIM </a:t>
            </a:r>
          </a:p>
          <a:p>
            <a:pPr marL="342900" indent="-342900">
              <a:buFont typeface="Wingdings" panose="05000000000000000000" pitchFamily="2" charset="2"/>
              <a:buChar char="ü"/>
            </a:pPr>
            <a:r>
              <a:rPr lang="en-GB" sz="2400" dirty="0"/>
              <a:t>Share knowledge and Learning on Strategic Healthcare Planning</a:t>
            </a:r>
          </a:p>
          <a:p>
            <a:pPr marL="342900" indent="-342900">
              <a:buFont typeface="Wingdings" panose="05000000000000000000" pitchFamily="2" charset="2"/>
              <a:buChar char="ü"/>
            </a:pPr>
            <a:r>
              <a:rPr lang="en-GB" sz="2400" dirty="0">
                <a:effectLst/>
                <a:latin typeface="Calibri" panose="020F0502020204030204" pitchFamily="34" charset="0"/>
                <a:ea typeface="Calibri" panose="020F0502020204030204" pitchFamily="34" charset="0"/>
                <a:cs typeface="Times New Roman" panose="02020603050405020304" pitchFamily="18" charset="0"/>
              </a:rPr>
              <a:t>To develop Healthcare Planning as a recognised and accredited professional discipline </a:t>
            </a:r>
            <a:endParaRPr lang="en-GB" sz="2400" dirty="0"/>
          </a:p>
        </p:txBody>
      </p:sp>
    </p:spTree>
    <p:extLst>
      <p:ext uri="{BB962C8B-B14F-4D97-AF65-F5344CB8AC3E}">
        <p14:creationId xmlns:p14="http://schemas.microsoft.com/office/powerpoint/2010/main" val="1361901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Progress to Date</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C1995BF2-11A0-43E9-9C15-415647B8D7B2}"/>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21" name="Picture 20" descr="A picture containing icon&#10;&#10;Description automatically generated">
            <a:extLst>
              <a:ext uri="{FF2B5EF4-FFF2-40B4-BE49-F238E27FC236}">
                <a16:creationId xmlns:a16="http://schemas.microsoft.com/office/drawing/2014/main" id="{D5AC8D11-D90E-4FE6-8D36-2704CF78D7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3" name="TextBox 2">
            <a:extLst>
              <a:ext uri="{FF2B5EF4-FFF2-40B4-BE49-F238E27FC236}">
                <a16:creationId xmlns:a16="http://schemas.microsoft.com/office/drawing/2014/main" id="{CAC8D07D-C290-43C8-AC13-1ADC4015158B}"/>
              </a:ext>
            </a:extLst>
          </p:cNvPr>
          <p:cNvSpPr txBox="1"/>
          <p:nvPr/>
        </p:nvSpPr>
        <p:spPr>
          <a:xfrm>
            <a:off x="208722" y="1719132"/>
            <a:ext cx="11872788" cy="5066002"/>
          </a:xfrm>
          <a:prstGeom prst="rect">
            <a:avLst/>
          </a:prstGeom>
          <a:noFill/>
        </p:spPr>
        <p:txBody>
          <a:bodyPr wrap="square" rtlCol="0">
            <a:spAutoFit/>
          </a:bodyPr>
          <a:lstStyle/>
          <a:p>
            <a:r>
              <a:rPr lang="en-GB" sz="2400" dirty="0"/>
              <a:t>The IHEEM </a:t>
            </a:r>
            <a:r>
              <a:rPr lang="en-GB" sz="2400" b="1" dirty="0"/>
              <a:t>Strategic Estate Management Advisory Platform </a:t>
            </a:r>
            <a:r>
              <a:rPr lang="en-GB" sz="2400" dirty="0"/>
              <a:t>held it’s inaugural meeting on the 7</a:t>
            </a:r>
            <a:r>
              <a:rPr lang="en-GB" sz="2400" baseline="30000" dirty="0"/>
              <a:t>th</a:t>
            </a:r>
            <a:r>
              <a:rPr lang="en-GB" sz="2400" dirty="0"/>
              <a:t> February 2023 and agreed the formation of Five Working Groups to progress the following actions:</a:t>
            </a:r>
          </a:p>
          <a:p>
            <a:endParaRPr lang="en-GB" sz="1600" dirty="0"/>
          </a:p>
          <a:p>
            <a:pP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Workstream Aim 1 - </a:t>
            </a:r>
            <a:r>
              <a:rPr lang="en-GB" sz="2000" dirty="0">
                <a:effectLst/>
                <a:latin typeface="Calibri" panose="020F0502020204030204" pitchFamily="34" charset="0"/>
                <a:ea typeface="Calibri" panose="020F0502020204030204" pitchFamily="34" charset="0"/>
                <a:cs typeface="Times New Roman" panose="02020603050405020304" pitchFamily="18" charset="0"/>
              </a:rPr>
              <a:t>Best Practice for project initiation: the strategic front end through to concept and feasibility</a:t>
            </a:r>
          </a:p>
          <a:p>
            <a:pP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Workstream Aim 2 - </a:t>
            </a:r>
            <a:r>
              <a:rPr lang="en-GB" sz="2000" dirty="0">
                <a:effectLst/>
                <a:latin typeface="Calibri" panose="020F0502020204030204" pitchFamily="34" charset="0"/>
                <a:ea typeface="Calibri" panose="020F0502020204030204" pitchFamily="34" charset="0"/>
                <a:cs typeface="Times New Roman" panose="02020603050405020304" pitchFamily="18" charset="0"/>
              </a:rPr>
              <a:t>Member Benefits and Supporting the IHEEM Business Plan</a:t>
            </a:r>
          </a:p>
          <a:p>
            <a:pP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Workstream Aim 3 - </a:t>
            </a:r>
            <a:r>
              <a:rPr lang="en-GB" sz="2000" dirty="0">
                <a:effectLst/>
                <a:latin typeface="Calibri" panose="020F0502020204030204" pitchFamily="34" charset="0"/>
                <a:ea typeface="Calibri" panose="020F0502020204030204" pitchFamily="34" charset="0"/>
                <a:cs typeface="Times New Roman" panose="02020603050405020304" pitchFamily="18" charset="0"/>
              </a:rPr>
              <a:t>To Develop and Promote Healthcare Planning as a Recognised Profession</a:t>
            </a:r>
          </a:p>
          <a:p>
            <a:pP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Workstream Aim 4 - </a:t>
            </a:r>
            <a:r>
              <a:rPr lang="en-GB" sz="2000" dirty="0">
                <a:effectLst/>
                <a:latin typeface="Calibri" panose="020F0502020204030204" pitchFamily="34" charset="0"/>
                <a:ea typeface="Calibri" panose="020F0502020204030204" pitchFamily="34" charset="0"/>
                <a:cs typeface="Times New Roman" panose="02020603050405020304" pitchFamily="18" charset="0"/>
              </a:rPr>
              <a:t>Working collaboratively with likeminded organisations and institutions to explore and develop innovation in healthcare provision, with an emphasis on healthcare facilities requirements. </a:t>
            </a:r>
          </a:p>
          <a:p>
            <a:pP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Workstream Aim 5 - </a:t>
            </a:r>
            <a:r>
              <a:rPr lang="en-GB" sz="2000" dirty="0">
                <a:effectLst/>
                <a:latin typeface="Calibri" panose="020F0502020204030204" pitchFamily="34" charset="0"/>
                <a:ea typeface="Calibri" panose="020F0502020204030204" pitchFamily="34" charset="0"/>
                <a:cs typeface="Times New Roman" panose="02020603050405020304" pitchFamily="18" charset="0"/>
              </a:rPr>
              <a:t>Collating and monitoring appropriate courses and training which align with and are relevant to the overall aims of SEM</a:t>
            </a:r>
          </a:p>
          <a:p>
            <a:pPr>
              <a:lnSpc>
                <a:spcPct val="107000"/>
              </a:lnSpc>
              <a:spcAft>
                <a:spcPts val="800"/>
              </a:spcAft>
            </a:pPr>
            <a:r>
              <a:rPr lang="en-GB" sz="2000" b="1" dirty="0">
                <a:latin typeface="Calibri" panose="020F0502020204030204" pitchFamily="34" charset="0"/>
                <a:ea typeface="Calibri" panose="020F0502020204030204" pitchFamily="34" charset="0"/>
                <a:cs typeface="Times New Roman" panose="02020603050405020304" pitchFamily="18" charset="0"/>
              </a:rPr>
              <a:t>A Management Group will manage the co-ordination and progress of all Workstreams against our Programme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2400" dirty="0"/>
          </a:p>
        </p:txBody>
      </p:sp>
    </p:spTree>
    <p:extLst>
      <p:ext uri="{BB962C8B-B14F-4D97-AF65-F5344CB8AC3E}">
        <p14:creationId xmlns:p14="http://schemas.microsoft.com/office/powerpoint/2010/main" val="383178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D44996C-2E1F-C03C-79F6-E02DF47CA40E}"/>
              </a:ext>
            </a:extLst>
          </p:cNvPr>
          <p:cNvSpPr txBox="1"/>
          <p:nvPr/>
        </p:nvSpPr>
        <p:spPr>
          <a:xfrm>
            <a:off x="2016967" y="401183"/>
            <a:ext cx="8158065" cy="407035"/>
          </a:xfrm>
          <a:prstGeom prst="rect">
            <a:avLst/>
          </a:prstGeom>
          <a:noFill/>
        </p:spPr>
        <p:txBody>
          <a:bodyPr wrap="square">
            <a:spAutoFit/>
          </a:bodyPr>
          <a:lstStyle/>
          <a:p>
            <a:pPr algn="ct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IHEEM Strategic Estates Management Advisory Platform - Structure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B89596A7-0403-E115-D6D7-42AA24D443CD}"/>
              </a:ext>
            </a:extLst>
          </p:cNvPr>
          <p:cNvSpPr txBox="1"/>
          <p:nvPr/>
        </p:nvSpPr>
        <p:spPr>
          <a:xfrm>
            <a:off x="4142792" y="1299912"/>
            <a:ext cx="4357396" cy="646331"/>
          </a:xfrm>
          <a:prstGeom prst="rect">
            <a:avLst/>
          </a:prstGeom>
          <a:noFill/>
          <a:ln w="25400">
            <a:solidFill>
              <a:schemeClr val="accent1">
                <a:lumMod val="50000"/>
              </a:schemeClr>
            </a:solidFill>
          </a:ln>
        </p:spPr>
        <p:txBody>
          <a:bodyPr wrap="square" rtlCol="0">
            <a:spAutoFit/>
          </a:bodyPr>
          <a:lstStyle/>
          <a:p>
            <a:pPr algn="ctr"/>
            <a:r>
              <a:rPr lang="en-GB" b="1" dirty="0"/>
              <a:t>Advisory Platform</a:t>
            </a:r>
          </a:p>
          <a:p>
            <a:pPr algn="ctr"/>
            <a:r>
              <a:rPr lang="en-GB" dirty="0"/>
              <a:t> (</a:t>
            </a:r>
            <a:r>
              <a:rPr lang="en-GB" sz="1600" i="1" dirty="0"/>
              <a:t>29 members)</a:t>
            </a:r>
          </a:p>
        </p:txBody>
      </p:sp>
      <p:sp>
        <p:nvSpPr>
          <p:cNvPr id="8" name="TextBox 7">
            <a:extLst>
              <a:ext uri="{FF2B5EF4-FFF2-40B4-BE49-F238E27FC236}">
                <a16:creationId xmlns:a16="http://schemas.microsoft.com/office/drawing/2014/main" id="{D7A1B656-CD81-3A83-729C-C063C032FA43}"/>
              </a:ext>
            </a:extLst>
          </p:cNvPr>
          <p:cNvSpPr txBox="1"/>
          <p:nvPr/>
        </p:nvSpPr>
        <p:spPr>
          <a:xfrm>
            <a:off x="4142792" y="2321004"/>
            <a:ext cx="4357396" cy="1354217"/>
          </a:xfrm>
          <a:prstGeom prst="rect">
            <a:avLst/>
          </a:prstGeom>
          <a:noFill/>
          <a:ln w="25400">
            <a:solidFill>
              <a:schemeClr val="accent1"/>
            </a:solidFill>
          </a:ln>
        </p:spPr>
        <p:txBody>
          <a:bodyPr wrap="square" rtlCol="0">
            <a:spAutoFit/>
          </a:bodyPr>
          <a:lstStyle/>
          <a:p>
            <a:pPr algn="ctr"/>
            <a:r>
              <a:rPr lang="en-GB" b="1" dirty="0">
                <a:solidFill>
                  <a:schemeClr val="accent1">
                    <a:lumMod val="75000"/>
                  </a:schemeClr>
                </a:solidFill>
              </a:rPr>
              <a:t>Management Group</a:t>
            </a:r>
          </a:p>
          <a:p>
            <a:pPr algn="ctr"/>
            <a:r>
              <a:rPr lang="en-GB" sz="1600" i="1" dirty="0">
                <a:latin typeface="Calibri" panose="020F0502020204030204" pitchFamily="34" charset="0"/>
                <a:ea typeface="Calibri" panose="020F0502020204030204" pitchFamily="34" charset="0"/>
                <a:cs typeface="Times New Roman" panose="02020603050405020304" pitchFamily="18" charset="0"/>
              </a:rPr>
              <a:t>S</a:t>
            </a:r>
            <a:r>
              <a:rPr lang="en-GB" sz="1600" i="1" dirty="0">
                <a:effectLst/>
                <a:latin typeface="Calibri" panose="020F0502020204030204" pitchFamily="34" charset="0"/>
                <a:ea typeface="Calibri" panose="020F0502020204030204" pitchFamily="34" charset="0"/>
                <a:cs typeface="Times New Roman" panose="02020603050405020304" pitchFamily="18" charset="0"/>
              </a:rPr>
              <a:t>et the agenda for the platform, monitor and report on progress of working groups and liaise with all AP members on a regular basis</a:t>
            </a:r>
          </a:p>
          <a:p>
            <a:pPr algn="ctr"/>
            <a:r>
              <a:rPr lang="en-GB" sz="1400" i="1" dirty="0">
                <a:latin typeface="Calibri" panose="020F0502020204030204" pitchFamily="34" charset="0"/>
                <a:ea typeface="Calibri" panose="020F0502020204030204" pitchFamily="34" charset="0"/>
                <a:cs typeface="Times New Roman" panose="02020603050405020304" pitchFamily="18" charset="0"/>
              </a:rPr>
              <a:t>(Membership Inc Chairs of Working Groups)</a:t>
            </a:r>
            <a:endParaRPr lang="en-GB" sz="1400" dirty="0"/>
          </a:p>
        </p:txBody>
      </p:sp>
      <p:sp>
        <p:nvSpPr>
          <p:cNvPr id="9" name="TextBox 8">
            <a:extLst>
              <a:ext uri="{FF2B5EF4-FFF2-40B4-BE49-F238E27FC236}">
                <a16:creationId xmlns:a16="http://schemas.microsoft.com/office/drawing/2014/main" id="{F9723D42-154F-D422-DF51-3C9F80C19FC1}"/>
              </a:ext>
            </a:extLst>
          </p:cNvPr>
          <p:cNvSpPr txBox="1"/>
          <p:nvPr/>
        </p:nvSpPr>
        <p:spPr>
          <a:xfrm>
            <a:off x="176504" y="4580022"/>
            <a:ext cx="2347620" cy="1533433"/>
          </a:xfrm>
          <a:prstGeom prst="rect">
            <a:avLst/>
          </a:prstGeom>
          <a:noFill/>
          <a:ln w="25400">
            <a:solidFill>
              <a:srgbClr val="00B050"/>
            </a:solidFill>
          </a:ln>
        </p:spPr>
        <p:txBody>
          <a:bodyPr wrap="square" rtlCol="0">
            <a:spAutoFit/>
          </a:bodyPr>
          <a:lstStyle/>
          <a:p>
            <a:pPr algn="ctr">
              <a:lnSpc>
                <a:spcPct val="107000"/>
              </a:lnSpc>
              <a:spcAft>
                <a:spcPts val="800"/>
              </a:spcAft>
            </a:pPr>
            <a:r>
              <a:rPr lang="en-GB" b="1" dirty="0">
                <a:solidFill>
                  <a:srgbClr val="00B050"/>
                </a:solidFill>
              </a:rPr>
              <a:t>Working Group 1</a:t>
            </a:r>
          </a:p>
          <a:p>
            <a:pPr algn="ctr">
              <a:lnSpc>
                <a:spcPct val="107000"/>
              </a:lnSpc>
              <a:spcAft>
                <a:spcPts val="800"/>
              </a:spcAft>
            </a:pPr>
            <a:r>
              <a:rPr lang="en-GB" sz="1600" i="1" dirty="0">
                <a:effectLst/>
                <a:latin typeface="Calibri" panose="020F0502020204030204" pitchFamily="34" charset="0"/>
                <a:ea typeface="Calibri" panose="020F0502020204030204" pitchFamily="34" charset="0"/>
                <a:cs typeface="Times New Roman" panose="02020603050405020304" pitchFamily="18" charset="0"/>
              </a:rPr>
              <a:t>Best Practice for project initiation: from the strategic “front end” to concept and feasibility</a:t>
            </a:r>
          </a:p>
        </p:txBody>
      </p:sp>
      <p:sp>
        <p:nvSpPr>
          <p:cNvPr id="10" name="TextBox 9">
            <a:extLst>
              <a:ext uri="{FF2B5EF4-FFF2-40B4-BE49-F238E27FC236}">
                <a16:creationId xmlns:a16="http://schemas.microsoft.com/office/drawing/2014/main" id="{5EB39CB5-EDD3-3E24-5CC9-6E0522E30F12}"/>
              </a:ext>
            </a:extLst>
          </p:cNvPr>
          <p:cNvSpPr txBox="1"/>
          <p:nvPr/>
        </p:nvSpPr>
        <p:spPr>
          <a:xfrm>
            <a:off x="3047174" y="4578593"/>
            <a:ext cx="2219908" cy="1384995"/>
          </a:xfrm>
          <a:prstGeom prst="rect">
            <a:avLst/>
          </a:prstGeom>
          <a:noFill/>
          <a:ln w="25400">
            <a:solidFill>
              <a:srgbClr val="00B050"/>
            </a:solidFill>
          </a:ln>
        </p:spPr>
        <p:txBody>
          <a:bodyPr wrap="square" rtlCol="0">
            <a:spAutoFit/>
          </a:bodyPr>
          <a:lstStyle/>
          <a:p>
            <a:pPr algn="ctr"/>
            <a:r>
              <a:rPr lang="en-GB" b="1" dirty="0">
                <a:solidFill>
                  <a:srgbClr val="00B050"/>
                </a:solidFill>
              </a:rPr>
              <a:t>Working Group 2</a:t>
            </a:r>
          </a:p>
          <a:p>
            <a:pPr algn="ctr"/>
            <a:r>
              <a:rPr lang="en-GB" dirty="0"/>
              <a:t> </a:t>
            </a:r>
            <a:r>
              <a:rPr lang="en-GB" sz="1600" i="1" dirty="0">
                <a:latin typeface="Calibri" panose="020F0502020204030204" pitchFamily="34" charset="0"/>
                <a:ea typeface="Calibri" panose="020F0502020204030204" pitchFamily="34" charset="0"/>
                <a:cs typeface="Times New Roman" panose="02020603050405020304" pitchFamily="18" charset="0"/>
              </a:rPr>
              <a:t>Develop</a:t>
            </a:r>
            <a:r>
              <a:rPr lang="en-GB" sz="1600" i="1" dirty="0">
                <a:effectLst/>
                <a:latin typeface="Calibri" panose="020F0502020204030204" pitchFamily="34" charset="0"/>
                <a:ea typeface="Calibri" panose="020F0502020204030204" pitchFamily="34" charset="0"/>
                <a:cs typeface="Times New Roman" panose="02020603050405020304" pitchFamily="18" charset="0"/>
              </a:rPr>
              <a:t> &amp; Promote healthcare </a:t>
            </a:r>
            <a:r>
              <a:rPr lang="en-GB" sz="1600" i="1" dirty="0">
                <a:latin typeface="Calibri" panose="020F0502020204030204" pitchFamily="34" charset="0"/>
                <a:ea typeface="Calibri" panose="020F0502020204030204" pitchFamily="34" charset="0"/>
                <a:cs typeface="Times New Roman" panose="02020603050405020304" pitchFamily="18" charset="0"/>
              </a:rPr>
              <a:t>p</a:t>
            </a:r>
            <a:r>
              <a:rPr lang="en-GB" sz="1600" i="1" dirty="0">
                <a:effectLst/>
                <a:latin typeface="Calibri" panose="020F0502020204030204" pitchFamily="34" charset="0"/>
                <a:ea typeface="Calibri" panose="020F0502020204030204" pitchFamily="34" charset="0"/>
                <a:cs typeface="Times New Roman" panose="02020603050405020304" pitchFamily="18" charset="0"/>
              </a:rPr>
              <a:t>lanning as a recognised </a:t>
            </a:r>
            <a:r>
              <a:rPr lang="en-GB" sz="1600" i="1" dirty="0">
                <a:latin typeface="Calibri" panose="020F0502020204030204" pitchFamily="34" charset="0"/>
                <a:ea typeface="Calibri" panose="020F0502020204030204" pitchFamily="34" charset="0"/>
                <a:cs typeface="Times New Roman" panose="02020603050405020304" pitchFamily="18" charset="0"/>
              </a:rPr>
              <a:t>p</a:t>
            </a:r>
            <a:r>
              <a:rPr lang="en-GB" sz="1600" i="1" dirty="0">
                <a:effectLst/>
                <a:latin typeface="Calibri" panose="020F0502020204030204" pitchFamily="34" charset="0"/>
                <a:ea typeface="Calibri" panose="020F0502020204030204" pitchFamily="34" charset="0"/>
                <a:cs typeface="Times New Roman" panose="02020603050405020304" pitchFamily="18" charset="0"/>
              </a:rPr>
              <a:t>rofession</a:t>
            </a:r>
            <a:endParaRPr lang="en-GB" sz="1600" i="1" dirty="0"/>
          </a:p>
          <a:p>
            <a:pPr algn="ctr"/>
            <a:endParaRPr lang="en-GB" sz="1600" dirty="0"/>
          </a:p>
        </p:txBody>
      </p:sp>
      <p:sp>
        <p:nvSpPr>
          <p:cNvPr id="12" name="TextBox 11">
            <a:extLst>
              <a:ext uri="{FF2B5EF4-FFF2-40B4-BE49-F238E27FC236}">
                <a16:creationId xmlns:a16="http://schemas.microsoft.com/office/drawing/2014/main" id="{965C0772-384D-51CF-92CF-9B3C27D0D6BD}"/>
              </a:ext>
            </a:extLst>
          </p:cNvPr>
          <p:cNvSpPr txBox="1"/>
          <p:nvPr/>
        </p:nvSpPr>
        <p:spPr>
          <a:xfrm>
            <a:off x="6729947" y="4585348"/>
            <a:ext cx="2414879" cy="1631216"/>
          </a:xfrm>
          <a:prstGeom prst="rect">
            <a:avLst/>
          </a:prstGeom>
          <a:noFill/>
          <a:ln w="25400">
            <a:solidFill>
              <a:srgbClr val="00B050"/>
            </a:solidFill>
          </a:ln>
        </p:spPr>
        <p:txBody>
          <a:bodyPr wrap="square" rtlCol="0">
            <a:spAutoFit/>
          </a:bodyPr>
          <a:lstStyle/>
          <a:p>
            <a:pPr algn="ctr"/>
            <a:r>
              <a:rPr lang="en-GB" b="1" dirty="0">
                <a:solidFill>
                  <a:srgbClr val="00B050"/>
                </a:solidFill>
              </a:rPr>
              <a:t>Working Group 3</a:t>
            </a:r>
          </a:p>
          <a:p>
            <a:pPr algn="ctr"/>
            <a:r>
              <a:rPr lang="en-GB" dirty="0"/>
              <a:t> </a:t>
            </a:r>
            <a:r>
              <a:rPr lang="en-GB" sz="1600" i="1" dirty="0">
                <a:latin typeface="Calibri" panose="020F0502020204030204" pitchFamily="34" charset="0"/>
                <a:ea typeface="Calibri" panose="020F0502020204030204" pitchFamily="34" charset="0"/>
                <a:cs typeface="Times New Roman" panose="02020603050405020304" pitchFamily="18" charset="0"/>
              </a:rPr>
              <a:t>Collaborate with relevant organisations and bodies to develop and promote innovation in healthcare </a:t>
            </a:r>
            <a:r>
              <a:rPr lang="en-GB" sz="1600" i="1" dirty="0" err="1">
                <a:latin typeface="Calibri" panose="020F0502020204030204" pitchFamily="34" charset="0"/>
                <a:ea typeface="Calibri" panose="020F0502020204030204" pitchFamily="34" charset="0"/>
                <a:cs typeface="Times New Roman" panose="02020603050405020304" pitchFamily="18" charset="0"/>
              </a:rPr>
              <a:t>efm</a:t>
            </a:r>
            <a:r>
              <a:rPr lang="en-GB" sz="1600" i="1" dirty="0">
                <a:latin typeface="Calibri" panose="020F0502020204030204" pitchFamily="34" charset="0"/>
                <a:ea typeface="Calibri" panose="020F0502020204030204" pitchFamily="34" charset="0"/>
                <a:cs typeface="Times New Roman" panose="02020603050405020304" pitchFamily="18" charset="0"/>
              </a:rPr>
              <a:t> provision</a:t>
            </a:r>
            <a:endParaRPr lang="en-GB" sz="1600" dirty="0"/>
          </a:p>
        </p:txBody>
      </p:sp>
      <p:sp>
        <p:nvSpPr>
          <p:cNvPr id="17" name="TextBox 16">
            <a:extLst>
              <a:ext uri="{FF2B5EF4-FFF2-40B4-BE49-F238E27FC236}">
                <a16:creationId xmlns:a16="http://schemas.microsoft.com/office/drawing/2014/main" id="{A2020A28-82A8-07CB-25C1-9E39648E12D7}"/>
              </a:ext>
            </a:extLst>
          </p:cNvPr>
          <p:cNvSpPr txBox="1"/>
          <p:nvPr/>
        </p:nvSpPr>
        <p:spPr>
          <a:xfrm>
            <a:off x="9438789" y="4585348"/>
            <a:ext cx="2543175" cy="1384995"/>
          </a:xfrm>
          <a:prstGeom prst="rect">
            <a:avLst/>
          </a:prstGeom>
          <a:noFill/>
          <a:ln w="25400">
            <a:solidFill>
              <a:srgbClr val="00B050"/>
            </a:solidFill>
            <a:prstDash val="lgDash"/>
          </a:ln>
        </p:spPr>
        <p:txBody>
          <a:bodyPr wrap="square" rtlCol="0">
            <a:spAutoFit/>
          </a:bodyPr>
          <a:lstStyle/>
          <a:p>
            <a:pPr algn="ctr"/>
            <a:r>
              <a:rPr lang="en-GB" b="1" dirty="0">
                <a:solidFill>
                  <a:srgbClr val="00B050"/>
                </a:solidFill>
              </a:rPr>
              <a:t>Working Group 4</a:t>
            </a:r>
          </a:p>
          <a:p>
            <a:pPr algn="ctr"/>
            <a:r>
              <a:rPr lang="en-GB" dirty="0"/>
              <a:t> </a:t>
            </a:r>
            <a:r>
              <a:rPr lang="en-GB" sz="1600" i="1" dirty="0">
                <a:latin typeface="Calibri" panose="020F0502020204030204" pitchFamily="34" charset="0"/>
                <a:ea typeface="Calibri" panose="020F0502020204030204" pitchFamily="34" charset="0"/>
                <a:cs typeface="Times New Roman" panose="02020603050405020304" pitchFamily="18" charset="0"/>
              </a:rPr>
              <a:t>Learning, Development Training Opportunities for SEM (To be Established Later)</a:t>
            </a:r>
            <a:endParaRPr lang="en-GB" sz="1600" dirty="0"/>
          </a:p>
        </p:txBody>
      </p:sp>
      <p:cxnSp>
        <p:nvCxnSpPr>
          <p:cNvPr id="19" name="Straight Connector 18">
            <a:extLst>
              <a:ext uri="{FF2B5EF4-FFF2-40B4-BE49-F238E27FC236}">
                <a16:creationId xmlns:a16="http://schemas.microsoft.com/office/drawing/2014/main" id="{99B3796D-CE07-CE59-3CAB-D7D9E6A2AF49}"/>
              </a:ext>
            </a:extLst>
          </p:cNvPr>
          <p:cNvCxnSpPr>
            <a:cxnSpLocks/>
          </p:cNvCxnSpPr>
          <p:nvPr/>
        </p:nvCxnSpPr>
        <p:spPr>
          <a:xfrm>
            <a:off x="1350314" y="3933825"/>
            <a:ext cx="9487678" cy="53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0633177-E5B7-8B85-305C-82710C5EB108}"/>
              </a:ext>
            </a:extLst>
          </p:cNvPr>
          <p:cNvCxnSpPr>
            <a:endCxn id="9" idx="0"/>
          </p:cNvCxnSpPr>
          <p:nvPr/>
        </p:nvCxnSpPr>
        <p:spPr>
          <a:xfrm>
            <a:off x="1350314" y="3933825"/>
            <a:ext cx="0" cy="6461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ADAF83F-9226-4A90-CC45-8AA6BB3D14BE}"/>
              </a:ext>
            </a:extLst>
          </p:cNvPr>
          <p:cNvCxnSpPr/>
          <p:nvPr/>
        </p:nvCxnSpPr>
        <p:spPr>
          <a:xfrm>
            <a:off x="4157128" y="3933825"/>
            <a:ext cx="0" cy="6461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5A9A85E-4EB1-961D-9042-84ECE8892FF9}"/>
              </a:ext>
            </a:extLst>
          </p:cNvPr>
          <p:cNvCxnSpPr/>
          <p:nvPr/>
        </p:nvCxnSpPr>
        <p:spPr>
          <a:xfrm>
            <a:off x="7969946" y="3932396"/>
            <a:ext cx="0" cy="6461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7452C81-AAD7-AA9E-D05F-B92BA9F59444}"/>
              </a:ext>
            </a:extLst>
          </p:cNvPr>
          <p:cNvCxnSpPr/>
          <p:nvPr/>
        </p:nvCxnSpPr>
        <p:spPr>
          <a:xfrm>
            <a:off x="10837992" y="3939151"/>
            <a:ext cx="0" cy="6461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8700711-3EC3-F115-DE99-AF379434091C}"/>
              </a:ext>
            </a:extLst>
          </p:cNvPr>
          <p:cNvCxnSpPr>
            <a:cxnSpLocks/>
          </p:cNvCxnSpPr>
          <p:nvPr/>
        </p:nvCxnSpPr>
        <p:spPr>
          <a:xfrm>
            <a:off x="6433603" y="3675221"/>
            <a:ext cx="0" cy="2586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B8CF8E6-5360-9687-CAAB-308AC4582FCA}"/>
              </a:ext>
            </a:extLst>
          </p:cNvPr>
          <p:cNvCxnSpPr>
            <a:cxnSpLocks/>
          </p:cNvCxnSpPr>
          <p:nvPr/>
        </p:nvCxnSpPr>
        <p:spPr>
          <a:xfrm>
            <a:off x="6433603" y="1946243"/>
            <a:ext cx="0" cy="3747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2" descr="EuHPN ">
            <a:extLst>
              <a:ext uri="{FF2B5EF4-FFF2-40B4-BE49-F238E27FC236}">
                <a16:creationId xmlns:a16="http://schemas.microsoft.com/office/drawing/2014/main" id="{1B5C24F0-9F46-A71E-82DE-4E14157456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DC733EE-32D2-DCD4-EA70-39F58ADC9910}"/>
              </a:ext>
            </a:extLst>
          </p:cNvPr>
          <p:cNvPicPr>
            <a:picLocks noChangeAspect="1"/>
          </p:cNvPicPr>
          <p:nvPr/>
        </p:nvPicPr>
        <p:blipFill>
          <a:blip r:embed="rId3"/>
          <a:stretch>
            <a:fillRect/>
          </a:stretch>
        </p:blipFill>
        <p:spPr>
          <a:xfrm>
            <a:off x="1371600" y="6402082"/>
            <a:ext cx="425670" cy="424407"/>
          </a:xfrm>
          <a:prstGeom prst="rect">
            <a:avLst/>
          </a:prstGeom>
        </p:spPr>
      </p:pic>
      <p:pic>
        <p:nvPicPr>
          <p:cNvPr id="4" name="Picture 3" descr="A picture containing icon&#10;&#10;Description automatically generated">
            <a:extLst>
              <a:ext uri="{FF2B5EF4-FFF2-40B4-BE49-F238E27FC236}">
                <a16:creationId xmlns:a16="http://schemas.microsoft.com/office/drawing/2014/main" id="{FB4D2654-07C5-6938-64CF-50588A7357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3006043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Final Feedback </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6460E8F5-E166-4CAB-9057-5463E5236934}"/>
              </a:ext>
            </a:extLst>
          </p:cNvPr>
          <p:cNvSpPr txBox="1"/>
          <p:nvPr/>
        </p:nvSpPr>
        <p:spPr>
          <a:xfrm>
            <a:off x="318133" y="1620971"/>
            <a:ext cx="11555730" cy="4893647"/>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High degree of interest from various professional parties as to progressing this project and advancing our Common Language for Hospital design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Shifting the balance towards whole life costs and revenue impacts of projects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Challenging the business case process to focus on better outcomes</a:t>
            </a:r>
          </a:p>
          <a:p>
            <a:pPr marL="342900" indent="-342900">
              <a:buFont typeface="Arial" panose="020B0604020202020204" pitchFamily="34" charset="0"/>
              <a:buChar char="•"/>
              <a:defRPr/>
            </a:pPr>
            <a:r>
              <a:rPr lang="en-GB" sz="2400" dirty="0">
                <a:solidFill>
                  <a:prstClr val="black"/>
                </a:solidFill>
                <a:latin typeface="Calibri" panose="020F0502020204030204"/>
              </a:rPr>
              <a:t>‘System approach’ to healthcare modelling rather than ‘siloed’ thinking </a:t>
            </a:r>
            <a:r>
              <a:rPr lang="en-GB" sz="2400" dirty="0"/>
              <a:t>including recommendations in ICB Estates Infrastructure Strategies (in development) on system planning and using ‘Acuity’ modelling for the ICS estate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Tested Internationally (</a:t>
            </a:r>
            <a:r>
              <a:rPr lang="en-GB" sz="2400" dirty="0" err="1">
                <a:solidFill>
                  <a:prstClr val="black"/>
                </a:solidFill>
                <a:latin typeface="Calibri" panose="020F0502020204030204"/>
              </a:rPr>
              <a:t>i.e</a:t>
            </a:r>
            <a:r>
              <a:rPr lang="en-GB" sz="2400" dirty="0">
                <a:solidFill>
                  <a:prstClr val="black"/>
                </a:solidFill>
                <a:latin typeface="Calibri" panose="020F0502020204030204"/>
              </a:rPr>
              <a:t> Canada, Argentina, Europe, England) with interest in progressing this model and shared learning across the globe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Opportunities to advance the latest digital and other technologies for planning, design, construction and maintenance.</a:t>
            </a:r>
          </a:p>
          <a:p>
            <a:pPr marL="342900" indent="-342900">
              <a:buFont typeface="Arial" panose="020B0604020202020204" pitchFamily="34" charset="0"/>
              <a:buChar char="•"/>
            </a:pPr>
            <a:r>
              <a:rPr lang="en-GB" sz="2400" dirty="0"/>
              <a:t>To act as consultative panel for future releases of HBN/HTM Technical Guidance regarding the built environment to ‘change the mindset’</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1309712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2517900" y="2141067"/>
            <a:ext cx="7003915" cy="1107996"/>
          </a:xfrm>
          <a:prstGeom prst="rect">
            <a:avLst/>
          </a:prstGeom>
          <a:noFill/>
        </p:spPr>
        <p:txBody>
          <a:bodyPr wrap="square" rtlCol="0">
            <a:spAutoFit/>
          </a:bodyPr>
          <a:lstStyle/>
          <a:p>
            <a:pPr algn="ctr"/>
            <a:r>
              <a:rPr lang="en-GB" sz="6600" dirty="0">
                <a:solidFill>
                  <a:srgbClr val="0072BC"/>
                </a:solidFill>
              </a:rPr>
              <a:t>ANY QUESTIONS?</a:t>
            </a:r>
          </a:p>
        </p:txBody>
      </p:sp>
    </p:spTree>
    <p:extLst>
      <p:ext uri="{BB962C8B-B14F-4D97-AF65-F5344CB8AC3E}">
        <p14:creationId xmlns:p14="http://schemas.microsoft.com/office/powerpoint/2010/main" val="1985335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844827" y="294538"/>
            <a:ext cx="10422724" cy="1033669"/>
          </a:xfrm>
        </p:spPr>
        <p:txBody>
          <a:bodyPr>
            <a:normAutofit fontScale="90000"/>
          </a:bodyPr>
          <a:lstStyle/>
          <a:p>
            <a:r>
              <a:rPr lang="en-GB" sz="4000" dirty="0">
                <a:solidFill>
                  <a:srgbClr val="FFFFFF"/>
                </a:solidFill>
              </a:rPr>
              <a:t>Why are we saying that we need a common language?</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5352F26-9A2C-4095-AFA1-1100057BB71B}"/>
              </a:ext>
            </a:extLst>
          </p:cNvPr>
          <p:cNvSpPr txBox="1"/>
          <p:nvPr/>
        </p:nvSpPr>
        <p:spPr>
          <a:xfrm>
            <a:off x="459350" y="1702755"/>
            <a:ext cx="10950772" cy="5632311"/>
          </a:xfrm>
          <a:prstGeom prst="rect">
            <a:avLst/>
          </a:prstGeom>
          <a:noFill/>
        </p:spPr>
        <p:txBody>
          <a:bodyPr wrap="square" rtlCol="0">
            <a:spAutoFit/>
          </a:bodyPr>
          <a:lstStyle/>
          <a:p>
            <a:pPr marL="342900" indent="-342900">
              <a:buFont typeface="+mj-lt"/>
              <a:buAutoNum type="arabicPeriod"/>
            </a:pPr>
            <a:r>
              <a:rPr lang="en-GB" sz="2400" dirty="0"/>
              <a:t>The era of planning and building siloed hospitals is over!</a:t>
            </a:r>
          </a:p>
          <a:p>
            <a:pPr marL="342900" indent="-342900">
              <a:buFont typeface="+mj-lt"/>
              <a:buAutoNum type="arabicPeriod"/>
            </a:pPr>
            <a:endParaRPr lang="en-GB" sz="2400" dirty="0"/>
          </a:p>
          <a:p>
            <a:pPr marL="342900" indent="-342900">
              <a:buFont typeface="+mj-lt"/>
              <a:buAutoNum type="arabicPeriod"/>
            </a:pPr>
            <a:r>
              <a:rPr lang="en-GB" sz="2400" dirty="0"/>
              <a:t>The way we measure hospital workload is outmoded.</a:t>
            </a:r>
          </a:p>
          <a:p>
            <a:pPr marL="342900" indent="-342900">
              <a:buFont typeface="+mj-lt"/>
              <a:buAutoNum type="arabicPeriod"/>
            </a:pPr>
            <a:endParaRPr lang="en-GB" sz="2400" dirty="0"/>
          </a:p>
          <a:p>
            <a:pPr marL="342900" indent="-342900">
              <a:buFont typeface="+mj-lt"/>
              <a:buAutoNum type="arabicPeriod"/>
            </a:pPr>
            <a:r>
              <a:rPr lang="en-GB" sz="2400" dirty="0"/>
              <a:t>What matters now is the wider health and social care system: t</a:t>
            </a:r>
            <a:r>
              <a:rPr lang="en-GB" sz="2400" i="1" dirty="0"/>
              <a:t>here is no such thing as a good hospital; there is only a hospital that is good for the system.</a:t>
            </a:r>
          </a:p>
          <a:p>
            <a:pPr marL="342900" indent="-342900">
              <a:buFont typeface="+mj-lt"/>
              <a:buAutoNum type="arabicPeriod"/>
            </a:pPr>
            <a:endParaRPr lang="en-GB" sz="2400" i="1" dirty="0"/>
          </a:p>
          <a:p>
            <a:pPr marL="342900" indent="-342900">
              <a:buFont typeface="+mj-lt"/>
              <a:buAutoNum type="arabicPeriod"/>
            </a:pPr>
            <a:r>
              <a:rPr lang="en-GB" sz="2400" dirty="0"/>
              <a:t>System stakeholders are diverse and multi-agency.  Hospital planning and design are highly complex activities.  </a:t>
            </a:r>
          </a:p>
          <a:p>
            <a:pPr marL="342900" indent="-342900">
              <a:buFont typeface="+mj-lt"/>
              <a:buAutoNum type="arabicPeriod"/>
            </a:pPr>
            <a:endParaRPr lang="en-GB" sz="2400" dirty="0"/>
          </a:p>
          <a:p>
            <a:pPr marL="342900" indent="-342900">
              <a:buFont typeface="+mj-lt"/>
              <a:buAutoNum type="arabicPeriod"/>
            </a:pPr>
            <a:r>
              <a:rPr lang="en-GB" sz="2400" dirty="0"/>
              <a:t>We need a common language and approach so all stakeholders can actively engage and understand</a:t>
            </a:r>
          </a:p>
          <a:p>
            <a:pPr marL="342900" indent="-342900">
              <a:buFont typeface="+mj-lt"/>
              <a:buAutoNum type="arabicPeriod"/>
            </a:pPr>
            <a:endParaRPr lang="en-GB" sz="2400" dirty="0"/>
          </a:p>
          <a:p>
            <a:endParaRPr lang="en-GB" sz="2400" dirty="0"/>
          </a:p>
          <a:p>
            <a:pPr marL="342900" indent="-342900">
              <a:buFont typeface="+mj-lt"/>
              <a:buAutoNum type="arabicPeriod"/>
            </a:pPr>
            <a:endParaRPr lang="en-GB" sz="2400" dirty="0"/>
          </a:p>
        </p:txBody>
      </p:sp>
      <p:pic>
        <p:nvPicPr>
          <p:cNvPr id="16" name="Picture 15">
            <a:extLst>
              <a:ext uri="{FF2B5EF4-FFF2-40B4-BE49-F238E27FC236}">
                <a16:creationId xmlns:a16="http://schemas.microsoft.com/office/drawing/2014/main" id="{B6197D84-8E88-451B-833E-A42CF64D6020}"/>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7" name="Picture 16" descr="A picture containing icon&#10;&#10;Description automatically generated">
            <a:extLst>
              <a:ext uri="{FF2B5EF4-FFF2-40B4-BE49-F238E27FC236}">
                <a16:creationId xmlns:a16="http://schemas.microsoft.com/office/drawing/2014/main" id="{B7CBD5B4-D979-4391-8E94-0070D9E44D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3562526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83FDB-4D59-8612-83D1-49A2C8C2CBDF}"/>
              </a:ext>
            </a:extLst>
          </p:cNvPr>
          <p:cNvSpPr>
            <a:spLocks noGrp="1"/>
          </p:cNvSpPr>
          <p:nvPr>
            <p:ph type="title"/>
          </p:nvPr>
        </p:nvSpPr>
        <p:spPr/>
        <p:txBody>
          <a:bodyPr/>
          <a:lstStyle/>
          <a:p>
            <a:r>
              <a:rPr lang="en-US" dirty="0"/>
              <a:t> Common language</a:t>
            </a:r>
            <a:r>
              <a:rPr lang="en-US" baseline="0" dirty="0"/>
              <a:t> Three Key Stages </a:t>
            </a:r>
            <a:endParaRPr lang="en-US" dirty="0"/>
          </a:p>
        </p:txBody>
      </p:sp>
      <p:sp>
        <p:nvSpPr>
          <p:cNvPr id="3" name="Content Placeholder 2">
            <a:extLst>
              <a:ext uri="{FF2B5EF4-FFF2-40B4-BE49-F238E27FC236}">
                <a16:creationId xmlns:a16="http://schemas.microsoft.com/office/drawing/2014/main" id="{33AA3655-2ECB-9C3B-7E7D-B5A1FB307F55}"/>
              </a:ext>
            </a:extLst>
          </p:cNvPr>
          <p:cNvSpPr>
            <a:spLocks noGrp="1"/>
          </p:cNvSpPr>
          <p:nvPr>
            <p:ph idx="1"/>
          </p:nvPr>
        </p:nvSpPr>
        <p:spPr/>
        <p:txBody>
          <a:bodyPr/>
          <a:lstStyle/>
          <a:p>
            <a:endParaRPr lang="en-US"/>
          </a:p>
        </p:txBody>
      </p:sp>
      <p:sp useBgFill="1">
        <p:nvSpPr>
          <p:cNvPr id="4" name="Rectangle 3">
            <a:extLst>
              <a:ext uri="{FF2B5EF4-FFF2-40B4-BE49-F238E27FC236}">
                <a16:creationId xmlns:a16="http://schemas.microsoft.com/office/drawing/2014/main" id="{C69BA4BC-7422-3349-B98A-4345B59A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FD27066C-8462-1321-5583-70F1C9FFDB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4495AEEE-2E15-4E65-C182-D53B699FD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FA97EDA-7C09-7E92-F47E-9BE9374BB8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EDC65363-8596-7724-E8A2-85DF43375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9946E7BB-D0BD-5640-1B27-AA933EDF1160}"/>
              </a:ext>
            </a:extLst>
          </p:cNvPr>
          <p:cNvSpPr txBox="1">
            <a:spLocks/>
          </p:cNvSpPr>
          <p:nvPr/>
        </p:nvSpPr>
        <p:spPr>
          <a:xfrm>
            <a:off x="1371599" y="294538"/>
            <a:ext cx="9895951" cy="10336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a:solidFill>
                  <a:srgbClr val="FFFFFF"/>
                </a:solidFill>
              </a:rPr>
              <a:t>Common Language Three Key Stages</a:t>
            </a:r>
          </a:p>
        </p:txBody>
      </p:sp>
      <p:pic>
        <p:nvPicPr>
          <p:cNvPr id="10" name="Picture 2" descr="EuHPN ">
            <a:extLst>
              <a:ext uri="{FF2B5EF4-FFF2-40B4-BE49-F238E27FC236}">
                <a16:creationId xmlns:a16="http://schemas.microsoft.com/office/drawing/2014/main" id="{BBC5A1E2-0219-B619-0F60-5CB78282AB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52BCD96-CFA2-60F2-9AD8-9399410937AE}"/>
              </a:ext>
            </a:extLst>
          </p:cNvPr>
          <p:cNvSpPr txBox="1"/>
          <p:nvPr/>
        </p:nvSpPr>
        <p:spPr>
          <a:xfrm>
            <a:off x="139148" y="1709027"/>
            <a:ext cx="11732646" cy="4524315"/>
          </a:xfrm>
          <a:prstGeom prst="rect">
            <a:avLst/>
          </a:prstGeom>
          <a:noFill/>
        </p:spPr>
        <p:txBody>
          <a:bodyPr wrap="square" rtlCol="0">
            <a:spAutoFit/>
          </a:bodyPr>
          <a:lstStyle/>
          <a:p>
            <a:pPr marL="342900" indent="-342900">
              <a:buFont typeface="Arial" panose="020B0604020202020204" pitchFamily="34" charset="0"/>
              <a:buChar char="•"/>
            </a:pPr>
            <a:r>
              <a:rPr lang="en-GB" sz="3600" b="1" i="1" dirty="0"/>
              <a:t>Acuity </a:t>
            </a:r>
            <a:r>
              <a:rPr lang="en-GB" sz="3600" dirty="0"/>
              <a:t>- Using Acuity to determine the clinical care services  </a:t>
            </a:r>
          </a:p>
          <a:p>
            <a:pPr marL="342900" indent="-342900">
              <a:buFont typeface="Arial" panose="020B0604020202020204" pitchFamily="34" charset="0"/>
              <a:buChar char="•"/>
            </a:pPr>
            <a:endParaRPr lang="en-GB" sz="3600" dirty="0"/>
          </a:p>
          <a:p>
            <a:pPr marL="342900" indent="-342900">
              <a:buFont typeface="Arial" panose="020B0604020202020204" pitchFamily="34" charset="0"/>
              <a:buChar char="•"/>
            </a:pPr>
            <a:r>
              <a:rPr lang="en-GB" sz="3600" b="1" i="1" dirty="0"/>
              <a:t>System Economic Modelling – </a:t>
            </a:r>
            <a:r>
              <a:rPr lang="en-GB" sz="3600" dirty="0"/>
              <a:t>Rather than traditional M2 capital costs to determine the benefits of the investment</a:t>
            </a:r>
          </a:p>
          <a:p>
            <a:r>
              <a:rPr lang="en-GB" sz="3600" dirty="0"/>
              <a:t> </a:t>
            </a:r>
          </a:p>
          <a:p>
            <a:pPr marL="342900" indent="-342900">
              <a:buFont typeface="Arial" panose="020B0604020202020204" pitchFamily="34" charset="0"/>
              <a:buChar char="•"/>
            </a:pPr>
            <a:r>
              <a:rPr lang="en-GB" sz="3600" b="1" i="1" dirty="0"/>
              <a:t>Using Integrated Health Planning Planning Framework – </a:t>
            </a:r>
            <a:r>
              <a:rPr lang="en-GB" sz="3600" dirty="0"/>
              <a:t>Through a common language to facilitate and unite dialogues between stakeholders &amp; decision-makers  </a:t>
            </a:r>
            <a:endParaRPr lang="en-GB" sz="3600" b="1" i="1" dirty="0"/>
          </a:p>
        </p:txBody>
      </p:sp>
      <p:pic>
        <p:nvPicPr>
          <p:cNvPr id="12" name="Picture 11">
            <a:extLst>
              <a:ext uri="{FF2B5EF4-FFF2-40B4-BE49-F238E27FC236}">
                <a16:creationId xmlns:a16="http://schemas.microsoft.com/office/drawing/2014/main" id="{7A6AC800-BE5D-BD58-2C9C-6E43C4FBFE8D}"/>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3" name="Picture 12" descr="A picture containing icon&#10;&#10;Description automatically generated">
            <a:extLst>
              <a:ext uri="{FF2B5EF4-FFF2-40B4-BE49-F238E27FC236}">
                <a16:creationId xmlns:a16="http://schemas.microsoft.com/office/drawing/2014/main" id="{0563D393-8C49-DA6A-BDE5-8F2B8BCDE8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2280555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rPr>
              <a:t>Acuity and Clinical Planning Overview</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6460E8F5-E166-4CAB-9057-5463E5236934}"/>
              </a:ext>
            </a:extLst>
          </p:cNvPr>
          <p:cNvSpPr txBox="1"/>
          <p:nvPr/>
        </p:nvSpPr>
        <p:spPr>
          <a:xfrm>
            <a:off x="139148" y="1885279"/>
            <a:ext cx="11732646" cy="3939540"/>
          </a:xfrm>
          <a:prstGeom prst="rect">
            <a:avLst/>
          </a:prstGeom>
          <a:noFill/>
        </p:spPr>
        <p:txBody>
          <a:bodyPr wrap="square" rtlCol="0">
            <a:spAutoFit/>
          </a:bodyPr>
          <a:lstStyle/>
          <a:p>
            <a:pPr marL="342900" indent="-342900">
              <a:buFont typeface="Arial" panose="020B0604020202020204" pitchFamily="34" charset="0"/>
              <a:buChar char="•"/>
            </a:pPr>
            <a:r>
              <a:rPr lang="en-GB" sz="2400" b="1" i="1" dirty="0"/>
              <a:t>Acuity </a:t>
            </a:r>
            <a:r>
              <a:rPr lang="en-GB" sz="2400" dirty="0"/>
              <a:t>- Using the WHO definition, but offering a broader view, as a proxy measure of patient and population health status, encompassing severity of disease or condition, as well as characteristics such as complexity, frailty and multi-morbidity. </a:t>
            </a:r>
          </a:p>
          <a:p>
            <a:pPr marL="342900" indent="-342900">
              <a:buFont typeface="Arial" panose="020B0604020202020204" pitchFamily="34" charset="0"/>
              <a:buChar char="•"/>
            </a:pPr>
            <a:endParaRPr lang="en-GB" sz="1000" dirty="0"/>
          </a:p>
          <a:p>
            <a:pPr marL="342900" indent="-342900">
              <a:buFont typeface="Arial" panose="020B0604020202020204" pitchFamily="34" charset="0"/>
              <a:buChar char="•"/>
            </a:pPr>
            <a:r>
              <a:rPr lang="en-GB" sz="2400" dirty="0"/>
              <a:t>The acuity metric is scalable:</a:t>
            </a:r>
          </a:p>
          <a:p>
            <a:pPr marL="342900" indent="-342900">
              <a:buFont typeface="Arial" panose="020B0604020202020204" pitchFamily="34" charset="0"/>
              <a:buChar char="•"/>
            </a:pPr>
            <a:endParaRPr lang="en-GB" sz="2400" dirty="0"/>
          </a:p>
          <a:p>
            <a:pPr marL="800100" lvl="1" indent="-342900">
              <a:buFont typeface="Wingdings" panose="05000000000000000000" pitchFamily="2" charset="2"/>
              <a:buChar char="ü"/>
            </a:pPr>
            <a:r>
              <a:rPr lang="en-GB" sz="2400" dirty="0"/>
              <a:t>applicable to planning for individual patients, </a:t>
            </a:r>
          </a:p>
          <a:p>
            <a:pPr marL="800100" lvl="1" indent="-342900">
              <a:buFont typeface="Wingdings" panose="05000000000000000000" pitchFamily="2" charset="2"/>
              <a:buChar char="ü"/>
            </a:pPr>
            <a:r>
              <a:rPr lang="en-GB" sz="2400" dirty="0"/>
              <a:t>to care pathway cohorts, </a:t>
            </a:r>
          </a:p>
          <a:p>
            <a:pPr marL="800100" lvl="1" indent="-342900">
              <a:buFont typeface="Wingdings" panose="05000000000000000000" pitchFamily="2" charset="2"/>
              <a:buChar char="ü"/>
            </a:pPr>
            <a:r>
              <a:rPr lang="en-GB" sz="2400" dirty="0"/>
              <a:t>to individual facilities or regional (ICS) health systems – </a:t>
            </a:r>
          </a:p>
          <a:p>
            <a:pPr marL="800100" lvl="1" indent="-342900">
              <a:buFont typeface="Wingdings" panose="05000000000000000000" pitchFamily="2" charset="2"/>
              <a:buChar char="ü"/>
            </a:pPr>
            <a:r>
              <a:rPr lang="en-GB" sz="2400" dirty="0"/>
              <a:t>to inform decisions about the most appropriate locations and typologies of healthcare facilities, the nature of services within them and the roles of the staff who provide care</a:t>
            </a:r>
          </a:p>
        </p:txBody>
      </p:sp>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1799144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9895951" cy="1033669"/>
          </a:xfrm>
        </p:spPr>
        <p:txBody>
          <a:bodyPr>
            <a:normAutofit fontScale="90000"/>
          </a:bodyPr>
          <a:lstStyle/>
          <a:p>
            <a:r>
              <a:rPr lang="en-GB" sz="4000" dirty="0">
                <a:solidFill>
                  <a:srgbClr val="FFFFFF"/>
                </a:solidFill>
              </a:rPr>
              <a:t>Using the language – What do we mean by Acuity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pic>
        <p:nvPicPr>
          <p:cNvPr id="5" name="Picture 4">
            <a:extLst>
              <a:ext uri="{FF2B5EF4-FFF2-40B4-BE49-F238E27FC236}">
                <a16:creationId xmlns:a16="http://schemas.microsoft.com/office/drawing/2014/main" id="{2E018E21-3BFA-F11B-EAF3-0D577A835D0C}"/>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92480" y="1749287"/>
            <a:ext cx="10582656" cy="4683041"/>
          </a:xfrm>
          <a:prstGeom prst="rect">
            <a:avLst/>
          </a:prstGeom>
          <a:noFill/>
          <a:ln>
            <a:noFill/>
          </a:ln>
        </p:spPr>
      </p:pic>
    </p:spTree>
    <p:extLst>
      <p:ext uri="{BB962C8B-B14F-4D97-AF65-F5344CB8AC3E}">
        <p14:creationId xmlns:p14="http://schemas.microsoft.com/office/powerpoint/2010/main" val="1360505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10694505" cy="1033669"/>
          </a:xfrm>
        </p:spPr>
        <p:txBody>
          <a:bodyPr>
            <a:normAutofit/>
          </a:bodyPr>
          <a:lstStyle/>
          <a:p>
            <a:r>
              <a:rPr lang="en-GB" sz="4000" dirty="0">
                <a:solidFill>
                  <a:srgbClr val="FFFFFF"/>
                </a:solidFill>
              </a:rPr>
              <a:t>Rethinking Care Pathways using Acuity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3" name="Text Box 31">
            <a:extLst>
              <a:ext uri="{FF2B5EF4-FFF2-40B4-BE49-F238E27FC236}">
                <a16:creationId xmlns:a16="http://schemas.microsoft.com/office/drawing/2014/main" id="{27C22E75-AC2D-45C2-B8D3-FD94240747E1}"/>
              </a:ext>
            </a:extLst>
          </p:cNvPr>
          <p:cNvSpPr txBox="1">
            <a:spLocks noChangeArrowheads="1"/>
          </p:cNvSpPr>
          <p:nvPr/>
        </p:nvSpPr>
        <p:spPr bwMode="auto">
          <a:xfrm>
            <a:off x="3225798" y="1881691"/>
            <a:ext cx="5740400" cy="422275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gn="ctr">
              <a:lnSpc>
                <a:spcPct val="115000"/>
              </a:lnSpc>
              <a:spcBef>
                <a:spcPts val="500"/>
              </a:spcBef>
              <a:spcAft>
                <a:spcPts val="1000"/>
              </a:spcAft>
            </a:pP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0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EA203D3D-5EFF-4FAE-B0B8-FFC4878C8289}"/>
              </a:ext>
            </a:extLst>
          </p:cNvPr>
          <p:cNvPicPr>
            <a:picLocks noChangeAspect="1"/>
          </p:cNvPicPr>
          <p:nvPr/>
        </p:nvPicPr>
        <p:blipFill>
          <a:blip r:embed="rId6"/>
          <a:stretch>
            <a:fillRect/>
          </a:stretch>
        </p:blipFill>
        <p:spPr>
          <a:xfrm>
            <a:off x="459350" y="1622745"/>
            <a:ext cx="11244970" cy="3788799"/>
          </a:xfrm>
          <a:prstGeom prst="rect">
            <a:avLst/>
          </a:prstGeom>
        </p:spPr>
      </p:pic>
      <p:pic>
        <p:nvPicPr>
          <p:cNvPr id="5" name="Picture 4">
            <a:extLst>
              <a:ext uri="{FF2B5EF4-FFF2-40B4-BE49-F238E27FC236}">
                <a16:creationId xmlns:a16="http://schemas.microsoft.com/office/drawing/2014/main" id="{B4D54001-7F4D-4B9B-8975-F44615388F71}"/>
              </a:ext>
            </a:extLst>
          </p:cNvPr>
          <p:cNvPicPr>
            <a:picLocks noChangeAspect="1"/>
          </p:cNvPicPr>
          <p:nvPr/>
        </p:nvPicPr>
        <p:blipFill>
          <a:blip r:embed="rId7"/>
          <a:stretch>
            <a:fillRect/>
          </a:stretch>
        </p:blipFill>
        <p:spPr>
          <a:xfrm>
            <a:off x="5245099" y="5672816"/>
            <a:ext cx="5740400" cy="1113865"/>
          </a:xfrm>
          <a:prstGeom prst="rect">
            <a:avLst/>
          </a:prstGeom>
        </p:spPr>
      </p:pic>
    </p:spTree>
    <p:extLst>
      <p:ext uri="{BB962C8B-B14F-4D97-AF65-F5344CB8AC3E}">
        <p14:creationId xmlns:p14="http://schemas.microsoft.com/office/powerpoint/2010/main" val="2558250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10694505" cy="1033669"/>
          </a:xfrm>
        </p:spPr>
        <p:txBody>
          <a:bodyPr>
            <a:normAutofit fontScale="90000"/>
          </a:bodyPr>
          <a:lstStyle/>
          <a:p>
            <a:r>
              <a:rPr lang="en-GB" sz="4000" dirty="0">
                <a:solidFill>
                  <a:srgbClr val="FFFFFF"/>
                </a:solidFill>
              </a:rPr>
              <a:t>Plan and Design Differently using Acuity as the ’Currency’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3"/>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pic>
        <p:nvPicPr>
          <p:cNvPr id="14" name="Picture 13">
            <a:extLst>
              <a:ext uri="{FF2B5EF4-FFF2-40B4-BE49-F238E27FC236}">
                <a16:creationId xmlns:a16="http://schemas.microsoft.com/office/drawing/2014/main" id="{ED809D05-F7F4-4E32-8A07-5FD01E0F99D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750" y="1794727"/>
            <a:ext cx="5810250" cy="4499510"/>
          </a:xfrm>
          <a:prstGeom prst="rect">
            <a:avLst/>
          </a:prstGeom>
          <a:noFill/>
          <a:ln>
            <a:noFill/>
          </a:ln>
        </p:spPr>
      </p:pic>
      <p:sp>
        <p:nvSpPr>
          <p:cNvPr id="15" name="Text Box 2">
            <a:extLst>
              <a:ext uri="{FF2B5EF4-FFF2-40B4-BE49-F238E27FC236}">
                <a16:creationId xmlns:a16="http://schemas.microsoft.com/office/drawing/2014/main" id="{33848F2A-F51E-4E2D-9CB9-8AF402970872}"/>
              </a:ext>
            </a:extLst>
          </p:cNvPr>
          <p:cNvSpPr txBox="1">
            <a:spLocks noChangeArrowheads="1"/>
          </p:cNvSpPr>
          <p:nvPr/>
        </p:nvSpPr>
        <p:spPr bwMode="auto">
          <a:xfrm>
            <a:off x="6248402" y="1794727"/>
            <a:ext cx="5589104" cy="485372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15000"/>
              </a:lnSpc>
              <a:spcBef>
                <a:spcPts val="500"/>
              </a:spcBef>
              <a:spcAft>
                <a:spcPts val="1000"/>
              </a:spcAft>
            </a:pPr>
            <a:r>
              <a:rPr lang="en-US"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Disease acuity is defined by the WHO according to the severity of patient condition. Specifically, Critical (life threatening signs or symptoms), Emergent (high probability of morbidity if not treated) and Low (low probability of rapid progression to more serious disease or complications). These acuity levels can be translated into healthcare settings, as shown, where the top three levels relate to inpatient (hospital) accommodation.</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2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050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9" y="294538"/>
            <a:ext cx="10694505" cy="1033669"/>
          </a:xfrm>
        </p:spPr>
        <p:txBody>
          <a:bodyPr>
            <a:normAutofit/>
          </a:bodyPr>
          <a:lstStyle/>
          <a:p>
            <a:r>
              <a:rPr lang="en-GB" sz="4000" dirty="0">
                <a:solidFill>
                  <a:srgbClr val="FFFFFF"/>
                </a:solidFill>
              </a:rPr>
              <a:t>Designing for Acuity</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4"/>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
        <p:nvSpPr>
          <p:cNvPr id="13" name="Text Box 31">
            <a:extLst>
              <a:ext uri="{FF2B5EF4-FFF2-40B4-BE49-F238E27FC236}">
                <a16:creationId xmlns:a16="http://schemas.microsoft.com/office/drawing/2014/main" id="{27C22E75-AC2D-45C2-B8D3-FD94240747E1}"/>
              </a:ext>
            </a:extLst>
          </p:cNvPr>
          <p:cNvSpPr txBox="1">
            <a:spLocks noChangeArrowheads="1"/>
          </p:cNvSpPr>
          <p:nvPr/>
        </p:nvSpPr>
        <p:spPr bwMode="auto">
          <a:xfrm>
            <a:off x="3225800" y="1881691"/>
            <a:ext cx="5740400" cy="4222750"/>
          </a:xfrm>
          <a:prstGeom prst="rect">
            <a:avLst/>
          </a:prstGeom>
          <a:solidFill>
            <a:schemeClr val="lt1">
              <a:lumMod val="100000"/>
              <a:lumOff val="0"/>
            </a:schemeClr>
          </a:solidFill>
          <a:ln w="6350">
            <a:solidFill>
              <a:schemeClr val="bg1">
                <a:lumMod val="100000"/>
                <a:lumOff val="0"/>
              </a:schemeClr>
            </a:solidFill>
            <a:miter lim="800000"/>
            <a:headEnd/>
            <a:tailEnd/>
          </a:ln>
        </p:spPr>
        <p:txBody>
          <a:bodyPr rot="0" vert="horz" wrap="square" lIns="91440" tIns="45720" rIns="91440" bIns="45720" anchor="t" anchorCtr="0" upright="1">
            <a:noAutofit/>
          </a:bodyPr>
          <a:lstStyle/>
          <a:p>
            <a:pPr algn="ctr">
              <a:lnSpc>
                <a:spcPct val="115000"/>
              </a:lnSpc>
              <a:spcBef>
                <a:spcPts val="500"/>
              </a:spcBef>
              <a:spcAft>
                <a:spcPts val="1000"/>
              </a:spcAft>
            </a:pP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0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23EECC11-B5A9-41A3-8A95-4469AD12AC1C}"/>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59346" y="1597433"/>
            <a:ext cx="11427854" cy="5123408"/>
          </a:xfrm>
          <a:prstGeom prst="rect">
            <a:avLst/>
          </a:prstGeom>
          <a:noFill/>
          <a:ln>
            <a:noFill/>
          </a:ln>
        </p:spPr>
      </p:pic>
    </p:spTree>
    <p:extLst>
      <p:ext uri="{BB962C8B-B14F-4D97-AF65-F5344CB8AC3E}">
        <p14:creationId xmlns:p14="http://schemas.microsoft.com/office/powerpoint/2010/main" val="2270207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516B13-4EB6-4F56-809E-0A24EAFF99D6}"/>
              </a:ext>
            </a:extLst>
          </p:cNvPr>
          <p:cNvSpPr>
            <a:spLocks noGrp="1"/>
          </p:cNvSpPr>
          <p:nvPr>
            <p:ph type="title"/>
          </p:nvPr>
        </p:nvSpPr>
        <p:spPr>
          <a:xfrm>
            <a:off x="1371598" y="294538"/>
            <a:ext cx="10634871" cy="1033669"/>
          </a:xfrm>
        </p:spPr>
        <p:txBody>
          <a:bodyPr>
            <a:normAutofit/>
          </a:bodyPr>
          <a:lstStyle/>
          <a:p>
            <a:r>
              <a:rPr lang="en-GB" sz="4000" dirty="0">
                <a:solidFill>
                  <a:srgbClr val="FFFFFF"/>
                </a:solidFill>
              </a:rPr>
              <a:t>SYSTEM ECONOMIC MODELLING</a:t>
            </a:r>
          </a:p>
        </p:txBody>
      </p:sp>
      <p:pic>
        <p:nvPicPr>
          <p:cNvPr id="4" name="Picture 2" descr="EuHPN ">
            <a:extLst>
              <a:ext uri="{FF2B5EF4-FFF2-40B4-BE49-F238E27FC236}">
                <a16:creationId xmlns:a16="http://schemas.microsoft.com/office/drawing/2014/main" id="{78C7E4F2-E7D7-46CB-A226-A6FB5A7D6B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32329"/>
            <a:ext cx="1039146" cy="42567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6460E8F5-E166-4CAB-9057-5463E5236934}"/>
              </a:ext>
            </a:extLst>
          </p:cNvPr>
          <p:cNvSpPr txBox="1"/>
          <p:nvPr/>
        </p:nvSpPr>
        <p:spPr>
          <a:xfrm>
            <a:off x="159023" y="1645478"/>
            <a:ext cx="11847446" cy="4524315"/>
          </a:xfrm>
          <a:prstGeom prst="rect">
            <a:avLst/>
          </a:prstGeom>
          <a:noFill/>
        </p:spPr>
        <p:txBody>
          <a:bodyPr wrap="square" rtlCol="0">
            <a:spAutoFit/>
          </a:bodyPr>
          <a:lstStyle/>
          <a:p>
            <a:pPr marL="342900" indent="-342900">
              <a:buFont typeface="Arial" panose="020B0604020202020204" pitchFamily="34" charset="0"/>
              <a:buChar char="•"/>
            </a:pPr>
            <a:r>
              <a:rPr lang="en-GB" sz="2400" dirty="0"/>
              <a:t>Health Infrastructure – “more than just bricks and mortar..” hospitals have a greater social and economic value to the wider community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If hospitals are to be ‘embedded partners’ in fully integrated care ecosystems they should be assessed through system economic modelling. Not standalone units.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Investments in new hospitals, must add to the system’s capacity to address population and patient health need, but ultimately the operation of the health system matters more than any individual hospital organisation.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Crucially, system economic modelling introduces the notion of ‘trade-offs’ to reconcile competing demands… “We simply cannot afford to have everything” </a:t>
            </a:r>
          </a:p>
        </p:txBody>
      </p:sp>
      <p:pic>
        <p:nvPicPr>
          <p:cNvPr id="10" name="Picture 9">
            <a:extLst>
              <a:ext uri="{FF2B5EF4-FFF2-40B4-BE49-F238E27FC236}">
                <a16:creationId xmlns:a16="http://schemas.microsoft.com/office/drawing/2014/main" id="{22CE3001-60DD-4E1D-9D80-B979A6EB247F}"/>
              </a:ext>
            </a:extLst>
          </p:cNvPr>
          <p:cNvPicPr>
            <a:picLocks noChangeAspect="1"/>
          </p:cNvPicPr>
          <p:nvPr/>
        </p:nvPicPr>
        <p:blipFill>
          <a:blip r:embed="rId3"/>
          <a:stretch>
            <a:fillRect/>
          </a:stretch>
        </p:blipFill>
        <p:spPr>
          <a:xfrm>
            <a:off x="1371600" y="6402082"/>
            <a:ext cx="425670" cy="424407"/>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74A6FAD3-433A-4D5B-A37F-B7C5E7841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8882" y="6563462"/>
            <a:ext cx="1543700" cy="294538"/>
          </a:xfrm>
          <a:prstGeom prst="rect">
            <a:avLst/>
          </a:prstGeom>
        </p:spPr>
      </p:pic>
    </p:spTree>
    <p:extLst>
      <p:ext uri="{BB962C8B-B14F-4D97-AF65-F5344CB8AC3E}">
        <p14:creationId xmlns:p14="http://schemas.microsoft.com/office/powerpoint/2010/main" val="3128668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DFF4C3C3A58B40BC002735D7D1A591" ma:contentTypeVersion="16" ma:contentTypeDescription="Create a new document." ma:contentTypeScope="" ma:versionID="58699b6e3e4bd0f943ea48deed26b01e">
  <xsd:schema xmlns:xsd="http://www.w3.org/2001/XMLSchema" xmlns:xs="http://www.w3.org/2001/XMLSchema" xmlns:p="http://schemas.microsoft.com/office/2006/metadata/properties" xmlns:ns2="a470c6e2-6035-4d59-beab-9ecf79d08bb3" xmlns:ns3="70758de4-0663-41f3-a5f7-99e99ed73307" targetNamespace="http://schemas.microsoft.com/office/2006/metadata/properties" ma:root="true" ma:fieldsID="f957e57c4c4e2224e9747477f32903c2" ns2:_="" ns3:_="">
    <xsd:import namespace="a470c6e2-6035-4d59-beab-9ecf79d08bb3"/>
    <xsd:import namespace="70758de4-0663-41f3-a5f7-99e99ed7330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70c6e2-6035-4d59-beab-9ecf79d08b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758de4-0663-41f3-a5f7-99e99ed7330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79116b16-0177-402a-8ff9-8b4654d2eced}" ma:internalName="TaxCatchAll" ma:showField="CatchAllData" ma:web="70758de4-0663-41f3-a5f7-99e99ed733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470c6e2-6035-4d59-beab-9ecf79d08bb3">
      <Terms xmlns="http://schemas.microsoft.com/office/infopath/2007/PartnerControls"/>
    </lcf76f155ced4ddcb4097134ff3c332f>
    <TaxCatchAll xmlns="70758de4-0663-41f3-a5f7-99e99ed73307" xsi:nil="true"/>
  </documentManagement>
</p:properties>
</file>

<file path=customXml/itemProps1.xml><?xml version="1.0" encoding="utf-8"?>
<ds:datastoreItem xmlns:ds="http://schemas.openxmlformats.org/officeDocument/2006/customXml" ds:itemID="{F73A046D-F672-4F98-80BA-546B1BC90B57}"/>
</file>

<file path=customXml/itemProps2.xml><?xml version="1.0" encoding="utf-8"?>
<ds:datastoreItem xmlns:ds="http://schemas.openxmlformats.org/officeDocument/2006/customXml" ds:itemID="{43C43679-E662-41A2-AA2B-75A21E6AA48D}"/>
</file>

<file path=customXml/itemProps3.xml><?xml version="1.0" encoding="utf-8"?>
<ds:datastoreItem xmlns:ds="http://schemas.openxmlformats.org/officeDocument/2006/customXml" ds:itemID="{A7D050F1-0BBC-4BC1-B113-B571A970D870}"/>
</file>

<file path=docProps/app.xml><?xml version="1.0" encoding="utf-8"?>
<Properties xmlns="http://schemas.openxmlformats.org/officeDocument/2006/extended-properties" xmlns:vt="http://schemas.openxmlformats.org/officeDocument/2006/docPropsVTypes">
  <TotalTime>12965</TotalTime>
  <Words>1419</Words>
  <Application>Microsoft Office PowerPoint</Application>
  <PresentationFormat>Widescreen</PresentationFormat>
  <Paragraphs>125</Paragraphs>
  <Slides>18</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Symbol</vt:lpstr>
      <vt:lpstr>Wingdings</vt:lpstr>
      <vt:lpstr>Office Theme</vt:lpstr>
      <vt:lpstr>Custom Design</vt:lpstr>
      <vt:lpstr>PowerPoint Presentation</vt:lpstr>
      <vt:lpstr>Why are we saying that we need a common language?</vt:lpstr>
      <vt:lpstr> Common language Three Key Stages </vt:lpstr>
      <vt:lpstr>Acuity and Clinical Planning Overview</vt:lpstr>
      <vt:lpstr>Using the language – What do we mean by Acuity</vt:lpstr>
      <vt:lpstr>Rethinking Care Pathways using Acuity</vt:lpstr>
      <vt:lpstr>Plan and Design Differently using Acuity as the ’Currency’</vt:lpstr>
      <vt:lpstr>Designing for Acuity</vt:lpstr>
      <vt:lpstr>SYSTEM ECONOMIC MODELLING</vt:lpstr>
      <vt:lpstr>Life Cycle, Revenue Vs Capital Investment, Capacity</vt:lpstr>
      <vt:lpstr>Translating Patient Acuity into Integrated Health System Acuity</vt:lpstr>
      <vt:lpstr>Benefits of Building Differently: Aims, Ambitions, Reality</vt:lpstr>
      <vt:lpstr>Benefits of Building Differently: Aims, Ambitions, Reality (contd.)</vt:lpstr>
      <vt:lpstr>Progress to Date</vt:lpstr>
      <vt:lpstr>Progress to Date</vt:lpstr>
      <vt:lpstr>PowerPoint Presentation</vt:lpstr>
      <vt:lpstr>Final Feedback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Erskine</dc:creator>
  <cp:lastModifiedBy>Tania Davies</cp:lastModifiedBy>
  <cp:revision>49</cp:revision>
  <cp:lastPrinted>2022-09-14T19:37:43Z</cp:lastPrinted>
  <dcterms:created xsi:type="dcterms:W3CDTF">2021-09-15T16:37:16Z</dcterms:created>
  <dcterms:modified xsi:type="dcterms:W3CDTF">2023-05-09T17:23:29Z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0x010100C1DFF4C3C3A58B40BC002735D7D1A591</vt:lpwstr>
  </property>
</Properties>
</file>