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744" r:id="rId2"/>
    <p:sldId id="583" r:id="rId3"/>
    <p:sldId id="263" r:id="rId4"/>
    <p:sldId id="264" r:id="rId5"/>
    <p:sldId id="265" r:id="rId6"/>
    <p:sldId id="613" r:id="rId7"/>
    <p:sldId id="586" r:id="rId8"/>
    <p:sldId id="571" r:id="rId9"/>
    <p:sldId id="743" r:id="rId10"/>
    <p:sldId id="257" r:id="rId11"/>
    <p:sldId id="605" r:id="rId12"/>
    <p:sldId id="730" r:id="rId13"/>
    <p:sldId id="413" r:id="rId14"/>
    <p:sldId id="731" r:id="rId15"/>
    <p:sldId id="721" r:id="rId16"/>
    <p:sldId id="728" r:id="rId17"/>
    <p:sldId id="742" r:id="rId18"/>
    <p:sldId id="722" r:id="rId19"/>
    <p:sldId id="729" r:id="rId20"/>
    <p:sldId id="61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5" autoAdjust="0"/>
    <p:restoredTop sz="77646" autoAdjust="0"/>
  </p:normalViewPr>
  <p:slideViewPr>
    <p:cSldViewPr snapToGrid="0">
      <p:cViewPr varScale="1">
        <p:scale>
          <a:sx n="66" d="100"/>
          <a:sy n="66" d="100"/>
        </p:scale>
        <p:origin x="90" y="3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B7E7F-B669-4367-B796-3CBA3CBDCBA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8F966-6165-48EA-BCA9-841B75DFDF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714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90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45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88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87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GB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5EFC46-FFAC-4E47-A8CC-41F3991604A9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977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1430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02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C8F966-6165-48EA-BCA9-841B75DFDFF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067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91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50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45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1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49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87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25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D9D147-05FA-9246-B076-E86A556C3A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7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0B424-D561-1E45-BAB7-35CEADB8F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8806B0-504E-A74C-B887-937877DED4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4932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951D3-C776-DF4E-873A-61D423A3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CE27F0-DA35-7A4C-B031-F6D3F4E751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404D55-E890-FE45-9809-11BF5E6CB4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417C03-8F90-AC44-93C4-D3079CFE6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578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8B43A-029E-BF4D-AA41-815F9B880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7D6B5-2BB8-8E4C-ACEF-F8BF46E31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4489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DA996-230F-9142-9A7A-6A9FC9E8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15D8F-D428-BD4F-8D2A-3175272B0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872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E50DC-3BCC-7F4C-BCEC-40C7BD9A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F1A51-B59E-9C46-B9FA-714C61F505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B124F-4569-0546-BBD8-0FA106D0F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8176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90737-A4AA-B24F-8708-D1433540A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807FE5-E081-E646-8110-728980DCA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CFBCEB-664F-744A-867D-ECF7ED10E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927259-218F-0A43-A6E5-E8DB84E8C8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01E11C-1E97-1349-9CF8-44EE6ED8F7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912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1556-17F2-0D4D-9829-2267EDCC6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213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43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BCDEC-0D43-F847-BE49-4A9F8B709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AA6F2-F1BB-0442-92C1-F64D64115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91A35-C682-384C-82CA-881CE3FDA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99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21F8B-DD38-B142-8A72-D4B23E431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69F87-D040-C64C-ABAB-9D4902A643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724A2B-5B2A-5746-98AE-F7E28BC8C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258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41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DD3C00-CB3C-844D-BF83-26C7EA4B36B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455BE4-ADE4-1D48-97D2-ED90F56A1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7E3CB477-5388-1A4D-AFB9-29F7C21AF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10580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5EB345"/>
          </a:solidFill>
          <a:latin typeface="Gotham Medium" panose="02000604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20416A"/>
          </a:solidFill>
          <a:latin typeface="Gotham Book" panose="0200060404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85000"/>
              <a:lumOff val="15000"/>
            </a:schemeClr>
          </a:solidFill>
          <a:latin typeface="Gotham Book" panose="0200060404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85000"/>
              <a:lumOff val="15000"/>
            </a:schemeClr>
          </a:solidFill>
          <a:latin typeface="Gotham Book" panose="0200060404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85000"/>
              <a:lumOff val="15000"/>
            </a:schemeClr>
          </a:solidFill>
          <a:latin typeface="Gotham Book" panose="0200060404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85000"/>
              <a:lumOff val="15000"/>
            </a:schemeClr>
          </a:solidFill>
          <a:latin typeface="Gotham Book" panose="0200060404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ABF94-EBAD-ECD6-2A8B-E5D2C5D08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 descr="Graphical user interface&#10;&#10;Description automatically generated">
            <a:extLst>
              <a:ext uri="{FF2B5EF4-FFF2-40B4-BE49-F238E27FC236}">
                <a16:creationId xmlns:a16="http://schemas.microsoft.com/office/drawing/2014/main" id="{6A62A874-9F19-54D3-6178-2D0A27ACF4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8300" y="-112600"/>
            <a:ext cx="12611100" cy="69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29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E4DF56-79C6-278F-360D-1E12AAEDC0CA}"/>
              </a:ext>
            </a:extLst>
          </p:cNvPr>
          <p:cNvSpPr/>
          <p:nvPr/>
        </p:nvSpPr>
        <p:spPr>
          <a:xfrm>
            <a:off x="7866185" y="216468"/>
            <a:ext cx="4325815" cy="1960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EF36A1A5-BF60-B0F7-2376-5E1F6B08528C}"/>
              </a:ext>
            </a:extLst>
          </p:cNvPr>
          <p:cNvSpPr/>
          <p:nvPr/>
        </p:nvSpPr>
        <p:spPr>
          <a:xfrm>
            <a:off x="2825755" y="391966"/>
            <a:ext cx="1819563" cy="5638799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20A9EC-DC03-09AF-3816-087CFE4466FB}"/>
              </a:ext>
            </a:extLst>
          </p:cNvPr>
          <p:cNvSpPr/>
          <p:nvPr/>
        </p:nvSpPr>
        <p:spPr>
          <a:xfrm>
            <a:off x="4659170" y="3209057"/>
            <a:ext cx="720438" cy="18518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01F11807-EB62-CDCA-3086-38F1FFE23D19}"/>
              </a:ext>
            </a:extLst>
          </p:cNvPr>
          <p:cNvSpPr/>
          <p:nvPr/>
        </p:nvSpPr>
        <p:spPr>
          <a:xfrm>
            <a:off x="4162714" y="1061602"/>
            <a:ext cx="1937327" cy="3999346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2DE2D665-6A9E-17EC-B7FB-D1B6C255BB86}"/>
              </a:ext>
            </a:extLst>
          </p:cNvPr>
          <p:cNvSpPr/>
          <p:nvPr/>
        </p:nvSpPr>
        <p:spPr>
          <a:xfrm>
            <a:off x="3705517" y="1895183"/>
            <a:ext cx="1937326" cy="3613727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10B6BDC5-6891-A669-726F-1B62A19683C4}"/>
              </a:ext>
            </a:extLst>
          </p:cNvPr>
          <p:cNvSpPr/>
          <p:nvPr/>
        </p:nvSpPr>
        <p:spPr>
          <a:xfrm>
            <a:off x="5131377" y="2885786"/>
            <a:ext cx="1883058" cy="2660071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B46A8BDA-9C55-7657-2576-84C91890DD3B}"/>
              </a:ext>
            </a:extLst>
          </p:cNvPr>
          <p:cNvSpPr/>
          <p:nvPr/>
        </p:nvSpPr>
        <p:spPr>
          <a:xfrm>
            <a:off x="3218301" y="3693966"/>
            <a:ext cx="1937325" cy="2336800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152A2C43-E160-72BB-197C-509C92C6FE41}"/>
              </a:ext>
            </a:extLst>
          </p:cNvPr>
          <p:cNvSpPr/>
          <p:nvPr/>
        </p:nvSpPr>
        <p:spPr>
          <a:xfrm>
            <a:off x="4674180" y="4171947"/>
            <a:ext cx="1883058" cy="1851891"/>
          </a:xfrm>
          <a:prstGeom prst="cub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57741E7C-167D-2837-F120-2E0BD80CE270}"/>
              </a:ext>
            </a:extLst>
          </p:cNvPr>
          <p:cNvSpPr/>
          <p:nvPr/>
        </p:nvSpPr>
        <p:spPr>
          <a:xfrm rot="5400000">
            <a:off x="3445743" y="-433540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/>
              <a:t>Forcing functions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5D8532BC-CF60-819A-29EE-5D4890B3AD67}"/>
              </a:ext>
            </a:extLst>
          </p:cNvPr>
          <p:cNvSpPr/>
          <p:nvPr/>
        </p:nvSpPr>
        <p:spPr>
          <a:xfrm rot="5400000">
            <a:off x="4930485" y="133344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Automation &amp; computerisation</a:t>
            </a: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F7D8B8F4-7EC9-206D-B05D-611CC72A383E}"/>
              </a:ext>
            </a:extLst>
          </p:cNvPr>
          <p:cNvSpPr/>
          <p:nvPr/>
        </p:nvSpPr>
        <p:spPr>
          <a:xfrm rot="5400000">
            <a:off x="4385544" y="1007338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Simplification and standardisation</a:t>
            </a:r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9A649BEE-BF67-17F7-9DDB-88FEAA943272}"/>
              </a:ext>
            </a:extLst>
          </p:cNvPr>
          <p:cNvSpPr/>
          <p:nvPr/>
        </p:nvSpPr>
        <p:spPr>
          <a:xfrm rot="5400000">
            <a:off x="5825260" y="1969075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Reminders, checklists and double checks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C5CD2C1C-07EF-BD5C-6368-39ED201B3151}"/>
              </a:ext>
            </a:extLst>
          </p:cNvPr>
          <p:cNvSpPr/>
          <p:nvPr/>
        </p:nvSpPr>
        <p:spPr>
          <a:xfrm rot="5400000">
            <a:off x="3954896" y="2861537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Rules &amp; polices</a:t>
            </a: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C3888F4B-D029-3B42-32B5-BC50C2C69888}"/>
              </a:ext>
            </a:extLst>
          </p:cNvPr>
          <p:cNvSpPr/>
          <p:nvPr/>
        </p:nvSpPr>
        <p:spPr>
          <a:xfrm rot="5400000">
            <a:off x="5396921" y="3306039"/>
            <a:ext cx="519548" cy="181956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/>
              <a:t>Education &amp; training</a:t>
            </a:r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9CCA1712-11E7-31C7-D6B6-CF98257F52C9}"/>
              </a:ext>
            </a:extLst>
          </p:cNvPr>
          <p:cNvSpPr/>
          <p:nvPr/>
        </p:nvSpPr>
        <p:spPr>
          <a:xfrm>
            <a:off x="170877" y="353290"/>
            <a:ext cx="2249058" cy="571153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AB5024-9C7F-2D25-2EE4-AF5DC798DA48}"/>
              </a:ext>
            </a:extLst>
          </p:cNvPr>
          <p:cNvSpPr txBox="1"/>
          <p:nvPr/>
        </p:nvSpPr>
        <p:spPr>
          <a:xfrm>
            <a:off x="772610" y="873515"/>
            <a:ext cx="101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More effective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7CC792-A3E6-9CCE-C202-2E51835CEE00}"/>
              </a:ext>
            </a:extLst>
          </p:cNvPr>
          <p:cNvSpPr txBox="1"/>
          <p:nvPr/>
        </p:nvSpPr>
        <p:spPr>
          <a:xfrm>
            <a:off x="821170" y="4899526"/>
            <a:ext cx="101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Less effective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FAE76EE-B584-B275-C03B-7E9A8CDB353C}"/>
              </a:ext>
            </a:extLst>
          </p:cNvPr>
          <p:cNvSpPr txBox="1"/>
          <p:nvPr/>
        </p:nvSpPr>
        <p:spPr>
          <a:xfrm>
            <a:off x="9065463" y="760929"/>
            <a:ext cx="31265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technological solution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67087DE-D957-0DBB-B3A3-30410034D9EF}"/>
              </a:ext>
            </a:extLst>
          </p:cNvPr>
          <p:cNvSpPr txBox="1"/>
          <p:nvPr/>
        </p:nvSpPr>
        <p:spPr>
          <a:xfrm>
            <a:off x="9065463" y="3771319"/>
            <a:ext cx="365448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supervision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composition of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the process or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policy or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clarity of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staff competency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 reflection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 staff adherence to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 staff to adhere to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b="1" dirty="0">
              <a:solidFill>
                <a:srgbClr val="3259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DFB9240-D179-613E-92CD-379233E01023}"/>
              </a:ext>
            </a:extLst>
          </p:cNvPr>
          <p:cNvSpPr txBox="1"/>
          <p:nvPr/>
        </p:nvSpPr>
        <p:spPr>
          <a:xfrm>
            <a:off x="9065463" y="1509058"/>
            <a:ext cx="312653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visibility of swab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Standardise count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and standardise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Minimise distractions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‘STOP’ moment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non-</a:t>
            </a:r>
            <a:r>
              <a:rPr lang="en-GB" sz="1200" b="1" dirty="0" err="1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xray</a:t>
            </a: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identifiable swabs in theatre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Simplify procedural pack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b="1" dirty="0">
              <a:solidFill>
                <a:srgbClr val="3259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5BB089E-65DC-5117-1F93-C41EC96E3A85}"/>
              </a:ext>
            </a:extLst>
          </p:cNvPr>
          <p:cNvSpPr/>
          <p:nvPr/>
        </p:nvSpPr>
        <p:spPr>
          <a:xfrm>
            <a:off x="7066046" y="2878859"/>
            <a:ext cx="573462" cy="31449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239BBBDE-B38B-37A2-1781-8245E6EF6565}"/>
              </a:ext>
            </a:extLst>
          </p:cNvPr>
          <p:cNvSpPr/>
          <p:nvPr/>
        </p:nvSpPr>
        <p:spPr>
          <a:xfrm>
            <a:off x="7003240" y="278531"/>
            <a:ext cx="573462" cy="23171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03C353-ADC3-4471-D7F8-C414F9B90C4E}"/>
              </a:ext>
            </a:extLst>
          </p:cNvPr>
          <p:cNvSpPr txBox="1"/>
          <p:nvPr/>
        </p:nvSpPr>
        <p:spPr>
          <a:xfrm>
            <a:off x="7554762" y="1268843"/>
            <a:ext cx="14478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System-focused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D3F861-799E-F732-E627-D7C820261DFF}"/>
              </a:ext>
            </a:extLst>
          </p:cNvPr>
          <p:cNvSpPr txBox="1"/>
          <p:nvPr/>
        </p:nvSpPr>
        <p:spPr>
          <a:xfrm>
            <a:off x="7617568" y="4312848"/>
            <a:ext cx="14478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1200" b="1" dirty="0">
                <a:solidFill>
                  <a:srgbClr val="3259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People-focused</a:t>
            </a:r>
          </a:p>
        </p:txBody>
      </p:sp>
    </p:spTree>
    <p:extLst>
      <p:ext uri="{BB962C8B-B14F-4D97-AF65-F5344CB8AC3E}">
        <p14:creationId xmlns:p14="http://schemas.microsoft.com/office/powerpoint/2010/main" val="105690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129AF-CBCA-4776-9D7D-AE53C6BD2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5285"/>
            <a:ext cx="3978112" cy="1325563"/>
          </a:xfrm>
        </p:spPr>
        <p:txBody>
          <a:bodyPr>
            <a:normAutofit/>
          </a:bodyPr>
          <a:lstStyle/>
          <a:p>
            <a:r>
              <a:rPr lang="en-GB" sz="3600" dirty="0"/>
              <a:t>Checking at the point of care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4591F4-114E-42D6-A5A5-ECC8140D27A9}"/>
              </a:ext>
            </a:extLst>
          </p:cNvPr>
          <p:cNvSpPr txBox="1"/>
          <p:nvPr/>
        </p:nvSpPr>
        <p:spPr>
          <a:xfrm>
            <a:off x="-443059" y="1830757"/>
            <a:ext cx="3610465" cy="4358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Calibri" panose="020F0502020204030204" pitchFamily="34" charset="0"/>
                <a:cs typeface="+mn-cs"/>
              </a:rPr>
              <a:t>Many routine activities require healthcare workers to check that the intended treatment is being delivered correctly.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Calibri" panose="020F0502020204030204" pitchFamily="34" charset="0"/>
                <a:cs typeface="+mn-cs"/>
              </a:rPr>
              <a:t>The aim should be to reduce the reliance on checking by developing procedures that mitigate against known risks by design.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E191F-DE16-4BDE-951B-843772257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763" y="67459"/>
            <a:ext cx="8448675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79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EF30-AF9D-418F-A5F2-C03DDDBF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Case Study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A91C49-B666-437C-BCAD-C1D83F8C1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8422310" cy="3320167"/>
          </a:xfrm>
        </p:spPr>
        <p:txBody>
          <a:bodyPr vert="horz" lIns="68580" tIns="34290" rIns="68580" bIns="34290" rtlCol="0" anchor="t">
            <a:noAutofit/>
          </a:bodyPr>
          <a:lstStyle/>
          <a:p>
            <a:r>
              <a:rPr lang="en-GB"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fentanyl overdose bolus incidents occurred in November 2018 across 3 different critical care areas within the same Trust</a:t>
            </a:r>
          </a:p>
          <a:p>
            <a:r>
              <a:rPr lang="en-GB"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Incidents were linked by the Trust to the introduction of smart pump technology – specifically when the “drug library went live” </a:t>
            </a:r>
          </a:p>
          <a:p>
            <a:r>
              <a:rPr lang="en-GB"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Fentanyl had been excluded from the drug library as the doses were not standardised – requiring dose-rates to be manually programmed or selected from a menu </a:t>
            </a:r>
          </a:p>
          <a:p>
            <a:r>
              <a:rPr lang="en-GB"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user was required to check the fentanyl concentration in the syringe prior to programming, calculate the dose-rate, and program in a “new way” even though the hardware was familiar </a:t>
            </a:r>
          </a:p>
          <a:p>
            <a:endParaRPr lang="en-GB" sz="1800">
              <a:solidFill>
                <a:srgbClr val="1958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C3AF8-0F28-427F-A7C8-89F29C5FE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159309"/>
            <a:ext cx="4572000" cy="7555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224FB3-A0EC-4C95-A21F-C4F8704AF7AD}"/>
              </a:ext>
            </a:extLst>
          </p:cNvPr>
          <p:cNvSpPr/>
          <p:nvPr/>
        </p:nvSpPr>
        <p:spPr>
          <a:xfrm>
            <a:off x="5771738" y="5249250"/>
            <a:ext cx="448453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“…confusion between dose-rate and flow-rate due to introduction of new Drug Library”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218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7D61B7-5D34-E248-0D0D-8C60103AB509}"/>
              </a:ext>
            </a:extLst>
          </p:cNvPr>
          <p:cNvSpPr/>
          <p:nvPr/>
        </p:nvSpPr>
        <p:spPr>
          <a:xfrm>
            <a:off x="8500048" y="550455"/>
            <a:ext cx="2918557" cy="1089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9EBAE6-68A6-4684-A291-96EE1660E9D2}"/>
              </a:ext>
            </a:extLst>
          </p:cNvPr>
          <p:cNvSpPr/>
          <p:nvPr/>
        </p:nvSpPr>
        <p:spPr>
          <a:xfrm>
            <a:off x="9531727" y="109713"/>
            <a:ext cx="2455013" cy="1548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91109-E3ED-4BF4-A119-37B6FF1B3F25}"/>
              </a:ext>
            </a:extLst>
          </p:cNvPr>
          <p:cNvSpPr/>
          <p:nvPr/>
        </p:nvSpPr>
        <p:spPr>
          <a:xfrm>
            <a:off x="-26231" y="6243691"/>
            <a:ext cx="12192000" cy="717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845" y="33924"/>
            <a:ext cx="6869763" cy="538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588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902" b="0" i="0" u="none" strike="noStrike" kern="1200" cap="none" spc="0" normalizeH="0" baseline="0" noProof="0" err="1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Accimap</a:t>
            </a:r>
            <a:r>
              <a:rPr kumimoji="0" lang="en-GB" sz="2902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findings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E84B41E-D3F9-4E32-ABC2-1323F550C8A1}"/>
              </a:ext>
            </a:extLst>
          </p:cNvPr>
          <p:cNvCxnSpPr>
            <a:cxnSpLocks/>
          </p:cNvCxnSpPr>
          <p:nvPr/>
        </p:nvCxnSpPr>
        <p:spPr>
          <a:xfrm>
            <a:off x="0" y="873443"/>
            <a:ext cx="12192000" cy="0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960CB4-C892-4E17-88E3-3E605D52BCE0}"/>
              </a:ext>
            </a:extLst>
          </p:cNvPr>
          <p:cNvCxnSpPr>
            <a:cxnSpLocks/>
          </p:cNvCxnSpPr>
          <p:nvPr/>
        </p:nvCxnSpPr>
        <p:spPr>
          <a:xfrm>
            <a:off x="1297" y="1940640"/>
            <a:ext cx="12182969" cy="0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93527AA-7A2C-4D17-B0E2-241F1655DE1D}"/>
              </a:ext>
            </a:extLst>
          </p:cNvPr>
          <p:cNvCxnSpPr>
            <a:cxnSpLocks/>
          </p:cNvCxnSpPr>
          <p:nvPr/>
        </p:nvCxnSpPr>
        <p:spPr>
          <a:xfrm>
            <a:off x="-11857" y="2561745"/>
            <a:ext cx="12192000" cy="0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370C8EC-238E-4437-85B0-DF27AFA2D81B}"/>
              </a:ext>
            </a:extLst>
          </p:cNvPr>
          <p:cNvCxnSpPr>
            <a:cxnSpLocks/>
          </p:cNvCxnSpPr>
          <p:nvPr/>
        </p:nvCxnSpPr>
        <p:spPr>
          <a:xfrm>
            <a:off x="0" y="5250044"/>
            <a:ext cx="12192000" cy="0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03E2BCA-0F26-42B3-854B-C72A7FA11C45}"/>
              </a:ext>
            </a:extLst>
          </p:cNvPr>
          <p:cNvCxnSpPr>
            <a:cxnSpLocks/>
          </p:cNvCxnSpPr>
          <p:nvPr/>
        </p:nvCxnSpPr>
        <p:spPr>
          <a:xfrm flipH="1">
            <a:off x="1153541" y="873443"/>
            <a:ext cx="32189" cy="6012954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3D1B358-2B37-4674-AB2F-7FCC1DB857BA}"/>
              </a:ext>
            </a:extLst>
          </p:cNvPr>
          <p:cNvSpPr txBox="1"/>
          <p:nvPr/>
        </p:nvSpPr>
        <p:spPr>
          <a:xfrm>
            <a:off x="30894" y="1036219"/>
            <a:ext cx="1161242" cy="762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8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International and National Regulators and National B</a:t>
            </a:r>
            <a:r>
              <a:rPr kumimoji="0" lang="en-GB" sz="1088" b="0" i="0" u="none" strike="noStrike" kern="1200" cap="none" spc="0" normalizeH="0" baseline="0" noProof="0" err="1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odies</a:t>
            </a:r>
            <a:endParaRPr kumimoji="0" lang="en-GB" sz="1088" b="0" i="0" u="none" strike="noStrike" kern="1200" cap="none" spc="0" normalizeH="0" baseline="0" noProof="0">
              <a:ln>
                <a:noFill/>
              </a:ln>
              <a:solidFill>
                <a:srgbClr val="2041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121710-B0EB-461F-9AC9-7F13DC8E0511}"/>
              </a:ext>
            </a:extLst>
          </p:cNvPr>
          <p:cNvSpPr txBox="1"/>
          <p:nvPr/>
        </p:nvSpPr>
        <p:spPr>
          <a:xfrm>
            <a:off x="93378" y="1973790"/>
            <a:ext cx="1220973" cy="594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8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NHS Trust / Device Manufacturer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633D16F-6BA9-422C-BBDC-16BA9398A520}"/>
              </a:ext>
            </a:extLst>
          </p:cNvPr>
          <p:cNvSpPr txBox="1"/>
          <p:nvPr/>
        </p:nvSpPr>
        <p:spPr>
          <a:xfrm>
            <a:off x="73197" y="2924245"/>
            <a:ext cx="1005958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8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Management (operational)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F2ACC0-BEDF-4E2D-93EA-504384180BC7}"/>
              </a:ext>
            </a:extLst>
          </p:cNvPr>
          <p:cNvSpPr txBox="1"/>
          <p:nvPr/>
        </p:nvSpPr>
        <p:spPr>
          <a:xfrm>
            <a:off x="18493" y="5874820"/>
            <a:ext cx="1216516" cy="594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8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Work, equipment and surroundings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F19FEE8-E137-4767-9FDF-2A06351F0889}"/>
              </a:ext>
            </a:extLst>
          </p:cNvPr>
          <p:cNvSpPr txBox="1"/>
          <p:nvPr/>
        </p:nvSpPr>
        <p:spPr>
          <a:xfrm>
            <a:off x="30894" y="4302437"/>
            <a:ext cx="1090565" cy="42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8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Process and actor activities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3974E1D-8DE1-4EF5-8AB2-AB26AC8FDF22}"/>
              </a:ext>
            </a:extLst>
          </p:cNvPr>
          <p:cNvCxnSpPr>
            <a:cxnSpLocks/>
          </p:cNvCxnSpPr>
          <p:nvPr/>
        </p:nvCxnSpPr>
        <p:spPr>
          <a:xfrm>
            <a:off x="-25894" y="3720171"/>
            <a:ext cx="12217894" cy="0"/>
          </a:xfrm>
          <a:prstGeom prst="line">
            <a:avLst/>
          </a:prstGeom>
          <a:ln>
            <a:solidFill>
              <a:srgbClr val="204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itle 1">
            <a:extLst>
              <a:ext uri="{FF2B5EF4-FFF2-40B4-BE49-F238E27FC236}">
                <a16:creationId xmlns:a16="http://schemas.microsoft.com/office/drawing/2014/main" id="{4A6DE32A-249E-4652-9AD5-F440E2623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41" y="38109"/>
            <a:ext cx="12096401" cy="62699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Actor &amp; Artefact Map  for 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procurement, usability and adoption of smart pumps 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0E5A220D-FDC4-4B47-91FE-E4CDBD874AE9}"/>
              </a:ext>
            </a:extLst>
          </p:cNvPr>
          <p:cNvSpPr/>
          <p:nvPr/>
        </p:nvSpPr>
        <p:spPr>
          <a:xfrm>
            <a:off x="9428760" y="1174649"/>
            <a:ext cx="1157006" cy="613876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Injectable Medicines Guidelines (Various)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3CEA7FF2-4553-4E83-ACFD-971AB7522608}"/>
              </a:ext>
            </a:extLst>
          </p:cNvPr>
          <p:cNvSpPr/>
          <p:nvPr/>
        </p:nvSpPr>
        <p:spPr>
          <a:xfrm>
            <a:off x="3643256" y="1481587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NHS E/I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Safety Alerts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070F2F9-92FB-4AFF-A783-A8C3A2BC87F3}"/>
              </a:ext>
            </a:extLst>
          </p:cNvPr>
          <p:cNvSpPr/>
          <p:nvPr/>
        </p:nvSpPr>
        <p:spPr>
          <a:xfrm>
            <a:off x="2589217" y="919139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NHS England</a:t>
            </a:r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26E28248-DAA6-4EDD-8A0F-8AE72A5EAC17}"/>
              </a:ext>
            </a:extLst>
          </p:cNvPr>
          <p:cNvSpPr/>
          <p:nvPr/>
        </p:nvSpPr>
        <p:spPr>
          <a:xfrm>
            <a:off x="7002955" y="919139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Medical Devices Directive (EU)</a:t>
            </a:r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B8396FC5-B1DF-443E-831C-BFF77CD981AD}"/>
              </a:ext>
            </a:extLst>
          </p:cNvPr>
          <p:cNvSpPr/>
          <p:nvPr/>
        </p:nvSpPr>
        <p:spPr>
          <a:xfrm>
            <a:off x="5948916" y="1481587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MHRA</a:t>
            </a:r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C9953E08-ABD5-4EE3-A0AF-57F7EE18F308}"/>
              </a:ext>
            </a:extLst>
          </p:cNvPr>
          <p:cNvSpPr/>
          <p:nvPr/>
        </p:nvSpPr>
        <p:spPr>
          <a:xfrm>
            <a:off x="4894877" y="919139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FDA (US)</a:t>
            </a:r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E394A42B-D75E-4329-A948-DC972BA88ECC}"/>
              </a:ext>
            </a:extLst>
          </p:cNvPr>
          <p:cNvSpPr/>
          <p:nvPr/>
        </p:nvSpPr>
        <p:spPr>
          <a:xfrm>
            <a:off x="5941568" y="2679599"/>
            <a:ext cx="1054039" cy="437908"/>
          </a:xfrm>
          <a:prstGeom prst="roundRect">
            <a:avLst/>
          </a:prstGeom>
          <a:solidFill>
            <a:schemeClr val="accent6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Usability Testing</a:t>
            </a:r>
          </a:p>
        </p:txBody>
      </p:sp>
      <p:sp>
        <p:nvSpPr>
          <p:cNvPr id="218" name="Rectangle: Rounded Corners 217">
            <a:extLst>
              <a:ext uri="{FF2B5EF4-FFF2-40B4-BE49-F238E27FC236}">
                <a16:creationId xmlns:a16="http://schemas.microsoft.com/office/drawing/2014/main" id="{73BCA494-4148-4AEE-922A-12AE1CCB3332}"/>
              </a:ext>
            </a:extLst>
          </p:cNvPr>
          <p:cNvSpPr/>
          <p:nvPr/>
        </p:nvSpPr>
        <p:spPr>
          <a:xfrm>
            <a:off x="8062529" y="2082572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Manufacturer’s User Profiles</a:t>
            </a:r>
          </a:p>
        </p:txBody>
      </p:sp>
      <p:sp>
        <p:nvSpPr>
          <p:cNvPr id="221" name="Rectangle: Rounded Corners 220">
            <a:extLst>
              <a:ext uri="{FF2B5EF4-FFF2-40B4-BE49-F238E27FC236}">
                <a16:creationId xmlns:a16="http://schemas.microsoft.com/office/drawing/2014/main" id="{71CE4582-1D45-4F4F-AC54-2583AE90AB97}"/>
              </a:ext>
            </a:extLst>
          </p:cNvPr>
          <p:cNvSpPr/>
          <p:nvPr/>
        </p:nvSpPr>
        <p:spPr>
          <a:xfrm>
            <a:off x="8426203" y="3244574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Training and Implementation Plans</a:t>
            </a:r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C336753C-470F-47C5-91F3-550B0683DC5E}"/>
              </a:ext>
            </a:extLst>
          </p:cNvPr>
          <p:cNvSpPr/>
          <p:nvPr/>
        </p:nvSpPr>
        <p:spPr>
          <a:xfrm>
            <a:off x="10720204" y="3244574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Policies and Protocols</a:t>
            </a:r>
          </a:p>
        </p:txBody>
      </p:sp>
      <p:sp>
        <p:nvSpPr>
          <p:cNvPr id="225" name="Rectangle: Rounded Corners 224">
            <a:extLst>
              <a:ext uri="{FF2B5EF4-FFF2-40B4-BE49-F238E27FC236}">
                <a16:creationId xmlns:a16="http://schemas.microsoft.com/office/drawing/2014/main" id="{F360D185-65B5-44BF-8F7A-FA565309F0A1}"/>
              </a:ext>
            </a:extLst>
          </p:cNvPr>
          <p:cNvSpPr/>
          <p:nvPr/>
        </p:nvSpPr>
        <p:spPr>
          <a:xfrm>
            <a:off x="9480242" y="2688798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Drug Library Implementation Group</a:t>
            </a:r>
          </a:p>
        </p:txBody>
      </p:sp>
      <p:sp>
        <p:nvSpPr>
          <p:cNvPr id="229" name="Rectangle: Rounded Corners 228">
            <a:extLst>
              <a:ext uri="{FF2B5EF4-FFF2-40B4-BE49-F238E27FC236}">
                <a16:creationId xmlns:a16="http://schemas.microsoft.com/office/drawing/2014/main" id="{6183DFCA-0A84-4736-80E6-B631E4332C75}"/>
              </a:ext>
            </a:extLst>
          </p:cNvPr>
          <p:cNvSpPr/>
          <p:nvPr/>
        </p:nvSpPr>
        <p:spPr>
          <a:xfrm>
            <a:off x="9480243" y="2083873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Medication Safety Committee</a:t>
            </a:r>
          </a:p>
        </p:txBody>
      </p: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2B4C5FA6-F4F9-4DC1-A47C-CC8E149B93CB}"/>
              </a:ext>
            </a:extLst>
          </p:cNvPr>
          <p:cNvSpPr/>
          <p:nvPr/>
        </p:nvSpPr>
        <p:spPr>
          <a:xfrm>
            <a:off x="1562293" y="1481587"/>
            <a:ext cx="1054039" cy="437908"/>
          </a:xfrm>
          <a:prstGeom prst="roundRect">
            <a:avLst/>
          </a:prstGeom>
          <a:solidFill>
            <a:schemeClr val="bg2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NHS X</a:t>
            </a:r>
          </a:p>
        </p:txBody>
      </p: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B9BC0986-6B57-4D65-BD9E-CFF275BFC0C3}"/>
              </a:ext>
            </a:extLst>
          </p:cNvPr>
          <p:cNvSpPr/>
          <p:nvPr/>
        </p:nvSpPr>
        <p:spPr>
          <a:xfrm>
            <a:off x="10007261" y="6243716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Smart Pump Use</a:t>
            </a:r>
          </a:p>
        </p:txBody>
      </p:sp>
      <p:sp>
        <p:nvSpPr>
          <p:cNvPr id="236" name="Rectangle: Rounded Corners 235">
            <a:extLst>
              <a:ext uri="{FF2B5EF4-FFF2-40B4-BE49-F238E27FC236}">
                <a16:creationId xmlns:a16="http://schemas.microsoft.com/office/drawing/2014/main" id="{6E0C8B39-CAD4-43AD-A47A-B423D0B2B2C1}"/>
              </a:ext>
            </a:extLst>
          </p:cNvPr>
          <p:cNvSpPr/>
          <p:nvPr/>
        </p:nvSpPr>
        <p:spPr>
          <a:xfrm>
            <a:off x="10720203" y="5598841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Doctors IV Administration</a:t>
            </a:r>
          </a:p>
        </p:txBody>
      </p:sp>
      <p:sp>
        <p:nvSpPr>
          <p:cNvPr id="237" name="Rectangle: Rounded Corners 236">
            <a:extLst>
              <a:ext uri="{FF2B5EF4-FFF2-40B4-BE49-F238E27FC236}">
                <a16:creationId xmlns:a16="http://schemas.microsoft.com/office/drawing/2014/main" id="{158B9C4A-859C-419B-AD72-C48457336AD4}"/>
              </a:ext>
            </a:extLst>
          </p:cNvPr>
          <p:cNvSpPr/>
          <p:nvPr/>
        </p:nvSpPr>
        <p:spPr>
          <a:xfrm>
            <a:off x="9116568" y="5592661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Nurses IV Administration </a:t>
            </a:r>
          </a:p>
        </p:txBody>
      </p:sp>
      <p:sp>
        <p:nvSpPr>
          <p:cNvPr id="238" name="Rectangle: Rounded Corners 237">
            <a:extLst>
              <a:ext uri="{FF2B5EF4-FFF2-40B4-BE49-F238E27FC236}">
                <a16:creationId xmlns:a16="http://schemas.microsoft.com/office/drawing/2014/main" id="{8A6E8A8E-431E-400C-9C65-885C9C74797E}"/>
              </a:ext>
            </a:extLst>
          </p:cNvPr>
          <p:cNvSpPr/>
          <p:nvPr/>
        </p:nvSpPr>
        <p:spPr>
          <a:xfrm>
            <a:off x="10720203" y="4551139"/>
            <a:ext cx="1054039" cy="4379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Intravenous Medication System</a:t>
            </a:r>
          </a:p>
        </p:txBody>
      </p: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B3066FB2-710B-481F-A65A-37BC736847B5}"/>
              </a:ext>
            </a:extLst>
          </p:cNvPr>
          <p:cNvSpPr/>
          <p:nvPr/>
        </p:nvSpPr>
        <p:spPr>
          <a:xfrm>
            <a:off x="9485558" y="4551139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 Infrastructure Work</a:t>
            </a:r>
          </a:p>
        </p:txBody>
      </p: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093ED495-903F-44E9-ADF1-9B45D841FA6F}"/>
              </a:ext>
            </a:extLst>
          </p:cNvPr>
          <p:cNvSpPr/>
          <p:nvPr/>
        </p:nvSpPr>
        <p:spPr>
          <a:xfrm>
            <a:off x="7372164" y="4568414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Device Training</a:t>
            </a:r>
          </a:p>
        </p:txBody>
      </p: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A7A5DA44-1906-4387-82F6-1DCE5E345562}"/>
              </a:ext>
            </a:extLst>
          </p:cNvPr>
          <p:cNvSpPr/>
          <p:nvPr/>
        </p:nvSpPr>
        <p:spPr>
          <a:xfrm>
            <a:off x="7157433" y="3802702"/>
            <a:ext cx="1082848" cy="550717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Post-Procurement Surveillance</a:t>
            </a:r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940F4D7B-C11C-45C6-9F69-EC27FE2D86AC}"/>
              </a:ext>
            </a:extLst>
          </p:cNvPr>
          <p:cNvSpPr/>
          <p:nvPr/>
        </p:nvSpPr>
        <p:spPr>
          <a:xfrm>
            <a:off x="9480242" y="3790556"/>
            <a:ext cx="1054039" cy="550720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Elicitation of Specialist Medicines Expertise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43F9824-F602-4CCE-832F-F5DAB2BB15F5}"/>
              </a:ext>
            </a:extLst>
          </p:cNvPr>
          <p:cNvCxnSpPr>
            <a:cxnSpLocks/>
            <a:stCxn id="211" idx="2"/>
            <a:endCxn id="213" idx="0"/>
          </p:cNvCxnSpPr>
          <p:nvPr/>
        </p:nvCxnSpPr>
        <p:spPr>
          <a:xfrm flipH="1">
            <a:off x="6475936" y="1357047"/>
            <a:ext cx="1054039" cy="124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17E2FE07-39A1-4143-9A14-AF4CF106FDE6}"/>
              </a:ext>
            </a:extLst>
          </p:cNvPr>
          <p:cNvCxnSpPr>
            <a:cxnSpLocks/>
            <a:stCxn id="213" idx="1"/>
            <a:endCxn id="61" idx="3"/>
          </p:cNvCxnSpPr>
          <p:nvPr/>
        </p:nvCxnSpPr>
        <p:spPr>
          <a:xfrm flipH="1">
            <a:off x="4697295" y="1700541"/>
            <a:ext cx="1251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FF843B2-C056-453B-BF11-7A9508D7D926}"/>
              </a:ext>
            </a:extLst>
          </p:cNvPr>
          <p:cNvCxnSpPr>
            <a:cxnSpLocks/>
            <a:stCxn id="63" idx="3"/>
            <a:endCxn id="213" idx="1"/>
          </p:cNvCxnSpPr>
          <p:nvPr/>
        </p:nvCxnSpPr>
        <p:spPr>
          <a:xfrm>
            <a:off x="3643256" y="1138093"/>
            <a:ext cx="2305660" cy="562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FA96B10-6ADA-433D-A53D-29C90FCC73C3}"/>
              </a:ext>
            </a:extLst>
          </p:cNvPr>
          <p:cNvCxnSpPr>
            <a:cxnSpLocks/>
            <a:stCxn id="63" idx="2"/>
            <a:endCxn id="61" idx="0"/>
          </p:cNvCxnSpPr>
          <p:nvPr/>
        </p:nvCxnSpPr>
        <p:spPr>
          <a:xfrm>
            <a:off x="3116237" y="1357047"/>
            <a:ext cx="1054039" cy="124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2A4974D-516A-4877-8D6F-26E5AF11C67D}"/>
              </a:ext>
            </a:extLst>
          </p:cNvPr>
          <p:cNvCxnSpPr>
            <a:stCxn id="214" idx="2"/>
            <a:endCxn id="213" idx="0"/>
          </p:cNvCxnSpPr>
          <p:nvPr/>
        </p:nvCxnSpPr>
        <p:spPr>
          <a:xfrm>
            <a:off x="5421897" y="1357047"/>
            <a:ext cx="1054039" cy="124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7F312B0F-635B-4C52-819E-4E526AD4AA63}"/>
              </a:ext>
            </a:extLst>
          </p:cNvPr>
          <p:cNvCxnSpPr>
            <a:stCxn id="63" idx="2"/>
            <a:endCxn id="230" idx="0"/>
          </p:cNvCxnSpPr>
          <p:nvPr/>
        </p:nvCxnSpPr>
        <p:spPr>
          <a:xfrm flipH="1">
            <a:off x="2089313" y="1357047"/>
            <a:ext cx="1026924" cy="12454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: Rounded Corners 185">
            <a:extLst>
              <a:ext uri="{FF2B5EF4-FFF2-40B4-BE49-F238E27FC236}">
                <a16:creationId xmlns:a16="http://schemas.microsoft.com/office/drawing/2014/main" id="{13C8AC07-0827-4977-93C4-D7FF28197B31}"/>
              </a:ext>
            </a:extLst>
          </p:cNvPr>
          <p:cNvSpPr/>
          <p:nvPr/>
        </p:nvSpPr>
        <p:spPr>
          <a:xfrm>
            <a:off x="2584463" y="2086134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Business Case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F85C35DD-1CF5-47CC-8E5A-6558652759A7}"/>
              </a:ext>
            </a:extLst>
          </p:cNvPr>
          <p:cNvCxnSpPr>
            <a:stCxn id="230" idx="2"/>
            <a:endCxn id="186" idx="0"/>
          </p:cNvCxnSpPr>
          <p:nvPr/>
        </p:nvCxnSpPr>
        <p:spPr>
          <a:xfrm>
            <a:off x="2089313" y="1919495"/>
            <a:ext cx="1022170" cy="16663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Rectangle: Rounded Corners 189">
            <a:extLst>
              <a:ext uri="{FF2B5EF4-FFF2-40B4-BE49-F238E27FC236}">
                <a16:creationId xmlns:a16="http://schemas.microsoft.com/office/drawing/2014/main" id="{CC2647E1-7D29-4B9B-8831-EF3268883042}"/>
              </a:ext>
            </a:extLst>
          </p:cNvPr>
          <p:cNvSpPr/>
          <p:nvPr/>
        </p:nvSpPr>
        <p:spPr>
          <a:xfrm>
            <a:off x="5941569" y="2081422"/>
            <a:ext cx="1054039" cy="437908"/>
          </a:xfrm>
          <a:prstGeom prst="roundRect">
            <a:avLst/>
          </a:prstGeom>
          <a:solidFill>
            <a:schemeClr val="accent2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Safety Case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4E888200-B39B-496E-A967-408D8A80E172}"/>
              </a:ext>
            </a:extLst>
          </p:cNvPr>
          <p:cNvCxnSpPr>
            <a:stCxn id="186" idx="3"/>
            <a:endCxn id="190" idx="1"/>
          </p:cNvCxnSpPr>
          <p:nvPr/>
        </p:nvCxnSpPr>
        <p:spPr>
          <a:xfrm flipV="1">
            <a:off x="3638502" y="2300376"/>
            <a:ext cx="2303067" cy="471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E74CF0D3-17E0-4130-8E5C-DE1DBBD9B642}"/>
              </a:ext>
            </a:extLst>
          </p:cNvPr>
          <p:cNvCxnSpPr>
            <a:stCxn id="214" idx="2"/>
            <a:endCxn id="190" idx="0"/>
          </p:cNvCxnSpPr>
          <p:nvPr/>
        </p:nvCxnSpPr>
        <p:spPr>
          <a:xfrm>
            <a:off x="5421897" y="1357047"/>
            <a:ext cx="1046692" cy="72437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CC8C3AD-C546-4004-A38E-6AC705FB8185}"/>
              </a:ext>
            </a:extLst>
          </p:cNvPr>
          <p:cNvCxnSpPr>
            <a:stCxn id="61" idx="2"/>
            <a:endCxn id="190" idx="0"/>
          </p:cNvCxnSpPr>
          <p:nvPr/>
        </p:nvCxnSpPr>
        <p:spPr>
          <a:xfrm>
            <a:off x="4170276" y="1919495"/>
            <a:ext cx="2298313" cy="16192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DC11B4F2-F8D2-4A6A-B4E3-65B64C34DA69}"/>
              </a:ext>
            </a:extLst>
          </p:cNvPr>
          <p:cNvCxnSpPr>
            <a:cxnSpLocks/>
            <a:stCxn id="213" idx="2"/>
            <a:endCxn id="190" idx="0"/>
          </p:cNvCxnSpPr>
          <p:nvPr/>
        </p:nvCxnSpPr>
        <p:spPr>
          <a:xfrm flipH="1">
            <a:off x="6468589" y="1919495"/>
            <a:ext cx="7347" cy="16192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ED7750CA-C1F2-434B-A25A-2B62A38BA412}"/>
              </a:ext>
            </a:extLst>
          </p:cNvPr>
          <p:cNvCxnSpPr>
            <a:cxnSpLocks/>
            <a:stCxn id="211" idx="2"/>
            <a:endCxn id="190" idx="0"/>
          </p:cNvCxnSpPr>
          <p:nvPr/>
        </p:nvCxnSpPr>
        <p:spPr>
          <a:xfrm flipH="1">
            <a:off x="6468589" y="1357047"/>
            <a:ext cx="1061386" cy="72437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EFB5943D-2FA9-4DA2-BDF6-3C478145877A}"/>
              </a:ext>
            </a:extLst>
          </p:cNvPr>
          <p:cNvCxnSpPr>
            <a:stCxn id="196" idx="2"/>
            <a:endCxn id="229" idx="0"/>
          </p:cNvCxnSpPr>
          <p:nvPr/>
        </p:nvCxnSpPr>
        <p:spPr>
          <a:xfrm>
            <a:off x="10007263" y="1788525"/>
            <a:ext cx="0" cy="295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B27E1DCF-F7DB-476E-A21D-3DF10442AECD}"/>
              </a:ext>
            </a:extLst>
          </p:cNvPr>
          <p:cNvCxnSpPr>
            <a:stCxn id="229" idx="2"/>
            <a:endCxn id="225" idx="0"/>
          </p:cNvCxnSpPr>
          <p:nvPr/>
        </p:nvCxnSpPr>
        <p:spPr>
          <a:xfrm flipH="1">
            <a:off x="10007262" y="2521781"/>
            <a:ext cx="1" cy="167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260CA9DA-3B19-42EE-A611-9DFCD3A0899B}"/>
              </a:ext>
            </a:extLst>
          </p:cNvPr>
          <p:cNvCxnSpPr>
            <a:stCxn id="225" idx="1"/>
            <a:endCxn id="190" idx="3"/>
          </p:cNvCxnSpPr>
          <p:nvPr/>
        </p:nvCxnSpPr>
        <p:spPr>
          <a:xfrm flipH="1" flipV="1">
            <a:off x="6995608" y="2300376"/>
            <a:ext cx="2484634" cy="60737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93450384-6912-4196-916F-0AC6219668D3}"/>
              </a:ext>
            </a:extLst>
          </p:cNvPr>
          <p:cNvSpPr/>
          <p:nvPr/>
        </p:nvSpPr>
        <p:spPr>
          <a:xfrm>
            <a:off x="2584462" y="2683348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Medical Engineering Led Evaluation</a:t>
            </a:r>
          </a:p>
        </p:txBody>
      </p: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2B655A2F-DA5C-4FE0-9728-CD87C565ED9E}"/>
              </a:ext>
            </a:extLst>
          </p:cNvPr>
          <p:cNvCxnSpPr>
            <a:stCxn id="256" idx="0"/>
            <a:endCxn id="186" idx="2"/>
          </p:cNvCxnSpPr>
          <p:nvPr/>
        </p:nvCxnSpPr>
        <p:spPr>
          <a:xfrm flipV="1">
            <a:off x="3111482" y="2524042"/>
            <a:ext cx="1" cy="159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F7E30F52-0076-4971-9408-3EDC875B022D}"/>
              </a:ext>
            </a:extLst>
          </p:cNvPr>
          <p:cNvCxnSpPr>
            <a:stCxn id="225" idx="2"/>
            <a:endCxn id="221" idx="0"/>
          </p:cNvCxnSpPr>
          <p:nvPr/>
        </p:nvCxnSpPr>
        <p:spPr>
          <a:xfrm flipH="1">
            <a:off x="8953223" y="3126706"/>
            <a:ext cx="1054039" cy="117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>
            <a:extLst>
              <a:ext uri="{FF2B5EF4-FFF2-40B4-BE49-F238E27FC236}">
                <a16:creationId xmlns:a16="http://schemas.microsoft.com/office/drawing/2014/main" id="{A78F0826-06A5-4DD8-8996-802E982CBB59}"/>
              </a:ext>
            </a:extLst>
          </p:cNvPr>
          <p:cNvCxnSpPr>
            <a:stCxn id="225" idx="2"/>
            <a:endCxn id="224" idx="0"/>
          </p:cNvCxnSpPr>
          <p:nvPr/>
        </p:nvCxnSpPr>
        <p:spPr>
          <a:xfrm>
            <a:off x="10007262" y="3126706"/>
            <a:ext cx="1239962" cy="117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00B234A7-670B-48CB-82D7-ED84AFD38282}"/>
              </a:ext>
            </a:extLst>
          </p:cNvPr>
          <p:cNvCxnSpPr>
            <a:stCxn id="243" idx="0"/>
            <a:endCxn id="225" idx="2"/>
          </p:cNvCxnSpPr>
          <p:nvPr/>
        </p:nvCxnSpPr>
        <p:spPr>
          <a:xfrm flipV="1">
            <a:off x="10007262" y="3126706"/>
            <a:ext cx="0" cy="663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C78F1F97-B75A-45A5-9B54-5A4A37587A9F}"/>
              </a:ext>
            </a:extLst>
          </p:cNvPr>
          <p:cNvCxnSpPr>
            <a:stCxn id="211" idx="2"/>
            <a:endCxn id="218" idx="0"/>
          </p:cNvCxnSpPr>
          <p:nvPr/>
        </p:nvCxnSpPr>
        <p:spPr>
          <a:xfrm>
            <a:off x="7529975" y="1357047"/>
            <a:ext cx="1059574" cy="725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7B778D07-C5C8-4008-83C2-9A23428415B6}"/>
              </a:ext>
            </a:extLst>
          </p:cNvPr>
          <p:cNvCxnSpPr>
            <a:stCxn id="218" idx="3"/>
            <a:endCxn id="229" idx="1"/>
          </p:cNvCxnSpPr>
          <p:nvPr/>
        </p:nvCxnSpPr>
        <p:spPr>
          <a:xfrm>
            <a:off x="9116568" y="2301526"/>
            <a:ext cx="363675" cy="1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ADBA7AEF-8915-4EAD-A721-4052C3B45015}"/>
              </a:ext>
            </a:extLst>
          </p:cNvPr>
          <p:cNvCxnSpPr>
            <a:stCxn id="215" idx="0"/>
            <a:endCxn id="190" idx="2"/>
          </p:cNvCxnSpPr>
          <p:nvPr/>
        </p:nvCxnSpPr>
        <p:spPr>
          <a:xfrm flipV="1">
            <a:off x="6468588" y="2519330"/>
            <a:ext cx="1" cy="16026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A016A4F0-BD1D-4C33-AAF4-CEE69CB713A4}"/>
              </a:ext>
            </a:extLst>
          </p:cNvPr>
          <p:cNvCxnSpPr>
            <a:cxnSpLocks/>
            <a:stCxn id="215" idx="3"/>
            <a:endCxn id="225" idx="1"/>
          </p:cNvCxnSpPr>
          <p:nvPr/>
        </p:nvCxnSpPr>
        <p:spPr>
          <a:xfrm>
            <a:off x="6995607" y="2898553"/>
            <a:ext cx="2484635" cy="919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0C3E0F07-F3BE-4D22-A91F-A426BBA9E415}"/>
              </a:ext>
            </a:extLst>
          </p:cNvPr>
          <p:cNvCxnSpPr>
            <a:stCxn id="215" idx="1"/>
            <a:endCxn id="256" idx="3"/>
          </p:cNvCxnSpPr>
          <p:nvPr/>
        </p:nvCxnSpPr>
        <p:spPr>
          <a:xfrm flipH="1">
            <a:off x="3638501" y="2898553"/>
            <a:ext cx="2303067" cy="374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ectangle: Rounded Corners 287">
            <a:extLst>
              <a:ext uri="{FF2B5EF4-FFF2-40B4-BE49-F238E27FC236}">
                <a16:creationId xmlns:a16="http://schemas.microsoft.com/office/drawing/2014/main" id="{9D4F18F9-A6F2-4398-B2CD-6B2A8B98A89E}"/>
              </a:ext>
            </a:extLst>
          </p:cNvPr>
          <p:cNvSpPr/>
          <p:nvPr/>
        </p:nvSpPr>
        <p:spPr>
          <a:xfrm>
            <a:off x="5941567" y="3790556"/>
            <a:ext cx="1054039" cy="550720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Elicitation of Work-As-Done Expertise </a:t>
            </a:r>
          </a:p>
        </p:txBody>
      </p:sp>
      <p:cxnSp>
        <p:nvCxnSpPr>
          <p:cNvPr id="290" name="Straight Arrow Connector 289">
            <a:extLst>
              <a:ext uri="{FF2B5EF4-FFF2-40B4-BE49-F238E27FC236}">
                <a16:creationId xmlns:a16="http://schemas.microsoft.com/office/drawing/2014/main" id="{31AD6189-382F-4CC2-AE7A-77A7F670EFAA}"/>
              </a:ext>
            </a:extLst>
          </p:cNvPr>
          <p:cNvCxnSpPr>
            <a:stCxn id="288" idx="0"/>
            <a:endCxn id="215" idx="2"/>
          </p:cNvCxnSpPr>
          <p:nvPr/>
        </p:nvCxnSpPr>
        <p:spPr>
          <a:xfrm flipV="1">
            <a:off x="6468587" y="3117507"/>
            <a:ext cx="1" cy="67304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Arrow Connector 291">
            <a:extLst>
              <a:ext uri="{FF2B5EF4-FFF2-40B4-BE49-F238E27FC236}">
                <a16:creationId xmlns:a16="http://schemas.microsoft.com/office/drawing/2014/main" id="{CE416932-F4FE-4282-9776-FD5D93F35982}"/>
              </a:ext>
            </a:extLst>
          </p:cNvPr>
          <p:cNvCxnSpPr>
            <a:stCxn id="288" idx="0"/>
            <a:endCxn id="221" idx="1"/>
          </p:cNvCxnSpPr>
          <p:nvPr/>
        </p:nvCxnSpPr>
        <p:spPr>
          <a:xfrm flipV="1">
            <a:off x="6468587" y="3463528"/>
            <a:ext cx="1957616" cy="327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Arrow Connector 300">
            <a:extLst>
              <a:ext uri="{FF2B5EF4-FFF2-40B4-BE49-F238E27FC236}">
                <a16:creationId xmlns:a16="http://schemas.microsoft.com/office/drawing/2014/main" id="{3807CD1E-1092-4C6A-B234-383E36FAC428}"/>
              </a:ext>
            </a:extLst>
          </p:cNvPr>
          <p:cNvCxnSpPr>
            <a:cxnSpLocks/>
            <a:stCxn id="242" idx="0"/>
            <a:endCxn id="190" idx="3"/>
          </p:cNvCxnSpPr>
          <p:nvPr/>
        </p:nvCxnSpPr>
        <p:spPr>
          <a:xfrm flipH="1" flipV="1">
            <a:off x="6995608" y="2300376"/>
            <a:ext cx="703249" cy="150232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Arrow Connector 303">
            <a:extLst>
              <a:ext uri="{FF2B5EF4-FFF2-40B4-BE49-F238E27FC236}">
                <a16:creationId xmlns:a16="http://schemas.microsoft.com/office/drawing/2014/main" id="{335CB035-1648-4FE6-B45D-658014B72AE3}"/>
              </a:ext>
            </a:extLst>
          </p:cNvPr>
          <p:cNvCxnSpPr>
            <a:stCxn id="242" idx="0"/>
            <a:endCxn id="225" idx="1"/>
          </p:cNvCxnSpPr>
          <p:nvPr/>
        </p:nvCxnSpPr>
        <p:spPr>
          <a:xfrm flipV="1">
            <a:off x="7698857" y="2907752"/>
            <a:ext cx="1781385" cy="89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320C6B8-6A56-49E6-B7C5-89F420105545}"/>
              </a:ext>
            </a:extLst>
          </p:cNvPr>
          <p:cNvCxnSpPr>
            <a:stCxn id="221" idx="2"/>
            <a:endCxn id="221" idx="2"/>
          </p:cNvCxnSpPr>
          <p:nvPr/>
        </p:nvCxnSpPr>
        <p:spPr>
          <a:xfrm>
            <a:off x="8953223" y="368248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CE9032-6AE4-4461-9364-BBC3793A760F}"/>
              </a:ext>
            </a:extLst>
          </p:cNvPr>
          <p:cNvCxnSpPr>
            <a:stCxn id="221" idx="2"/>
            <a:endCxn id="240" idx="0"/>
          </p:cNvCxnSpPr>
          <p:nvPr/>
        </p:nvCxnSpPr>
        <p:spPr>
          <a:xfrm flipH="1">
            <a:off x="7899184" y="3682482"/>
            <a:ext cx="1054039" cy="885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5B7FB1-291B-46DB-BC65-382B8A8FF898}"/>
              </a:ext>
            </a:extLst>
          </p:cNvPr>
          <p:cNvCxnSpPr>
            <a:stCxn id="221" idx="2"/>
            <a:endCxn id="239" idx="0"/>
          </p:cNvCxnSpPr>
          <p:nvPr/>
        </p:nvCxnSpPr>
        <p:spPr>
          <a:xfrm>
            <a:off x="8953223" y="3682482"/>
            <a:ext cx="1059355" cy="868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AAF4C5-10A2-4CF6-AFDD-92EBA5652C2F}"/>
              </a:ext>
            </a:extLst>
          </p:cNvPr>
          <p:cNvCxnSpPr>
            <a:stCxn id="224" idx="2"/>
            <a:endCxn id="238" idx="0"/>
          </p:cNvCxnSpPr>
          <p:nvPr/>
        </p:nvCxnSpPr>
        <p:spPr>
          <a:xfrm flipH="1">
            <a:off x="11247223" y="3682482"/>
            <a:ext cx="1" cy="868657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22AF33E-8204-43C6-9B6A-5569073FBEBC}"/>
              </a:ext>
            </a:extLst>
          </p:cNvPr>
          <p:cNvCxnSpPr>
            <a:stCxn id="240" idx="2"/>
            <a:endCxn id="237" idx="0"/>
          </p:cNvCxnSpPr>
          <p:nvPr/>
        </p:nvCxnSpPr>
        <p:spPr>
          <a:xfrm>
            <a:off x="7899184" y="5006322"/>
            <a:ext cx="1744404" cy="586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EE6DC52-4233-4489-A2E0-8EDA1EF0BAFE}"/>
              </a:ext>
            </a:extLst>
          </p:cNvPr>
          <p:cNvCxnSpPr>
            <a:stCxn id="238" idx="2"/>
            <a:endCxn id="237" idx="0"/>
          </p:cNvCxnSpPr>
          <p:nvPr/>
        </p:nvCxnSpPr>
        <p:spPr>
          <a:xfrm flipH="1">
            <a:off x="9643588" y="4989047"/>
            <a:ext cx="1603635" cy="603614"/>
          </a:xfrm>
          <a:prstGeom prst="straightConnector1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62CDBCA-19D0-41E2-A15A-7751AFACD7FA}"/>
              </a:ext>
            </a:extLst>
          </p:cNvPr>
          <p:cNvCxnSpPr>
            <a:endCxn id="236" idx="0"/>
          </p:cNvCxnSpPr>
          <p:nvPr/>
        </p:nvCxnSpPr>
        <p:spPr>
          <a:xfrm>
            <a:off x="11247222" y="5006322"/>
            <a:ext cx="1" cy="592519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2551589-7EB5-41BB-A8DD-D493EE41998D}"/>
              </a:ext>
            </a:extLst>
          </p:cNvPr>
          <p:cNvCxnSpPr>
            <a:stCxn id="238" idx="0"/>
            <a:endCxn id="190" idx="3"/>
          </p:cNvCxnSpPr>
          <p:nvPr/>
        </p:nvCxnSpPr>
        <p:spPr>
          <a:xfrm flipH="1" flipV="1">
            <a:off x="6995608" y="2300376"/>
            <a:ext cx="4251615" cy="225076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5796F53-23FD-48C6-91E8-5CE76984C7F8}"/>
              </a:ext>
            </a:extLst>
          </p:cNvPr>
          <p:cNvCxnSpPr>
            <a:stCxn id="237" idx="2"/>
            <a:endCxn id="235" idx="0"/>
          </p:cNvCxnSpPr>
          <p:nvPr/>
        </p:nvCxnSpPr>
        <p:spPr>
          <a:xfrm>
            <a:off x="9643588" y="6030569"/>
            <a:ext cx="890693" cy="213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D0B4F302-FB97-43CD-ACD1-8CF8E32E7579}"/>
              </a:ext>
            </a:extLst>
          </p:cNvPr>
          <p:cNvCxnSpPr>
            <a:stCxn id="236" idx="2"/>
          </p:cNvCxnSpPr>
          <p:nvPr/>
        </p:nvCxnSpPr>
        <p:spPr>
          <a:xfrm flipH="1">
            <a:off x="10534280" y="6036749"/>
            <a:ext cx="712943" cy="202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01F61D51-A335-406A-8CE5-E814F102C6C6}"/>
              </a:ext>
            </a:extLst>
          </p:cNvPr>
          <p:cNvSpPr/>
          <p:nvPr/>
        </p:nvSpPr>
        <p:spPr>
          <a:xfrm>
            <a:off x="10720202" y="2077853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Trust’s IV Drug Guide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7905B1-E022-4272-91A5-4EFFBA26674A}"/>
              </a:ext>
            </a:extLst>
          </p:cNvPr>
          <p:cNvCxnSpPr>
            <a:stCxn id="229" idx="3"/>
            <a:endCxn id="80" idx="1"/>
          </p:cNvCxnSpPr>
          <p:nvPr/>
        </p:nvCxnSpPr>
        <p:spPr>
          <a:xfrm flipV="1">
            <a:off x="10534282" y="2296807"/>
            <a:ext cx="185920" cy="6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23A676-FADF-43F5-8548-5172BFD19125}"/>
              </a:ext>
            </a:extLst>
          </p:cNvPr>
          <p:cNvCxnSpPr>
            <a:stCxn id="80" idx="2"/>
            <a:endCxn id="225" idx="0"/>
          </p:cNvCxnSpPr>
          <p:nvPr/>
        </p:nvCxnSpPr>
        <p:spPr>
          <a:xfrm flipH="1">
            <a:off x="10007262" y="2515761"/>
            <a:ext cx="1239960" cy="173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680AC4-F357-4DE2-A72B-27570580455F}"/>
              </a:ext>
            </a:extLst>
          </p:cNvPr>
          <p:cNvCxnSpPr>
            <a:cxnSpLocks/>
            <a:stCxn id="80" idx="2"/>
            <a:endCxn id="224" idx="0"/>
          </p:cNvCxnSpPr>
          <p:nvPr/>
        </p:nvCxnSpPr>
        <p:spPr>
          <a:xfrm>
            <a:off x="11247222" y="2515761"/>
            <a:ext cx="2" cy="72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E4750B3-D0E7-4B0E-A0E3-5AB91379EE5E}"/>
              </a:ext>
            </a:extLst>
          </p:cNvPr>
          <p:cNvSpPr/>
          <p:nvPr/>
        </p:nvSpPr>
        <p:spPr>
          <a:xfrm>
            <a:off x="3643256" y="4554377"/>
            <a:ext cx="1054039" cy="437908"/>
          </a:xfrm>
          <a:prstGeom prst="roundRect">
            <a:avLst/>
          </a:prstGeom>
          <a:solidFill>
            <a:schemeClr val="bg1"/>
          </a:solidFill>
          <a:ln>
            <a:solidFill>
              <a:srgbClr val="1958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7" b="0" i="0" u="none" strike="noStrike" kern="1200" cap="none" spc="0" normalizeH="0" baseline="0" noProof="0">
                <a:ln>
                  <a:noFill/>
                </a:ln>
                <a:solidFill>
                  <a:srgbClr val="2041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Error Reporting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29806E-143C-438C-A228-4020F876A774}"/>
              </a:ext>
            </a:extLst>
          </p:cNvPr>
          <p:cNvCxnSpPr>
            <a:stCxn id="190" idx="1"/>
            <a:endCxn id="256" idx="3"/>
          </p:cNvCxnSpPr>
          <p:nvPr/>
        </p:nvCxnSpPr>
        <p:spPr>
          <a:xfrm flipH="1">
            <a:off x="3638501" y="2300376"/>
            <a:ext cx="2303068" cy="60192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8396763-6866-4209-88B5-7C8BE2BB821E}"/>
              </a:ext>
            </a:extLst>
          </p:cNvPr>
          <p:cNvCxnSpPr>
            <a:stCxn id="90" idx="0"/>
            <a:endCxn id="190" idx="1"/>
          </p:cNvCxnSpPr>
          <p:nvPr/>
        </p:nvCxnSpPr>
        <p:spPr>
          <a:xfrm flipV="1">
            <a:off x="4170276" y="2300376"/>
            <a:ext cx="1771293" cy="225400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78D7864-390E-4F86-8F4C-C38C9DAB7260}"/>
              </a:ext>
            </a:extLst>
          </p:cNvPr>
          <p:cNvCxnSpPr>
            <a:cxnSpLocks/>
            <a:stCxn id="235" idx="1"/>
            <a:endCxn id="90" idx="2"/>
          </p:cNvCxnSpPr>
          <p:nvPr/>
        </p:nvCxnSpPr>
        <p:spPr>
          <a:xfrm flipH="1" flipV="1">
            <a:off x="4170276" y="4992285"/>
            <a:ext cx="5836985" cy="1470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6E08C15-21AB-496A-8179-34E842FE6CE7}"/>
              </a:ext>
            </a:extLst>
          </p:cNvPr>
          <p:cNvCxnSpPr>
            <a:stCxn id="230" idx="3"/>
            <a:endCxn id="190" idx="1"/>
          </p:cNvCxnSpPr>
          <p:nvPr/>
        </p:nvCxnSpPr>
        <p:spPr>
          <a:xfrm>
            <a:off x="2616332" y="1700541"/>
            <a:ext cx="3325237" cy="599835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983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EF30-AF9D-418F-A5F2-C03DDDBF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Lifecycle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69F1CF-219E-4E0B-8E36-1BC6BA2FE41E}"/>
              </a:ext>
            </a:extLst>
          </p:cNvPr>
          <p:cNvSpPr txBox="1">
            <a:spLocks/>
          </p:cNvSpPr>
          <p:nvPr/>
        </p:nvSpPr>
        <p:spPr>
          <a:xfrm>
            <a:off x="3916087" y="1555809"/>
            <a:ext cx="5372100" cy="267329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2016 (Q1)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Ageing pumps, mobility and equipment standardisation, patient safety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2016 (Q2)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User testing, start drug library development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2016 (Q3)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Proceed on the basis that drug library will take 6-8 weeks develop and will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“go live”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later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Manufacturer to support development of drug library and provide device training…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76EF4-37B4-4BF1-80FF-86FC21277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755" y="1525088"/>
            <a:ext cx="2611663" cy="200578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D72456-6E5D-4395-8AFD-E266ED2CE880}"/>
              </a:ext>
            </a:extLst>
          </p:cNvPr>
          <p:cNvSpPr txBox="1">
            <a:spLocks/>
          </p:cNvSpPr>
          <p:nvPr/>
        </p:nvSpPr>
        <p:spPr>
          <a:xfrm>
            <a:off x="892331" y="3720701"/>
            <a:ext cx="8697191" cy="235798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2016 (Q4)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Funding obtained for drug library development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Development took 2 years – 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A bespoke implementation framework was designed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sng" strike="noStrike" kern="1200" cap="none" spc="0" normalizeH="0" baseline="0" noProof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2018 (Q3)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Training for drug library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“go live”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was provided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“in a compressed way”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to coordinate with EPR rollout</a:t>
            </a:r>
            <a:endParaRPr kumimoji="0" lang="en-GB" sz="1600" b="1" i="0" u="none" strike="noStrike" kern="1200" cap="none" spc="0" normalizeH="0" baseline="0" noProof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sng" strike="noStrike" kern="1200" cap="none" spc="0" normalizeH="0" baseline="0" noProof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2018 (Q4)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– Shortly after 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“go live”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 the incidents occurred. Attempts at pushing out a new version of the drug library to prevent future incidents of that type were unsuccessful.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534D2-912A-434F-B867-5098F8DEC25A}"/>
              </a:ext>
            </a:extLst>
          </p:cNvPr>
          <p:cNvSpPr/>
          <p:nvPr/>
        </p:nvSpPr>
        <p:spPr>
          <a:xfrm>
            <a:off x="3292407" y="4003270"/>
            <a:ext cx="4489097" cy="41565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978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2E55F6-62AF-40CA-B10F-D1859FDE4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413" y="0"/>
            <a:ext cx="5615862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81BFE9-AF20-4782-B51B-2D08A058E653}"/>
              </a:ext>
            </a:extLst>
          </p:cNvPr>
          <p:cNvSpPr txBox="1"/>
          <p:nvPr/>
        </p:nvSpPr>
        <p:spPr>
          <a:xfrm>
            <a:off x="8201320" y="2632510"/>
            <a:ext cx="367409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Cresswell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K. M., Bates, D. W., Sheikh, A. (2013) Ten key considerations for the successful implementation and adoption of large-scale health information technology, Journal of the American Medical Informatics Association, vol. 20, no. e1, pp. e9-e13 [Online]. DOI: 10.1136/amiajnl-2013-001684.</a:t>
            </a:r>
          </a:p>
        </p:txBody>
      </p:sp>
    </p:spTree>
    <p:extLst>
      <p:ext uri="{BB962C8B-B14F-4D97-AF65-F5344CB8AC3E}">
        <p14:creationId xmlns:p14="http://schemas.microsoft.com/office/powerpoint/2010/main" val="3985435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F0F717-E1EA-46B2-B18A-8F6ACECAB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67" y="0"/>
            <a:ext cx="8201025" cy="62960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20C613-B7F6-47A5-B40F-B99784E15758}"/>
              </a:ext>
            </a:extLst>
          </p:cNvPr>
          <p:cNvSpPr/>
          <p:nvPr/>
        </p:nvSpPr>
        <p:spPr>
          <a:xfrm>
            <a:off x="755967" y="101600"/>
            <a:ext cx="727393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4258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680A2C9-5F23-0F36-32C8-BC170796EE20}"/>
              </a:ext>
            </a:extLst>
          </p:cNvPr>
          <p:cNvSpPr txBox="1"/>
          <p:nvPr/>
        </p:nvSpPr>
        <p:spPr>
          <a:xfrm>
            <a:off x="39754" y="1831999"/>
            <a:ext cx="4466258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195861"/>
                </a:solidFill>
              </a:rPr>
              <a:t>Manufacturers supply and use proprietary software when developing and updating drug libraries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1958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195861"/>
                </a:solidFill>
              </a:rPr>
              <a:t>Data inputted either by Trust or manufacturer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1958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195861"/>
                </a:solidFill>
              </a:rPr>
              <a:t>Drug library then sent / installed on pump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1958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195861"/>
                </a:solidFill>
              </a:rPr>
              <a:t>Who has ownership and responsibility that the data / drug library is correct?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>
              <a:solidFill>
                <a:srgbClr val="1958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195861"/>
                </a:solidFill>
              </a:rPr>
              <a:t>Why can’t data from the pumps be easily shared?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195861"/>
              </a:solidFill>
            </a:endParaRP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D419AF-0606-8D09-C775-788B3664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395" y="2152600"/>
            <a:ext cx="7498851" cy="39276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226F77B-E8FF-4C9D-47CA-06F7A03661B6}"/>
              </a:ext>
            </a:extLst>
          </p:cNvPr>
          <p:cNvSpPr txBox="1">
            <a:spLocks/>
          </p:cNvSpPr>
          <p:nvPr/>
        </p:nvSpPr>
        <p:spPr>
          <a:xfrm>
            <a:off x="342900" y="2965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5EB345"/>
                </a:solidFill>
                <a:latin typeface="Gotham Medium" panose="02000604030000020004" pitchFamily="2" charset="0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Supportive systems</a:t>
            </a:r>
          </a:p>
        </p:txBody>
      </p:sp>
    </p:spTree>
    <p:extLst>
      <p:ext uri="{BB962C8B-B14F-4D97-AF65-F5344CB8AC3E}">
        <p14:creationId xmlns:p14="http://schemas.microsoft.com/office/powerpoint/2010/main" val="1177349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EF30-AF9D-418F-A5F2-C03DDDBF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Clinical Risk Management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4B34AD-79F8-4A9D-B78E-2A8B47E7ADB2}"/>
              </a:ext>
            </a:extLst>
          </p:cNvPr>
          <p:cNvSpPr txBox="1"/>
          <p:nvPr/>
        </p:nvSpPr>
        <p:spPr>
          <a:xfrm>
            <a:off x="838200" y="1612751"/>
            <a:ext cx="8674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Risk Management - Data Safety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‘Health IT Systems are defined as products that comprise hardware, software or a combination of both.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Hazards to patients arising from hardware and software - both in normal operation and in cases where the hardware and/or software exhibit unintended behaviour. Assessing safety risks in hardware and software is a practice common to many industries and several strategies for managing these risks have been developed over the years. These strategies have typically been embodied in a variety of standards and best practice guides’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							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NHS Digital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1958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NHS Digital Clinical Safety standards 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Compliance with DCB0129 and DCB0160 (previously known as SCCI0129 &amp; SCCI0160) </a:t>
            </a:r>
          </a:p>
        </p:txBody>
      </p:sp>
    </p:spTree>
    <p:extLst>
      <p:ext uri="{BB962C8B-B14F-4D97-AF65-F5344CB8AC3E}">
        <p14:creationId xmlns:p14="http://schemas.microsoft.com/office/powerpoint/2010/main" val="2832150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EF30-AF9D-418F-A5F2-C03DDDBF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Safety Cases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2E03D70-4F8D-4D3E-830F-85AFD1724EF9}"/>
              </a:ext>
            </a:extLst>
          </p:cNvPr>
          <p:cNvSpPr txBox="1">
            <a:spLocks/>
          </p:cNvSpPr>
          <p:nvPr/>
        </p:nvSpPr>
        <p:spPr>
          <a:xfrm>
            <a:off x="1267548" y="1422182"/>
            <a:ext cx="5998122" cy="2630387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0416A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Safety Case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195861"/>
                </a:solidFill>
                <a:effectLst/>
                <a:uLnTx/>
                <a:uFillTx/>
                <a:latin typeface="Gotham Book" panose="02000604040000020004" pitchFamily="2" charset="0"/>
                <a:ea typeface="+mn-ea"/>
                <a:cs typeface="+mn-cs"/>
              </a:rPr>
              <a:t>A structured argument, supported by a body of evidence that provides a compelling, comprehensible and valid case that a system is safe for a given application in a given operating environment.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0416A"/>
              </a:solidFill>
              <a:effectLst/>
              <a:uLnTx/>
              <a:uFillTx/>
              <a:latin typeface="Gotham Book" panose="02000604040000020004" pitchFamily="2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67F5C7-6B0D-42A7-B971-BA99CC604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65" y="4052569"/>
            <a:ext cx="1471914" cy="1189307"/>
          </a:xfrm>
          <a:prstGeom prst="rect">
            <a:avLst/>
          </a:prstGeom>
        </p:spPr>
      </p:pic>
      <p:pic>
        <p:nvPicPr>
          <p:cNvPr id="11" name="Picture 2" descr="International Civil Aviation Organization logo.svg">
            <a:extLst>
              <a:ext uri="{FF2B5EF4-FFF2-40B4-BE49-F238E27FC236}">
                <a16:creationId xmlns:a16="http://schemas.microsoft.com/office/drawing/2014/main" id="{E2F2EDCC-2096-4C68-A3BA-169B0E704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465" y="4052569"/>
            <a:ext cx="1442860" cy="118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C528B7-1071-413E-93CE-294963608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5670" y="2333989"/>
            <a:ext cx="2340206" cy="33201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719591-F5B7-4FAC-B225-236407388D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0190" y="3987493"/>
            <a:ext cx="2923272" cy="132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01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67DEE79-7515-4DD8-A418-11A037D62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5EB345"/>
                </a:solidFill>
                <a:latin typeface="+mn-lt"/>
              </a:rPr>
              <a:t>Scott Hislop</a:t>
            </a:r>
          </a:p>
        </p:txBody>
      </p:sp>
      <p:pic>
        <p:nvPicPr>
          <p:cNvPr id="9" name="Picture 8" descr="A helicopter flying over water&#10;&#10;Description automatically generated with medium confidence">
            <a:extLst>
              <a:ext uri="{FF2B5EF4-FFF2-40B4-BE49-F238E27FC236}">
                <a16:creationId xmlns:a16="http://schemas.microsoft.com/office/drawing/2014/main" id="{241254B2-E3D2-456D-BFC5-34BD5005C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98" y="1837137"/>
            <a:ext cx="4207109" cy="2353978"/>
          </a:xfrm>
          <a:prstGeom prst="rect">
            <a:avLst/>
          </a:prstGeom>
        </p:spPr>
      </p:pic>
      <p:pic>
        <p:nvPicPr>
          <p:cNvPr id="11" name="Picture 10" descr="A group of ducks swimming in water&#10;&#10;Description automatically generated with low confidence">
            <a:extLst>
              <a:ext uri="{FF2B5EF4-FFF2-40B4-BE49-F238E27FC236}">
                <a16:creationId xmlns:a16="http://schemas.microsoft.com/office/drawing/2014/main" id="{0BD09760-5EEC-4A8B-9BED-FB61BF4C9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167" y="3998847"/>
            <a:ext cx="3290633" cy="20586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98E2B4D-BDAA-55E6-01ED-FA19B7E99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2917" y="229751"/>
            <a:ext cx="3344641" cy="24403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47B4ED-A35A-ACC9-64D0-823F9035A7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3152" y="3541176"/>
            <a:ext cx="2318539" cy="3256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FDE913-5130-BD29-4904-7C688A6011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0829" y="1772052"/>
            <a:ext cx="2338744" cy="32561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17F738-E90B-9C87-AC3B-93AAF1BF9B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8967" y="2876211"/>
            <a:ext cx="2338744" cy="330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37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C5B40CC8-DF75-418E-AB84-4A7EA0DD338C}"/>
              </a:ext>
            </a:extLst>
          </p:cNvPr>
          <p:cNvSpPr txBox="1">
            <a:spLocks/>
          </p:cNvSpPr>
          <p:nvPr/>
        </p:nvSpPr>
        <p:spPr>
          <a:xfrm>
            <a:off x="8610600" y="64452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3D8FEBC-7557-4B72-AB59-53B152970B2A}" type="slidenum">
              <a:rPr lang="en-GB" sz="1200" smtClean="0">
                <a:latin typeface="Gotham Book" panose="02000604040000020004"/>
              </a:rPr>
              <a:pPr algn="r"/>
              <a:t>20</a:t>
            </a:fld>
            <a:endParaRPr lang="en-GB" sz="1200" dirty="0">
              <a:latin typeface="Gotham Book" panose="02000604040000020004"/>
            </a:endParaRPr>
          </a:p>
        </p:txBody>
      </p:sp>
      <p:pic>
        <p:nvPicPr>
          <p:cNvPr id="9" name="Graphic 8" descr="Help with solid fill">
            <a:extLst>
              <a:ext uri="{FF2B5EF4-FFF2-40B4-BE49-F238E27FC236}">
                <a16:creationId xmlns:a16="http://schemas.microsoft.com/office/drawing/2014/main" id="{86D5B0FF-E935-A885-2AAE-1E3F64B6C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07445" y="2036411"/>
            <a:ext cx="2320678" cy="23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83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D918B-8687-1248-81FE-F3E0F7335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EFA00-68B6-FB40-91CD-396959B85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50" y="4485170"/>
            <a:ext cx="2252047" cy="124071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Independent safety investigations in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NHS-funded care </a:t>
            </a:r>
          </a:p>
          <a:p>
            <a:pPr algn="ctr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877B8EB-7085-2947-A8EC-001EC179013E}"/>
              </a:ext>
            </a:extLst>
          </p:cNvPr>
          <p:cNvSpPr txBox="1">
            <a:spLocks/>
          </p:cNvSpPr>
          <p:nvPr/>
        </p:nvSpPr>
        <p:spPr>
          <a:xfrm>
            <a:off x="3763112" y="4495104"/>
            <a:ext cx="1934217" cy="735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Do not apportion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blame or liability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3EBFF8-D53D-5C4C-853C-E8B397147347}"/>
              </a:ext>
            </a:extLst>
          </p:cNvPr>
          <p:cNvSpPr txBox="1">
            <a:spLocks/>
          </p:cNvSpPr>
          <p:nvPr/>
        </p:nvSpPr>
        <p:spPr>
          <a:xfrm>
            <a:off x="6385348" y="4485168"/>
            <a:ext cx="2094623" cy="9243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Focus on system-level (policy and regulatory) change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243C67-8C72-8244-B8CA-5514C23BA608}"/>
              </a:ext>
            </a:extLst>
          </p:cNvPr>
          <p:cNvSpPr txBox="1">
            <a:spLocks/>
          </p:cNvSpPr>
          <p:nvPr/>
        </p:nvSpPr>
        <p:spPr>
          <a:xfrm>
            <a:off x="9061764" y="4485169"/>
            <a:ext cx="1939676" cy="1044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Professionalise the patient safety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investigator role</a:t>
            </a:r>
          </a:p>
          <a:p>
            <a:endParaRPr lang="en-US" dirty="0"/>
          </a:p>
        </p:txBody>
      </p:sp>
      <p:pic>
        <p:nvPicPr>
          <p:cNvPr id="8" name="Picture 7" descr="A picture containing graphics, drawing&#10;&#10;Description automatically generated">
            <a:extLst>
              <a:ext uri="{FF2B5EF4-FFF2-40B4-BE49-F238E27FC236}">
                <a16:creationId xmlns:a16="http://schemas.microsoft.com/office/drawing/2014/main" id="{C2F5C5EE-E7E7-DF43-8C14-D20B45228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069" y="1911659"/>
            <a:ext cx="1728810" cy="2352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BC9232-FFB6-E24F-9838-A9EE78BDBD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65817" y="1911659"/>
            <a:ext cx="1728809" cy="23525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EA42EE-C3A4-9548-9AAA-A55EF1FBCCA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167198" y="1911659"/>
            <a:ext cx="1728809" cy="23525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24CED1-604C-A44B-8C9E-F7A99FD7192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553204" y="1913764"/>
            <a:ext cx="1728809" cy="2348325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844DDB7A-ABB8-45B6-AFDB-26051F6B9CC8}"/>
              </a:ext>
            </a:extLst>
          </p:cNvPr>
          <p:cNvSpPr txBox="1">
            <a:spLocks/>
          </p:cNvSpPr>
          <p:nvPr/>
        </p:nvSpPr>
        <p:spPr>
          <a:xfrm>
            <a:off x="8610600" y="64452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3D8FEBC-7557-4B72-AB59-53B152970B2A}" type="slidenum">
              <a:rPr lang="en-GB" sz="1200" smtClean="0">
                <a:latin typeface="Gotham Book" panose="02000604040000020004"/>
              </a:rPr>
              <a:pPr algn="r"/>
              <a:t>3</a:t>
            </a:fld>
            <a:endParaRPr lang="en-GB" sz="1200" dirty="0">
              <a:latin typeface="Gotham Book" panose="0200060404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367363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D918B-8687-1248-81FE-F3E0F7335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Our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EFA00-68B6-FB40-91CD-396959B85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999" y="4485166"/>
            <a:ext cx="1811879" cy="200770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Wide ranging expertise from safety-critical industries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877B8EB-7085-2947-A8EC-001EC179013E}"/>
              </a:ext>
            </a:extLst>
          </p:cNvPr>
          <p:cNvSpPr txBox="1">
            <a:spLocks/>
          </p:cNvSpPr>
          <p:nvPr/>
        </p:nvSpPr>
        <p:spPr>
          <a:xfrm>
            <a:off x="3706437" y="4485165"/>
            <a:ext cx="2095648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Multidisciplinary and inclusive teams; patient and family involvement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3EBFF8-D53D-5C4C-853C-E8B397147347}"/>
              </a:ext>
            </a:extLst>
          </p:cNvPr>
          <p:cNvSpPr txBox="1">
            <a:spLocks/>
          </p:cNvSpPr>
          <p:nvPr/>
        </p:nvSpPr>
        <p:spPr>
          <a:xfrm>
            <a:off x="6389917" y="4485167"/>
            <a:ext cx="2095648" cy="13255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Focus on learning not blame to reduce further risk of harm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243C67-8C72-8244-B8CA-5514C23BA608}"/>
              </a:ext>
            </a:extLst>
          </p:cNvPr>
          <p:cNvSpPr txBox="1">
            <a:spLocks/>
          </p:cNvSpPr>
          <p:nvPr/>
        </p:nvSpPr>
        <p:spPr>
          <a:xfrm>
            <a:off x="9104187" y="4485168"/>
            <a:ext cx="1898374" cy="1325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20416A"/>
                </a:solidFill>
                <a:latin typeface="Gotham Book" panose="0200060404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Gotham Book" panose="0200060404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Transparent and collaborative to support learning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F5C5EE-E7E7-DF43-8C14-D20B452282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86069" y="1911659"/>
            <a:ext cx="1728809" cy="2352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BC9232-FFB6-E24F-9838-A9EE78BDBD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65817" y="1911659"/>
            <a:ext cx="1728809" cy="23525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82A215-8DF8-5B42-A401-1B5C2C2C0B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53204" y="1911659"/>
            <a:ext cx="1728809" cy="23525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EA42EE-C3A4-9548-9AAA-A55EF1FBCC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167198" y="1911659"/>
            <a:ext cx="1728809" cy="2352536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8158BBF-E0B9-48FC-9436-B6BB661C03AD}"/>
              </a:ext>
            </a:extLst>
          </p:cNvPr>
          <p:cNvSpPr txBox="1">
            <a:spLocks/>
          </p:cNvSpPr>
          <p:nvPr/>
        </p:nvSpPr>
        <p:spPr>
          <a:xfrm>
            <a:off x="8610600" y="64452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3D8FEBC-7557-4B72-AB59-53B152970B2A}" type="slidenum">
              <a:rPr lang="en-GB" sz="1200" smtClean="0">
                <a:latin typeface="Gotham Book" panose="02000604040000020004"/>
              </a:rPr>
              <a:pPr algn="r"/>
              <a:t>4</a:t>
            </a:fld>
            <a:endParaRPr lang="en-GB" sz="1200" dirty="0">
              <a:latin typeface="Gotham Book" panose="0200060404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284445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D918B-8687-1248-81FE-F3E0F7335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HSIB’s national investigations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A74C01-91B3-B947-B328-2441EC8800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3814" y="2100522"/>
            <a:ext cx="6968390" cy="316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81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BEF1-D566-4F50-A573-EA84FC4C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34558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How we are changing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3B132-9A18-4158-A50F-C06241CD0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45" y="1597572"/>
            <a:ext cx="11378105" cy="4579392"/>
          </a:xfrm>
        </p:spPr>
        <p:txBody>
          <a:bodyPr>
            <a:normAutofit/>
          </a:bodyPr>
          <a:lstStyle/>
          <a:p>
            <a:pPr lvl="1"/>
            <a:endParaRPr lang="en-GB" dirty="0"/>
          </a:p>
          <a:p>
            <a:pPr marL="457200" lvl="1" indent="0">
              <a:buNone/>
            </a:pPr>
            <a:endParaRPr lang="en-GB" sz="2800" dirty="0"/>
          </a:p>
          <a:p>
            <a:pPr lvl="1"/>
            <a:endParaRPr lang="en-GB" dirty="0"/>
          </a:p>
          <a:p>
            <a:pPr lvl="1"/>
            <a:endParaRPr lang="en-GB" sz="2000" dirty="0"/>
          </a:p>
          <a:p>
            <a:pPr marL="457200" lvl="1" indent="0">
              <a:buNone/>
            </a:pPr>
            <a:endParaRPr lang="en-GB" sz="320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ACE96BA-B6F1-CC43-6DA5-9EC5223FA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849795"/>
              </p:ext>
            </p:extLst>
          </p:nvPr>
        </p:nvGraphicFramePr>
        <p:xfrm>
          <a:off x="410308" y="1902372"/>
          <a:ext cx="10620299" cy="4787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0299">
                  <a:extLst>
                    <a:ext uri="{9D8B030D-6E8A-4147-A177-3AD203B41FA5}">
                      <a16:colId xmlns:a16="http://schemas.microsoft.com/office/drawing/2014/main" val="708778318"/>
                    </a:ext>
                  </a:extLst>
                </a:gridCol>
              </a:tblGrid>
              <a:tr h="4902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Health Services Safety Investigations Body  (HSSIB)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125111"/>
                  </a:ext>
                </a:extLst>
              </a:tr>
              <a:tr h="85799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Established as an ALB of the DHSC in the </a:t>
                      </a:r>
                      <a:r>
                        <a:rPr lang="en-GB" b="1" dirty="0"/>
                        <a:t>Health and Care Act 2022</a:t>
                      </a:r>
                      <a:r>
                        <a:rPr lang="en-GB" dirty="0"/>
                        <a:t> – Part 4, schedules 14-16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l"/>
                      <a:r>
                        <a:rPr lang="en-GB" dirty="0"/>
                        <a:t>Function of investigating incidents that:</a:t>
                      </a:r>
                    </a:p>
                    <a:p>
                      <a:pPr algn="l"/>
                      <a:r>
                        <a:rPr lang="en-GB" b="1" dirty="0"/>
                        <a:t>Occur in England </a:t>
                      </a:r>
                      <a:r>
                        <a:rPr lang="en-GB" dirty="0"/>
                        <a:t>during the </a:t>
                      </a:r>
                      <a:r>
                        <a:rPr lang="en-GB" b="1" dirty="0"/>
                        <a:t>provision of health care services</a:t>
                      </a:r>
                      <a:r>
                        <a:rPr lang="en-GB" dirty="0"/>
                        <a:t>, and have or may have </a:t>
                      </a:r>
                      <a:r>
                        <a:rPr lang="en-GB" b="1" dirty="0"/>
                        <a:t>implications for the safety of patients.</a:t>
                      </a:r>
                    </a:p>
                    <a:p>
                      <a:pPr algn="l"/>
                      <a:endParaRPr lang="en-GB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Will have remit to 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investigate all healthcare services in England including the private sector 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71493"/>
                  </a:ext>
                </a:extLst>
              </a:tr>
              <a:tr h="1196253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New powers: </a:t>
                      </a:r>
                    </a:p>
                    <a:p>
                      <a:pPr algn="l"/>
                      <a:endParaRPr lang="en-GB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Safe space (‘prohibition on disclosure’)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1" dirty="0"/>
                        <a:t>The HSSIB, or an individual connected with the HSSIB, must not disclose protected material to any person.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GB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GB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If an investigator considers it necessary for the purposes of an investigation, may</a:t>
                      </a:r>
                      <a:r>
                        <a:rPr lang="en-GB" dirty="0"/>
                        <a:t> </a:t>
                      </a:r>
                      <a:r>
                        <a:rPr lang="en-GB" b="1" dirty="0"/>
                        <a:t>seize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materials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compel personnel to give evidence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enter / inspect premises in England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064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44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75E6A-827B-48F9-9024-DB5C5A19C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04" y="606564"/>
            <a:ext cx="10451592" cy="1325563"/>
          </a:xfrm>
        </p:spPr>
        <p:txBody>
          <a:bodyPr anchor="ctr">
            <a:normAutofit/>
          </a:bodyPr>
          <a:lstStyle/>
          <a:p>
            <a:r>
              <a:rPr lang="en-GB" dirty="0"/>
              <a:t>Our investigation approach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039716C-54C4-4E2F-8623-31BF9AD10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629" y="1587712"/>
            <a:ext cx="333910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AA593AB-33C6-4D41-8ECF-3E5EEABA128D}"/>
              </a:ext>
            </a:extLst>
          </p:cNvPr>
          <p:cNvSpPr/>
          <p:nvPr/>
        </p:nvSpPr>
        <p:spPr>
          <a:xfrm>
            <a:off x="2936931" y="2265136"/>
            <a:ext cx="1251490" cy="1296277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9" name="Rectangle 8" descr="Target Audience">
            <a:extLst>
              <a:ext uri="{FF2B5EF4-FFF2-40B4-BE49-F238E27FC236}">
                <a16:creationId xmlns:a16="http://schemas.microsoft.com/office/drawing/2014/main" id="{8343795F-5971-4279-9D2C-F8E76BC7D93C}"/>
              </a:ext>
            </a:extLst>
          </p:cNvPr>
          <p:cNvSpPr/>
          <p:nvPr/>
        </p:nvSpPr>
        <p:spPr>
          <a:xfrm>
            <a:off x="3199744" y="2559577"/>
            <a:ext cx="725864" cy="752293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3CD2D75-A621-4446-B1A6-B44CAA1201AE}"/>
              </a:ext>
            </a:extLst>
          </p:cNvPr>
          <p:cNvSpPr/>
          <p:nvPr/>
        </p:nvSpPr>
        <p:spPr>
          <a:xfrm>
            <a:off x="8084978" y="2265136"/>
            <a:ext cx="1251490" cy="1296277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1" name="Rectangle 10" descr="Head with Gears">
            <a:extLst>
              <a:ext uri="{FF2B5EF4-FFF2-40B4-BE49-F238E27FC236}">
                <a16:creationId xmlns:a16="http://schemas.microsoft.com/office/drawing/2014/main" id="{04C1EDA0-2D6F-464A-A806-AD26F61070E0}"/>
              </a:ext>
            </a:extLst>
          </p:cNvPr>
          <p:cNvSpPr/>
          <p:nvPr/>
        </p:nvSpPr>
        <p:spPr>
          <a:xfrm>
            <a:off x="8323137" y="2580192"/>
            <a:ext cx="725867" cy="66616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210FDA-0F8C-4F95-BC15-B3659580C1C3}"/>
              </a:ext>
            </a:extLst>
          </p:cNvPr>
          <p:cNvSpPr/>
          <p:nvPr/>
        </p:nvSpPr>
        <p:spPr>
          <a:xfrm>
            <a:off x="9336468" y="2616538"/>
            <a:ext cx="725863" cy="751839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162B2C-1C55-4266-9AB4-4CB430CDFB97}"/>
              </a:ext>
            </a:extLst>
          </p:cNvPr>
          <p:cNvSpPr txBox="1"/>
          <p:nvPr/>
        </p:nvSpPr>
        <p:spPr>
          <a:xfrm>
            <a:off x="2197898" y="4073863"/>
            <a:ext cx="283859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en-GB" sz="2800" dirty="0"/>
              <a:t>Focus on systems not individuals</a:t>
            </a:r>
            <a:endParaRPr lang="en-US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4B5F5D-FB61-48D0-B588-207C0519EB01}"/>
              </a:ext>
            </a:extLst>
          </p:cNvPr>
          <p:cNvSpPr txBox="1"/>
          <p:nvPr/>
        </p:nvSpPr>
        <p:spPr>
          <a:xfrm>
            <a:off x="6781655" y="4073863"/>
            <a:ext cx="38210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en-GB" sz="2800" dirty="0"/>
              <a:t>Seek to understand human performance through human factors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4309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5B952F-2725-09C9-1E22-F84270084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845" y="73771"/>
            <a:ext cx="4340728" cy="1969179"/>
          </a:xfrm>
          <a:prstGeom prst="rect">
            <a:avLst/>
          </a:prstGeom>
        </p:spPr>
      </p:pic>
      <p:sp>
        <p:nvSpPr>
          <p:cNvPr id="5" name="Trapezoid 4">
            <a:extLst>
              <a:ext uri="{FF2B5EF4-FFF2-40B4-BE49-F238E27FC236}">
                <a16:creationId xmlns:a16="http://schemas.microsoft.com/office/drawing/2014/main" id="{D3FDCCF0-4CEB-4570-8992-6BCCBDFB38E5}"/>
              </a:ext>
            </a:extLst>
          </p:cNvPr>
          <p:cNvSpPr/>
          <p:nvPr/>
        </p:nvSpPr>
        <p:spPr>
          <a:xfrm rot="10800000">
            <a:off x="1503203" y="784446"/>
            <a:ext cx="8130324" cy="803869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rapezoid 5">
            <a:extLst>
              <a:ext uri="{FF2B5EF4-FFF2-40B4-BE49-F238E27FC236}">
                <a16:creationId xmlns:a16="http://schemas.microsoft.com/office/drawing/2014/main" id="{FDD5ED41-BE5B-417B-9F71-5E2B9F8A8749}"/>
              </a:ext>
            </a:extLst>
          </p:cNvPr>
          <p:cNvSpPr/>
          <p:nvPr/>
        </p:nvSpPr>
        <p:spPr>
          <a:xfrm rot="10800000">
            <a:off x="1717080" y="1766971"/>
            <a:ext cx="7676291" cy="949653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rapezoid 6">
            <a:extLst>
              <a:ext uri="{FF2B5EF4-FFF2-40B4-BE49-F238E27FC236}">
                <a16:creationId xmlns:a16="http://schemas.microsoft.com/office/drawing/2014/main" id="{25340304-1F7A-4C70-8245-C860AD1A9F7E}"/>
              </a:ext>
            </a:extLst>
          </p:cNvPr>
          <p:cNvSpPr/>
          <p:nvPr/>
        </p:nvSpPr>
        <p:spPr>
          <a:xfrm rot="10800000">
            <a:off x="1992958" y="2895280"/>
            <a:ext cx="7141796" cy="665324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rapezoid 7">
            <a:extLst>
              <a:ext uri="{FF2B5EF4-FFF2-40B4-BE49-F238E27FC236}">
                <a16:creationId xmlns:a16="http://schemas.microsoft.com/office/drawing/2014/main" id="{C991DBF8-978D-4F16-AE14-DD1A5EF161DC}"/>
              </a:ext>
            </a:extLst>
          </p:cNvPr>
          <p:cNvSpPr/>
          <p:nvPr/>
        </p:nvSpPr>
        <p:spPr>
          <a:xfrm rot="10800000">
            <a:off x="2194491" y="3739020"/>
            <a:ext cx="6751771" cy="927606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9043054F-5EAC-478D-9D69-2F2BBFCDA05B}"/>
              </a:ext>
            </a:extLst>
          </p:cNvPr>
          <p:cNvSpPr/>
          <p:nvPr/>
        </p:nvSpPr>
        <p:spPr>
          <a:xfrm rot="10800000">
            <a:off x="2447633" y="4738607"/>
            <a:ext cx="6216063" cy="163060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BF168D-F044-4E8E-9F12-EC33890D2469}"/>
              </a:ext>
            </a:extLst>
          </p:cNvPr>
          <p:cNvSpPr txBox="1"/>
          <p:nvPr/>
        </p:nvSpPr>
        <p:spPr>
          <a:xfrm>
            <a:off x="109728" y="761565"/>
            <a:ext cx="113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04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effective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9117E6-3750-40BF-9FF5-D2527B5A1F61}"/>
              </a:ext>
            </a:extLst>
          </p:cNvPr>
          <p:cNvSpPr txBox="1"/>
          <p:nvPr/>
        </p:nvSpPr>
        <p:spPr>
          <a:xfrm>
            <a:off x="109728" y="5427262"/>
            <a:ext cx="113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04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Least effective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EB1213-3F47-46FD-A231-8C7BD27F2DAB}"/>
              </a:ext>
            </a:extLst>
          </p:cNvPr>
          <p:cNvCxnSpPr>
            <a:cxnSpLocks/>
          </p:cNvCxnSpPr>
          <p:nvPr/>
        </p:nvCxnSpPr>
        <p:spPr>
          <a:xfrm>
            <a:off x="676656" y="1490921"/>
            <a:ext cx="0" cy="3853316"/>
          </a:xfrm>
          <a:prstGeom prst="straightConnector1">
            <a:avLst/>
          </a:prstGeom>
          <a:ln w="38100">
            <a:solidFill>
              <a:srgbClr val="2041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0D17B7D-3DC5-49F1-8189-FD980D342557}"/>
              </a:ext>
            </a:extLst>
          </p:cNvPr>
          <p:cNvSpPr txBox="1"/>
          <p:nvPr/>
        </p:nvSpPr>
        <p:spPr>
          <a:xfrm>
            <a:off x="3261883" y="844589"/>
            <a:ext cx="471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Elimination 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Physically remove the hazard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63AF0B-55F5-440C-A37B-AE7D216009D8}"/>
              </a:ext>
            </a:extLst>
          </p:cNvPr>
          <p:cNvSpPr txBox="1"/>
          <p:nvPr/>
        </p:nvSpPr>
        <p:spPr>
          <a:xfrm>
            <a:off x="2996755" y="1930532"/>
            <a:ext cx="5116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Substitution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Replace the hazard with a less hazardous 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04023B-A8C3-48E5-A757-06FCFC48C46C}"/>
              </a:ext>
            </a:extLst>
          </p:cNvPr>
          <p:cNvSpPr txBox="1"/>
          <p:nvPr/>
        </p:nvSpPr>
        <p:spPr>
          <a:xfrm>
            <a:off x="2835566" y="2904776"/>
            <a:ext cx="547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Engineering controls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Use equipment to prevent or separate the hazard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61C996-C59D-434C-98EE-9C41DFE45F90}"/>
              </a:ext>
            </a:extLst>
          </p:cNvPr>
          <p:cNvSpPr txBox="1"/>
          <p:nvPr/>
        </p:nvSpPr>
        <p:spPr>
          <a:xfrm>
            <a:off x="2657888" y="3779287"/>
            <a:ext cx="5735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Administrative controls 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Implement procedures and change the way people work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8F4C5F-7584-4D16-8F33-66E34A0EDA00}"/>
              </a:ext>
            </a:extLst>
          </p:cNvPr>
          <p:cNvSpPr txBox="1"/>
          <p:nvPr/>
        </p:nvSpPr>
        <p:spPr>
          <a:xfrm>
            <a:off x="3925455" y="4882572"/>
            <a:ext cx="3200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Protect the worker with personal protective equipment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CF8AEDE-A7D3-4C99-8189-19BC25E0C569}"/>
              </a:ext>
            </a:extLst>
          </p:cNvPr>
          <p:cNvSpPr txBox="1">
            <a:spLocks/>
          </p:cNvSpPr>
          <p:nvPr/>
        </p:nvSpPr>
        <p:spPr>
          <a:xfrm>
            <a:off x="-1781264" y="-38247"/>
            <a:ext cx="10515600" cy="7833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5EB345"/>
                </a:solidFill>
                <a:latin typeface="Gotham Medium" panose="02000604030000020004" pitchFamily="2" charset="0"/>
                <a:ea typeface="+mj-ea"/>
                <a:cs typeface="+mj-cs"/>
              </a:defRPr>
            </a:lvl1pPr>
          </a:lstStyle>
          <a:p>
            <a:r>
              <a:rPr lang="en-US" sz="4400" dirty="0"/>
              <a:t>Hierarchy of hazard control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B3CFEF-1D20-4794-BBC0-734283C00CF9}"/>
              </a:ext>
            </a:extLst>
          </p:cNvPr>
          <p:cNvSpPr txBox="1"/>
          <p:nvPr/>
        </p:nvSpPr>
        <p:spPr>
          <a:xfrm>
            <a:off x="8312724" y="5060989"/>
            <a:ext cx="3367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0416A"/>
                </a:solidFill>
              </a:rPr>
              <a:t>Adapted from Health and Safety Executive (2019) and Leadership and Worker Engagement Forum (2011)</a:t>
            </a:r>
          </a:p>
        </p:txBody>
      </p:sp>
    </p:spTree>
    <p:extLst>
      <p:ext uri="{BB962C8B-B14F-4D97-AF65-F5344CB8AC3E}">
        <p14:creationId xmlns:p14="http://schemas.microsoft.com/office/powerpoint/2010/main" val="348888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E026FBD-A3B2-83FC-5EFA-671E608EA0E4}"/>
              </a:ext>
            </a:extLst>
          </p:cNvPr>
          <p:cNvSpPr txBox="1"/>
          <p:nvPr/>
        </p:nvSpPr>
        <p:spPr>
          <a:xfrm>
            <a:off x="8069580" y="2491740"/>
            <a:ext cx="355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20416A"/>
                </a:solidFill>
              </a:rPr>
              <a:t>Hierarchy of Intervention effectiveness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D34B33-B891-207C-AC6A-1EEF385EC068}"/>
              </a:ext>
            </a:extLst>
          </p:cNvPr>
          <p:cNvGrpSpPr/>
          <p:nvPr/>
        </p:nvGrpSpPr>
        <p:grpSpPr>
          <a:xfrm>
            <a:off x="119499" y="216469"/>
            <a:ext cx="6894936" cy="5814297"/>
            <a:chOff x="119499" y="216469"/>
            <a:chExt cx="6894936" cy="5814297"/>
          </a:xfrm>
        </p:grpSpPr>
        <p:sp>
          <p:nvSpPr>
            <p:cNvPr id="3" name="Cube 2">
              <a:extLst>
                <a:ext uri="{FF2B5EF4-FFF2-40B4-BE49-F238E27FC236}">
                  <a16:creationId xmlns:a16="http://schemas.microsoft.com/office/drawing/2014/main" id="{C35A5754-DAB0-3A53-F22D-0952D346978A}"/>
                </a:ext>
              </a:extLst>
            </p:cNvPr>
            <p:cNvSpPr/>
            <p:nvPr/>
          </p:nvSpPr>
          <p:spPr>
            <a:xfrm>
              <a:off x="2825755" y="391966"/>
              <a:ext cx="1819563" cy="5638799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362591-928F-70B2-8208-A8F1E189B66B}"/>
                </a:ext>
              </a:extLst>
            </p:cNvPr>
            <p:cNvSpPr/>
            <p:nvPr/>
          </p:nvSpPr>
          <p:spPr>
            <a:xfrm>
              <a:off x="4659170" y="3209057"/>
              <a:ext cx="720438" cy="18518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B1E42428-C6D2-26A5-E21D-CD884F0F5E49}"/>
                </a:ext>
              </a:extLst>
            </p:cNvPr>
            <p:cNvSpPr/>
            <p:nvPr/>
          </p:nvSpPr>
          <p:spPr>
            <a:xfrm>
              <a:off x="4162714" y="1061602"/>
              <a:ext cx="1937327" cy="3999346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Cube 7">
              <a:extLst>
                <a:ext uri="{FF2B5EF4-FFF2-40B4-BE49-F238E27FC236}">
                  <a16:creationId xmlns:a16="http://schemas.microsoft.com/office/drawing/2014/main" id="{EFC529D8-BD24-5479-3F2C-7A91B4FB038C}"/>
                </a:ext>
              </a:extLst>
            </p:cNvPr>
            <p:cNvSpPr/>
            <p:nvPr/>
          </p:nvSpPr>
          <p:spPr>
            <a:xfrm>
              <a:off x="3705517" y="1895183"/>
              <a:ext cx="1937326" cy="3613727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Cube 8">
              <a:extLst>
                <a:ext uri="{FF2B5EF4-FFF2-40B4-BE49-F238E27FC236}">
                  <a16:creationId xmlns:a16="http://schemas.microsoft.com/office/drawing/2014/main" id="{4EFF90C9-D59E-15DD-BCFF-757B7449DA32}"/>
                </a:ext>
              </a:extLst>
            </p:cNvPr>
            <p:cNvSpPr/>
            <p:nvPr/>
          </p:nvSpPr>
          <p:spPr>
            <a:xfrm>
              <a:off x="5131377" y="2885786"/>
              <a:ext cx="1883058" cy="2660071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A279418-1815-F826-FC4C-ACEF8FD2187F}"/>
                </a:ext>
              </a:extLst>
            </p:cNvPr>
            <p:cNvSpPr/>
            <p:nvPr/>
          </p:nvSpPr>
          <p:spPr>
            <a:xfrm>
              <a:off x="3218301" y="3693966"/>
              <a:ext cx="1937325" cy="2336800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DD640DD1-B6EF-6D5F-AE51-3077638AFDA9}"/>
                </a:ext>
              </a:extLst>
            </p:cNvPr>
            <p:cNvSpPr/>
            <p:nvPr/>
          </p:nvSpPr>
          <p:spPr>
            <a:xfrm>
              <a:off x="4674180" y="4171947"/>
              <a:ext cx="1883058" cy="1851891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15606B00-A69A-362E-E374-D12F2FC01CAA}"/>
                </a:ext>
              </a:extLst>
            </p:cNvPr>
            <p:cNvSpPr/>
            <p:nvPr/>
          </p:nvSpPr>
          <p:spPr>
            <a:xfrm rot="5400000">
              <a:off x="3445743" y="-433540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600" dirty="0"/>
                <a:t>Forcing functions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382ECEAC-FFC3-2F9F-3969-46934D0E6BA5}"/>
                </a:ext>
              </a:extLst>
            </p:cNvPr>
            <p:cNvSpPr/>
            <p:nvPr/>
          </p:nvSpPr>
          <p:spPr>
            <a:xfrm rot="5400000">
              <a:off x="4930485" y="133344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Automation &amp; computerisation</a:t>
              </a:r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03607EA0-A6D7-BA04-1ED8-ECF9300F30CF}"/>
                </a:ext>
              </a:extLst>
            </p:cNvPr>
            <p:cNvSpPr/>
            <p:nvPr/>
          </p:nvSpPr>
          <p:spPr>
            <a:xfrm rot="5400000">
              <a:off x="4385544" y="1007338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Simplification and standardisation</a:t>
              </a:r>
            </a:p>
          </p:txBody>
        </p:sp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CAFEB0EF-FB15-A1F5-6B83-7A97C7E283DD}"/>
                </a:ext>
              </a:extLst>
            </p:cNvPr>
            <p:cNvSpPr/>
            <p:nvPr/>
          </p:nvSpPr>
          <p:spPr>
            <a:xfrm rot="5400000">
              <a:off x="5825260" y="1969075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Reminders, checklists and double checks</a:t>
              </a:r>
            </a:p>
          </p:txBody>
        </p:sp>
        <p:sp>
          <p:nvSpPr>
            <p:cNvPr id="16" name="Arrow: Pentagon 15">
              <a:extLst>
                <a:ext uri="{FF2B5EF4-FFF2-40B4-BE49-F238E27FC236}">
                  <a16:creationId xmlns:a16="http://schemas.microsoft.com/office/drawing/2014/main" id="{CA24895E-88AA-4E19-7B10-DD17025AE9F8}"/>
                </a:ext>
              </a:extLst>
            </p:cNvPr>
            <p:cNvSpPr/>
            <p:nvPr/>
          </p:nvSpPr>
          <p:spPr>
            <a:xfrm rot="5400000">
              <a:off x="3954896" y="2861537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Rules &amp; polices</a:t>
              </a:r>
            </a:p>
          </p:txBody>
        </p:sp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5CE7EBA7-00C0-2D31-54DE-EE6EF2F260DB}"/>
                </a:ext>
              </a:extLst>
            </p:cNvPr>
            <p:cNvSpPr/>
            <p:nvPr/>
          </p:nvSpPr>
          <p:spPr>
            <a:xfrm rot="5400000">
              <a:off x="5396921" y="3306039"/>
              <a:ext cx="519548" cy="1819565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Education &amp; training</a:t>
              </a:r>
            </a:p>
          </p:txBody>
        </p:sp>
        <p:sp>
          <p:nvSpPr>
            <p:cNvPr id="18" name="Arrow: Up-Down 17">
              <a:extLst>
                <a:ext uri="{FF2B5EF4-FFF2-40B4-BE49-F238E27FC236}">
                  <a16:creationId xmlns:a16="http://schemas.microsoft.com/office/drawing/2014/main" id="{F1B9AA94-5AD6-64F3-2A5E-88029A403A70}"/>
                </a:ext>
              </a:extLst>
            </p:cNvPr>
            <p:cNvSpPr/>
            <p:nvPr/>
          </p:nvSpPr>
          <p:spPr>
            <a:xfrm>
              <a:off x="119499" y="319233"/>
              <a:ext cx="2530764" cy="571153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48FD93-0B10-8D27-5AFB-B9D050823D96}"/>
                </a:ext>
              </a:extLst>
            </p:cNvPr>
            <p:cNvSpPr txBox="1"/>
            <p:nvPr/>
          </p:nvSpPr>
          <p:spPr>
            <a:xfrm>
              <a:off x="812226" y="945678"/>
              <a:ext cx="11453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More effective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049DD3A-F12E-D993-CC36-EAA9CBD1DD17}"/>
                </a:ext>
              </a:extLst>
            </p:cNvPr>
            <p:cNvSpPr txBox="1"/>
            <p:nvPr/>
          </p:nvSpPr>
          <p:spPr>
            <a:xfrm>
              <a:off x="812226" y="4740669"/>
              <a:ext cx="11453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Less effective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99694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94618FCF-F358-4422-BCE5-5AEDD718491E}"/>
</file>

<file path=customXml/itemProps2.xml><?xml version="1.0" encoding="utf-8"?>
<ds:datastoreItem xmlns:ds="http://schemas.openxmlformats.org/officeDocument/2006/customXml" ds:itemID="{FE6C2AD1-8FC5-4219-BFB9-FA816BE762F9}"/>
</file>

<file path=customXml/itemProps3.xml><?xml version="1.0" encoding="utf-8"?>
<ds:datastoreItem xmlns:ds="http://schemas.openxmlformats.org/officeDocument/2006/customXml" ds:itemID="{124F2DB9-8FE9-4CF0-A9DA-DA0D7D3515E9}"/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1156</Words>
  <Application>Microsoft Office PowerPoint</Application>
  <PresentationFormat>Widescreen</PresentationFormat>
  <Paragraphs>186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</vt:lpstr>
      <vt:lpstr>Calibri</vt:lpstr>
      <vt:lpstr>Gotham Book</vt:lpstr>
      <vt:lpstr>Gotham Medium</vt:lpstr>
      <vt:lpstr>1_Office Theme</vt:lpstr>
      <vt:lpstr>PowerPoint Presentation</vt:lpstr>
      <vt:lpstr>Scott Hislop</vt:lpstr>
      <vt:lpstr>About us</vt:lpstr>
      <vt:lpstr>Our approach</vt:lpstr>
      <vt:lpstr>HSIB’s national investigations</vt:lpstr>
      <vt:lpstr>How we are changing</vt:lpstr>
      <vt:lpstr>Our investigation approach</vt:lpstr>
      <vt:lpstr>PowerPoint Presentation</vt:lpstr>
      <vt:lpstr>PowerPoint Presentation</vt:lpstr>
      <vt:lpstr>PowerPoint Presentation</vt:lpstr>
      <vt:lpstr>Checking at the point of care</vt:lpstr>
      <vt:lpstr>Case Study</vt:lpstr>
      <vt:lpstr>Actor &amp; Artefact Map  for the procurement, usability and adoption of smart pumps </vt:lpstr>
      <vt:lpstr>Lifecycle </vt:lpstr>
      <vt:lpstr>PowerPoint Presentation</vt:lpstr>
      <vt:lpstr>PowerPoint Presentation</vt:lpstr>
      <vt:lpstr>PowerPoint Presentation</vt:lpstr>
      <vt:lpstr>Clinical Risk Management</vt:lpstr>
      <vt:lpstr>Safety Cases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Hislop</dc:creator>
  <cp:lastModifiedBy>Tania Davies</cp:lastModifiedBy>
  <cp:revision>5</cp:revision>
  <dcterms:created xsi:type="dcterms:W3CDTF">2023-04-28T13:52:52Z</dcterms:created>
  <dcterms:modified xsi:type="dcterms:W3CDTF">2023-05-08T18:36:02Z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0x010100C1DFF4C3C3A58B40BC002735D7D1A591</vt:lpwstr>
  </property>
  <property fmtid="{D5CDD505-2E9C-101B-9397-08002B2CF9AE}" pid="3" name="MediaServiceImageTags">
    <vt:lpwstr/>
  </property>
</Properties>
</file>