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34"/>
  </p:notesMasterIdLst>
  <p:handoutMasterIdLst>
    <p:handoutMasterId r:id="rId35"/>
  </p:handoutMasterIdLst>
  <p:sldIdLst>
    <p:sldId id="256" r:id="rId5"/>
    <p:sldId id="259" r:id="rId6"/>
    <p:sldId id="272" r:id="rId7"/>
    <p:sldId id="273" r:id="rId8"/>
    <p:sldId id="277" r:id="rId9"/>
    <p:sldId id="278" r:id="rId10"/>
    <p:sldId id="279" r:id="rId11"/>
    <p:sldId id="280" r:id="rId12"/>
    <p:sldId id="281" r:id="rId13"/>
    <p:sldId id="274" r:id="rId14"/>
    <p:sldId id="275" r:id="rId15"/>
    <p:sldId id="276" r:id="rId16"/>
    <p:sldId id="282" r:id="rId17"/>
    <p:sldId id="284" r:id="rId18"/>
    <p:sldId id="283" r:id="rId19"/>
    <p:sldId id="290" r:id="rId20"/>
    <p:sldId id="293" r:id="rId21"/>
    <p:sldId id="295" r:id="rId22"/>
    <p:sldId id="294" r:id="rId23"/>
    <p:sldId id="298" r:id="rId24"/>
    <p:sldId id="297" r:id="rId25"/>
    <p:sldId id="287" r:id="rId26"/>
    <p:sldId id="286" r:id="rId27"/>
    <p:sldId id="289" r:id="rId28"/>
    <p:sldId id="292" r:id="rId29"/>
    <p:sldId id="296" r:id="rId30"/>
    <p:sldId id="268" r:id="rId31"/>
    <p:sldId id="260" r:id="rId32"/>
    <p:sldId id="271" r:id="rId33"/>
  </p:sldIdLst>
  <p:sldSz cx="12192000" cy="6858000"/>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973"/>
    <a:srgbClr val="335083"/>
    <a:srgbClr val="355388"/>
    <a:srgbClr val="266EBC"/>
    <a:srgbClr val="1A27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5332" autoAdjust="0"/>
  </p:normalViewPr>
  <p:slideViewPr>
    <p:cSldViewPr>
      <p:cViewPr varScale="1">
        <p:scale>
          <a:sx n="86" d="100"/>
          <a:sy n="86" d="100"/>
        </p:scale>
        <p:origin x="48" y="381"/>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76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a:t>Workforce Age Profile 2017</a:t>
            </a:r>
          </a:p>
        </c:rich>
      </c:tx>
      <c:overlay val="0"/>
    </c:title>
    <c:autoTitleDeleted val="0"/>
    <c:plotArea>
      <c:layout/>
      <c:barChart>
        <c:barDir val="col"/>
        <c:grouping val="clustered"/>
        <c:varyColors val="0"/>
        <c:ser>
          <c:idx val="0"/>
          <c:order val="0"/>
          <c:tx>
            <c:v>Workforce Age Profile</c:v>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'[Copy of Age profile report.xlsx]Sheet1'!$A$104:$A$114</c:f>
              <c:strCache>
                <c:ptCount val="11"/>
                <c:pt idx="0">
                  <c:v>16 - 20</c:v>
                </c:pt>
                <c:pt idx="1">
                  <c:v>21 - 25</c:v>
                </c:pt>
                <c:pt idx="2">
                  <c:v>26 - 30</c:v>
                </c:pt>
                <c:pt idx="3">
                  <c:v>31 - 35</c:v>
                </c:pt>
                <c:pt idx="4">
                  <c:v>36 - 40</c:v>
                </c:pt>
                <c:pt idx="5">
                  <c:v>41 - 45</c:v>
                </c:pt>
                <c:pt idx="6">
                  <c:v>46 - 50</c:v>
                </c:pt>
                <c:pt idx="7">
                  <c:v>51 - 55</c:v>
                </c:pt>
                <c:pt idx="8">
                  <c:v>56 - 60</c:v>
                </c:pt>
                <c:pt idx="9">
                  <c:v>61 - 65</c:v>
                </c:pt>
                <c:pt idx="10">
                  <c:v>66 - 70</c:v>
                </c:pt>
              </c:strCache>
            </c:strRef>
          </c:cat>
          <c:val>
            <c:numRef>
              <c:f>'[Copy of Age profile report.xlsx]Sheet1'!$B$104:$B$114</c:f>
              <c:numCache>
                <c:formatCode>General</c:formatCode>
                <c:ptCount val="11"/>
                <c:pt idx="0">
                  <c:v>2</c:v>
                </c:pt>
                <c:pt idx="1">
                  <c:v>5</c:v>
                </c:pt>
                <c:pt idx="2">
                  <c:v>8</c:v>
                </c:pt>
                <c:pt idx="3">
                  <c:v>12</c:v>
                </c:pt>
                <c:pt idx="4">
                  <c:v>4</c:v>
                </c:pt>
                <c:pt idx="5">
                  <c:v>5</c:v>
                </c:pt>
                <c:pt idx="6">
                  <c:v>8</c:v>
                </c:pt>
                <c:pt idx="7">
                  <c:v>13</c:v>
                </c:pt>
                <c:pt idx="8">
                  <c:v>23</c:v>
                </c:pt>
                <c:pt idx="9">
                  <c:v>13</c:v>
                </c:pt>
                <c:pt idx="10">
                  <c:v>3</c:v>
                </c:pt>
              </c:numCache>
            </c:numRef>
          </c:val>
          <c:extLst>
            <c:ext xmlns:c16="http://schemas.microsoft.com/office/drawing/2014/chart" uri="{C3380CC4-5D6E-409C-BE32-E72D297353CC}">
              <c16:uniqueId val="{00000000-B116-4D0F-8921-05ADEAF3562E}"/>
            </c:ext>
          </c:extLst>
        </c:ser>
        <c:dLbls>
          <c:dLblPos val="outEnd"/>
          <c:showLegendKey val="0"/>
          <c:showVal val="1"/>
          <c:showCatName val="0"/>
          <c:showSerName val="0"/>
          <c:showPercent val="0"/>
          <c:showBubbleSize val="0"/>
        </c:dLbls>
        <c:gapWidth val="150"/>
        <c:axId val="193209088"/>
        <c:axId val="193211008"/>
      </c:barChart>
      <c:catAx>
        <c:axId val="193209088"/>
        <c:scaling>
          <c:orientation val="minMax"/>
        </c:scaling>
        <c:delete val="0"/>
        <c:axPos val="b"/>
        <c:title>
          <c:tx>
            <c:rich>
              <a:bodyPr/>
              <a:lstStyle/>
              <a:p>
                <a:pPr>
                  <a:defRPr/>
                </a:pPr>
                <a:r>
                  <a:rPr lang="en-GB"/>
                  <a:t>Age</a:t>
                </a:r>
                <a:r>
                  <a:rPr lang="en-GB" baseline="0"/>
                  <a:t> Range of Staff</a:t>
                </a:r>
                <a:endParaRPr lang="en-GB"/>
              </a:p>
            </c:rich>
          </c:tx>
          <c:overlay val="0"/>
        </c:title>
        <c:numFmt formatCode="General" sourceLinked="0"/>
        <c:majorTickMark val="out"/>
        <c:minorTickMark val="none"/>
        <c:tickLblPos val="nextTo"/>
        <c:crossAx val="193211008"/>
        <c:crosses val="autoZero"/>
        <c:auto val="1"/>
        <c:lblAlgn val="ctr"/>
        <c:lblOffset val="100"/>
        <c:noMultiLvlLbl val="0"/>
      </c:catAx>
      <c:valAx>
        <c:axId val="193211008"/>
        <c:scaling>
          <c:orientation val="minMax"/>
        </c:scaling>
        <c:delete val="0"/>
        <c:axPos val="l"/>
        <c:majorGridlines/>
        <c:minorGridlines/>
        <c:title>
          <c:tx>
            <c:rich>
              <a:bodyPr rot="0" vert="horz"/>
              <a:lstStyle/>
              <a:p>
                <a:pPr>
                  <a:defRPr/>
                </a:pPr>
                <a:r>
                  <a:rPr lang="en-GB"/>
                  <a:t>No</a:t>
                </a:r>
                <a:r>
                  <a:rPr lang="en-GB" baseline="0"/>
                  <a:t> 's of Staff  </a:t>
                </a:r>
                <a:endParaRPr lang="en-GB"/>
              </a:p>
            </c:rich>
          </c:tx>
          <c:overlay val="0"/>
        </c:title>
        <c:numFmt formatCode="General" sourceLinked="1"/>
        <c:majorTickMark val="out"/>
        <c:minorTickMark val="none"/>
        <c:tickLblPos val="nextTo"/>
        <c:crossAx val="193209088"/>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Years Service of  Staff 2017</a:t>
            </a:r>
          </a:p>
        </c:rich>
      </c:tx>
      <c:overlay val="1"/>
    </c:title>
    <c:autoTitleDeleted val="0"/>
    <c:plotArea>
      <c:layout>
        <c:manualLayout>
          <c:layoutTarget val="inner"/>
          <c:xMode val="edge"/>
          <c:yMode val="edge"/>
          <c:x val="7.5327711695612518E-2"/>
          <c:y val="0.10238366865778215"/>
          <c:w val="0.7397073490813646"/>
          <c:h val="0.78713861262011042"/>
        </c:manualLayout>
      </c:layout>
      <c:barChart>
        <c:barDir val="col"/>
        <c:grouping val="clustered"/>
        <c:varyColors val="0"/>
        <c:ser>
          <c:idx val="0"/>
          <c:order val="0"/>
          <c:tx>
            <c:v>Years Service of Staff</c:v>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'[Copy of Age profile report.xlsx]Sheet1'!$A$118:$A$126</c:f>
              <c:strCache>
                <c:ptCount val="9"/>
                <c:pt idx="0">
                  <c:v>0 - 5</c:v>
                </c:pt>
                <c:pt idx="1">
                  <c:v>6 - 10</c:v>
                </c:pt>
                <c:pt idx="2">
                  <c:v>11 - 15</c:v>
                </c:pt>
                <c:pt idx="3">
                  <c:v>16 - 20</c:v>
                </c:pt>
                <c:pt idx="4">
                  <c:v>21 - 25</c:v>
                </c:pt>
                <c:pt idx="5">
                  <c:v>26 - 30</c:v>
                </c:pt>
                <c:pt idx="6">
                  <c:v>31 - 35</c:v>
                </c:pt>
                <c:pt idx="7">
                  <c:v>36 - 40</c:v>
                </c:pt>
                <c:pt idx="8">
                  <c:v>40+</c:v>
                </c:pt>
              </c:strCache>
            </c:strRef>
          </c:cat>
          <c:val>
            <c:numRef>
              <c:f>'[Copy of Age profile report.xlsx]Sheet1'!$B$118:$B$126</c:f>
              <c:numCache>
                <c:formatCode>General</c:formatCode>
                <c:ptCount val="9"/>
                <c:pt idx="0">
                  <c:v>29</c:v>
                </c:pt>
                <c:pt idx="1">
                  <c:v>7</c:v>
                </c:pt>
                <c:pt idx="2">
                  <c:v>12</c:v>
                </c:pt>
                <c:pt idx="3">
                  <c:v>6</c:v>
                </c:pt>
                <c:pt idx="4">
                  <c:v>10</c:v>
                </c:pt>
                <c:pt idx="5">
                  <c:v>4</c:v>
                </c:pt>
                <c:pt idx="6">
                  <c:v>12</c:v>
                </c:pt>
                <c:pt idx="7">
                  <c:v>13</c:v>
                </c:pt>
                <c:pt idx="8">
                  <c:v>3</c:v>
                </c:pt>
              </c:numCache>
            </c:numRef>
          </c:val>
          <c:extLst>
            <c:ext xmlns:c16="http://schemas.microsoft.com/office/drawing/2014/chart" uri="{C3380CC4-5D6E-409C-BE32-E72D297353CC}">
              <c16:uniqueId val="{00000000-5CA8-48F4-A149-84EF37A91B2F}"/>
            </c:ext>
          </c:extLst>
        </c:ser>
        <c:dLbls>
          <c:dLblPos val="outEnd"/>
          <c:showLegendKey val="0"/>
          <c:showVal val="1"/>
          <c:showCatName val="0"/>
          <c:showSerName val="0"/>
          <c:showPercent val="0"/>
          <c:showBubbleSize val="0"/>
        </c:dLbls>
        <c:gapWidth val="150"/>
        <c:axId val="193249280"/>
        <c:axId val="193251200"/>
      </c:barChart>
      <c:catAx>
        <c:axId val="193249280"/>
        <c:scaling>
          <c:orientation val="minMax"/>
        </c:scaling>
        <c:delete val="0"/>
        <c:axPos val="b"/>
        <c:title>
          <c:tx>
            <c:rich>
              <a:bodyPr/>
              <a:lstStyle/>
              <a:p>
                <a:pPr>
                  <a:defRPr/>
                </a:pPr>
                <a:r>
                  <a:rPr lang="en-GB"/>
                  <a:t>Years</a:t>
                </a:r>
                <a:r>
                  <a:rPr lang="en-GB" baseline="0"/>
                  <a:t> Service - Years</a:t>
                </a:r>
                <a:endParaRPr lang="en-GB"/>
              </a:p>
            </c:rich>
          </c:tx>
          <c:overlay val="0"/>
        </c:title>
        <c:numFmt formatCode="General" sourceLinked="0"/>
        <c:majorTickMark val="out"/>
        <c:minorTickMark val="none"/>
        <c:tickLblPos val="nextTo"/>
        <c:crossAx val="193251200"/>
        <c:crosses val="autoZero"/>
        <c:auto val="1"/>
        <c:lblAlgn val="ctr"/>
        <c:lblOffset val="100"/>
        <c:noMultiLvlLbl val="0"/>
      </c:catAx>
      <c:valAx>
        <c:axId val="193251200"/>
        <c:scaling>
          <c:orientation val="minMax"/>
        </c:scaling>
        <c:delete val="0"/>
        <c:axPos val="l"/>
        <c:majorGridlines/>
        <c:minorGridlines/>
        <c:title>
          <c:tx>
            <c:rich>
              <a:bodyPr rot="0" vert="horz"/>
              <a:lstStyle/>
              <a:p>
                <a:pPr>
                  <a:defRPr/>
                </a:pPr>
                <a:r>
                  <a:rPr lang="en-GB"/>
                  <a:t>No's</a:t>
                </a:r>
                <a:r>
                  <a:rPr lang="en-GB" baseline="0"/>
                  <a:t> of Staff</a:t>
                </a:r>
                <a:endParaRPr lang="en-GB"/>
              </a:p>
            </c:rich>
          </c:tx>
          <c:layout>
            <c:manualLayout>
              <c:xMode val="edge"/>
              <c:yMode val="edge"/>
              <c:x val="2.4225875963324313E-3"/>
              <c:y val="0.47497652610357344"/>
            </c:manualLayout>
          </c:layout>
          <c:overlay val="0"/>
        </c:title>
        <c:numFmt formatCode="General" sourceLinked="1"/>
        <c:majorTickMark val="out"/>
        <c:minorTickMark val="none"/>
        <c:tickLblPos val="nextTo"/>
        <c:crossAx val="193249280"/>
        <c:crosses val="autoZero"/>
        <c:crossBetween val="between"/>
      </c:valAx>
    </c:plotArea>
    <c:legend>
      <c:legendPos val="r"/>
      <c:overlay val="0"/>
      <c:txPr>
        <a:bodyPr/>
        <a:lstStyle/>
        <a:p>
          <a:pPr>
            <a:defRPr baseline="0">
              <a:solidFill>
                <a:sysClr val="windowText" lastClr="000000"/>
              </a:solidFill>
            </a:defRPr>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2">
                    <a:lumMod val="75000"/>
                  </a:schemeClr>
                </a:solidFill>
                <a:latin typeface="+mn-lt"/>
                <a:ea typeface="+mn-ea"/>
                <a:cs typeface="+mn-cs"/>
              </a:defRPr>
            </a:pPr>
            <a:r>
              <a:rPr lang="en-US" dirty="0">
                <a:solidFill>
                  <a:schemeClr val="tx2">
                    <a:lumMod val="75000"/>
                  </a:schemeClr>
                </a:solidFill>
                <a:latin typeface="Verdana" panose="020B0604030504040204" pitchFamily="34" charset="0"/>
                <a:ea typeface="Verdana" panose="020B0604030504040204" pitchFamily="34" charset="0"/>
              </a:rPr>
              <a:t>Staff</a:t>
            </a:r>
            <a:r>
              <a:rPr lang="en-US" baseline="0" dirty="0">
                <a:solidFill>
                  <a:schemeClr val="tx2">
                    <a:lumMod val="75000"/>
                  </a:schemeClr>
                </a:solidFill>
                <a:latin typeface="Verdana" panose="020B0604030504040204" pitchFamily="34" charset="0"/>
                <a:ea typeface="Verdana" panose="020B0604030504040204" pitchFamily="34" charset="0"/>
              </a:rPr>
              <a:t> Age Profile 2023</a:t>
            </a:r>
            <a:r>
              <a:rPr lang="en-US" dirty="0">
                <a:solidFill>
                  <a:schemeClr val="tx2">
                    <a:lumMod val="75000"/>
                  </a:schemeClr>
                </a:solidFill>
                <a:latin typeface="Verdana" panose="020B0604030504040204" pitchFamily="34" charset="0"/>
                <a:ea typeface="Verdana" panose="020B0604030504040204" pitchFamily="34" charset="0"/>
              </a:rPr>
              <a:t> </a:t>
            </a:r>
          </a:p>
        </c:rich>
      </c:tx>
      <c:layout>
        <c:manualLayout>
          <c:xMode val="edge"/>
          <c:yMode val="edge"/>
          <c:x val="0.41577254721464196"/>
          <c:y val="1.511736791150189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2">
                  <a:lumMod val="7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 Profile '!$B$178:$B$188</c:f>
              <c:strCache>
                <c:ptCount val="11"/>
                <c:pt idx="0">
                  <c:v>16 - 20</c:v>
                </c:pt>
                <c:pt idx="1">
                  <c:v>21 - 25</c:v>
                </c:pt>
                <c:pt idx="2">
                  <c:v>26 - 30</c:v>
                </c:pt>
                <c:pt idx="3">
                  <c:v>31 - 35</c:v>
                </c:pt>
                <c:pt idx="4">
                  <c:v>36 - 40</c:v>
                </c:pt>
                <c:pt idx="5">
                  <c:v>41 - 45</c:v>
                </c:pt>
                <c:pt idx="6">
                  <c:v>46 - 50</c:v>
                </c:pt>
                <c:pt idx="7">
                  <c:v>51 - 55</c:v>
                </c:pt>
                <c:pt idx="8">
                  <c:v>56 - 60</c:v>
                </c:pt>
                <c:pt idx="9">
                  <c:v>61 - 65</c:v>
                </c:pt>
                <c:pt idx="10">
                  <c:v>66 - 70</c:v>
                </c:pt>
              </c:strCache>
            </c:strRef>
          </c:cat>
          <c:val>
            <c:numRef>
              <c:f>'Age Profile '!$C$178:$C$188</c:f>
              <c:numCache>
                <c:formatCode>General</c:formatCode>
                <c:ptCount val="11"/>
                <c:pt idx="0">
                  <c:v>0</c:v>
                </c:pt>
                <c:pt idx="1">
                  <c:v>4</c:v>
                </c:pt>
                <c:pt idx="2">
                  <c:v>9</c:v>
                </c:pt>
                <c:pt idx="3">
                  <c:v>14</c:v>
                </c:pt>
                <c:pt idx="4">
                  <c:v>20</c:v>
                </c:pt>
                <c:pt idx="5">
                  <c:v>13</c:v>
                </c:pt>
                <c:pt idx="6">
                  <c:v>19</c:v>
                </c:pt>
                <c:pt idx="7">
                  <c:v>25</c:v>
                </c:pt>
                <c:pt idx="8">
                  <c:v>40</c:v>
                </c:pt>
                <c:pt idx="9">
                  <c:v>21</c:v>
                </c:pt>
                <c:pt idx="10">
                  <c:v>5</c:v>
                </c:pt>
              </c:numCache>
            </c:numRef>
          </c:val>
          <c:extLst>
            <c:ext xmlns:c16="http://schemas.microsoft.com/office/drawing/2014/chart" uri="{C3380CC4-5D6E-409C-BE32-E72D297353CC}">
              <c16:uniqueId val="{00000000-A4E5-45A9-944F-F67B3CA69198}"/>
            </c:ext>
          </c:extLst>
        </c:ser>
        <c:dLbls>
          <c:dLblPos val="outEnd"/>
          <c:showLegendKey val="0"/>
          <c:showVal val="1"/>
          <c:showCatName val="0"/>
          <c:showSerName val="0"/>
          <c:showPercent val="0"/>
          <c:showBubbleSize val="0"/>
        </c:dLbls>
        <c:gapWidth val="219"/>
        <c:overlap val="-27"/>
        <c:axId val="1405386752"/>
        <c:axId val="1405395072"/>
      </c:barChart>
      <c:catAx>
        <c:axId val="14053867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solidFill>
                      <a:schemeClr val="tx2">
                        <a:lumMod val="75000"/>
                      </a:schemeClr>
                    </a:solidFill>
                    <a:latin typeface="Verdana" panose="020B0604030504040204" pitchFamily="34" charset="0"/>
                    <a:ea typeface="Verdana" panose="020B0604030504040204" pitchFamily="34" charset="0"/>
                  </a:rPr>
                  <a:t>Age</a:t>
                </a:r>
                <a:r>
                  <a:rPr lang="en-GB" baseline="0" dirty="0">
                    <a:solidFill>
                      <a:schemeClr val="tx2">
                        <a:lumMod val="75000"/>
                      </a:schemeClr>
                    </a:solidFill>
                    <a:latin typeface="Verdana" panose="020B0604030504040204" pitchFamily="34" charset="0"/>
                    <a:ea typeface="Verdana" panose="020B0604030504040204" pitchFamily="34" charset="0"/>
                  </a:rPr>
                  <a:t> Groups of Staff</a:t>
                </a:r>
                <a:endParaRPr lang="en-GB" dirty="0">
                  <a:solidFill>
                    <a:schemeClr val="tx2">
                      <a:lumMod val="75000"/>
                    </a:schemeClr>
                  </a:solidFill>
                  <a:latin typeface="Verdana" panose="020B0604030504040204" pitchFamily="34" charset="0"/>
                  <a:ea typeface="Verdana" panose="020B0604030504040204" pitchFamily="34" charset="0"/>
                </a:endParaRPr>
              </a:p>
            </c:rich>
          </c:tx>
          <c:layout>
            <c:manualLayout>
              <c:xMode val="edge"/>
              <c:yMode val="edge"/>
              <c:x val="0.41726934635647389"/>
              <c:y val="0.9559076769247861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5395072"/>
        <c:crosses val="autoZero"/>
        <c:auto val="1"/>
        <c:lblAlgn val="ctr"/>
        <c:lblOffset val="100"/>
        <c:noMultiLvlLbl val="0"/>
      </c:catAx>
      <c:valAx>
        <c:axId val="14053950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mn-cs"/>
                  </a:defRPr>
                </a:pPr>
                <a:r>
                  <a:rPr lang="en-GB" dirty="0">
                    <a:solidFill>
                      <a:schemeClr val="tx2">
                        <a:lumMod val="75000"/>
                      </a:schemeClr>
                    </a:solidFill>
                    <a:latin typeface="Verdana" panose="020B0604030504040204" pitchFamily="34" charset="0"/>
                    <a:ea typeface="Verdana" panose="020B0604030504040204" pitchFamily="34" charset="0"/>
                  </a:rPr>
                  <a:t>No</a:t>
                </a:r>
                <a:r>
                  <a:rPr lang="en-GB" baseline="0" dirty="0">
                    <a:solidFill>
                      <a:schemeClr val="tx2">
                        <a:lumMod val="75000"/>
                      </a:schemeClr>
                    </a:solidFill>
                    <a:latin typeface="Verdana" panose="020B0604030504040204" pitchFamily="34" charset="0"/>
                    <a:ea typeface="Verdana" panose="020B0604030504040204" pitchFamily="34" charset="0"/>
                  </a:rPr>
                  <a:t> of Staff within Age Ranges</a:t>
                </a:r>
                <a:endParaRPr lang="en-GB" dirty="0">
                  <a:solidFill>
                    <a:schemeClr val="tx2">
                      <a:lumMod val="75000"/>
                    </a:schemeClr>
                  </a:solidFill>
                  <a:latin typeface="Verdana" panose="020B0604030504040204" pitchFamily="34" charset="0"/>
                  <a:ea typeface="Verdana" panose="020B0604030504040204" pitchFamily="34" charset="0"/>
                </a:endParaRPr>
              </a:p>
            </c:rich>
          </c:tx>
          <c:layout>
            <c:manualLayout>
              <c:xMode val="edge"/>
              <c:yMode val="edge"/>
              <c:x val="4.446284679853499E-3"/>
              <c:y val="0.32642742076277237"/>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5386752"/>
        <c:crosses val="autoZero"/>
        <c:crossBetween val="between"/>
      </c:valAx>
      <c:spPr>
        <a:noFill/>
        <a:ln>
          <a:solidFill>
            <a:schemeClr val="accent1">
              <a:shade val="50000"/>
            </a:schemeClr>
          </a:solid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solidFill>
                  <a:schemeClr val="tx2">
                    <a:lumMod val="75000"/>
                  </a:schemeClr>
                </a:solidFill>
                <a:latin typeface="Verdana" panose="020B0604030504040204" pitchFamily="34" charset="0"/>
                <a:ea typeface="Verdana" panose="020B0604030504040204" pitchFamily="34" charset="0"/>
              </a:rPr>
              <a:t>Years</a:t>
            </a:r>
            <a:r>
              <a:rPr lang="en-US" baseline="0" dirty="0">
                <a:solidFill>
                  <a:schemeClr val="tx2">
                    <a:lumMod val="75000"/>
                  </a:schemeClr>
                </a:solidFill>
                <a:latin typeface="Verdana" panose="020B0604030504040204" pitchFamily="34" charset="0"/>
                <a:ea typeface="Verdana" panose="020B0604030504040204" pitchFamily="34" charset="0"/>
              </a:rPr>
              <a:t> Service of Staff 2023</a:t>
            </a:r>
            <a:endParaRPr lang="en-US" dirty="0">
              <a:solidFill>
                <a:schemeClr val="tx2">
                  <a:lumMod val="75000"/>
                </a:schemeClr>
              </a:solidFill>
              <a:latin typeface="Verdana" panose="020B0604030504040204" pitchFamily="34" charset="0"/>
              <a:ea typeface="Verdana" panose="020B060403050404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'Age Profile '!$C$192</c:f>
              <c:strCache>
                <c:ptCount val="1"/>
                <c:pt idx="0">
                  <c:v>Count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 Profile '!$B$193:$B$201</c:f>
              <c:strCache>
                <c:ptCount val="9"/>
                <c:pt idx="0">
                  <c:v>0 - 5</c:v>
                </c:pt>
                <c:pt idx="1">
                  <c:v>6 - 10</c:v>
                </c:pt>
                <c:pt idx="2">
                  <c:v>11 - 15</c:v>
                </c:pt>
                <c:pt idx="3">
                  <c:v>16 - 20</c:v>
                </c:pt>
                <c:pt idx="4">
                  <c:v>21 - 25</c:v>
                </c:pt>
                <c:pt idx="5">
                  <c:v>26 - 30</c:v>
                </c:pt>
                <c:pt idx="6">
                  <c:v>31 - 35</c:v>
                </c:pt>
                <c:pt idx="7">
                  <c:v>36 - 40</c:v>
                </c:pt>
                <c:pt idx="8">
                  <c:v>40+</c:v>
                </c:pt>
              </c:strCache>
            </c:strRef>
          </c:cat>
          <c:val>
            <c:numRef>
              <c:f>'Age Profile '!$C$193:$C$201</c:f>
              <c:numCache>
                <c:formatCode>General</c:formatCode>
                <c:ptCount val="9"/>
                <c:pt idx="0">
                  <c:v>62</c:v>
                </c:pt>
                <c:pt idx="1">
                  <c:v>39</c:v>
                </c:pt>
                <c:pt idx="2">
                  <c:v>9</c:v>
                </c:pt>
                <c:pt idx="3">
                  <c:v>22</c:v>
                </c:pt>
                <c:pt idx="4">
                  <c:v>7</c:v>
                </c:pt>
                <c:pt idx="5">
                  <c:v>10</c:v>
                </c:pt>
                <c:pt idx="6">
                  <c:v>9</c:v>
                </c:pt>
                <c:pt idx="7">
                  <c:v>4</c:v>
                </c:pt>
                <c:pt idx="8">
                  <c:v>8</c:v>
                </c:pt>
              </c:numCache>
            </c:numRef>
          </c:val>
          <c:extLst>
            <c:ext xmlns:c16="http://schemas.microsoft.com/office/drawing/2014/chart" uri="{C3380CC4-5D6E-409C-BE32-E72D297353CC}">
              <c16:uniqueId val="{00000000-5F7B-43C7-B77D-A7BC2144702E}"/>
            </c:ext>
          </c:extLst>
        </c:ser>
        <c:dLbls>
          <c:dLblPos val="outEnd"/>
          <c:showLegendKey val="0"/>
          <c:showVal val="1"/>
          <c:showCatName val="0"/>
          <c:showSerName val="0"/>
          <c:showPercent val="0"/>
          <c:showBubbleSize val="0"/>
        </c:dLbls>
        <c:gapWidth val="219"/>
        <c:overlap val="-27"/>
        <c:axId val="1210062896"/>
        <c:axId val="1210067056"/>
      </c:barChart>
      <c:catAx>
        <c:axId val="121006289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mn-cs"/>
                  </a:defRPr>
                </a:pPr>
                <a:r>
                  <a:rPr lang="en-GB" dirty="0">
                    <a:solidFill>
                      <a:schemeClr val="tx2">
                        <a:lumMod val="75000"/>
                      </a:schemeClr>
                    </a:solidFill>
                    <a:latin typeface="Verdana" panose="020B0604030504040204" pitchFamily="34" charset="0"/>
                    <a:ea typeface="Verdana" panose="020B0604030504040204" pitchFamily="34" charset="0"/>
                  </a:rPr>
                  <a:t>Years</a:t>
                </a:r>
                <a:r>
                  <a:rPr lang="en-GB" baseline="0" dirty="0">
                    <a:solidFill>
                      <a:schemeClr val="tx2">
                        <a:lumMod val="75000"/>
                      </a:schemeClr>
                    </a:solidFill>
                    <a:latin typeface="Verdana" panose="020B0604030504040204" pitchFamily="34" charset="0"/>
                    <a:ea typeface="Verdana" panose="020B0604030504040204" pitchFamily="34" charset="0"/>
                  </a:rPr>
                  <a:t> Service - Years </a:t>
                </a:r>
                <a:endParaRPr lang="en-GB" dirty="0">
                  <a:solidFill>
                    <a:schemeClr val="tx2">
                      <a:lumMod val="75000"/>
                    </a:schemeClr>
                  </a:solidFill>
                  <a:latin typeface="Verdana" panose="020B0604030504040204" pitchFamily="34" charset="0"/>
                  <a:ea typeface="Verdana" panose="020B0604030504040204" pitchFamily="34" charset="0"/>
                </a:endParaRPr>
              </a:p>
            </c:rich>
          </c:tx>
          <c:layout>
            <c:manualLayout>
              <c:xMode val="edge"/>
              <c:yMode val="edge"/>
              <c:x val="0.41806967759884756"/>
              <c:y val="0.9532354149202276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0067056"/>
        <c:crosses val="autoZero"/>
        <c:auto val="1"/>
        <c:lblAlgn val="ctr"/>
        <c:lblOffset val="100"/>
        <c:noMultiLvlLbl val="0"/>
      </c:catAx>
      <c:valAx>
        <c:axId val="12100670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2">
                        <a:lumMod val="75000"/>
                      </a:schemeClr>
                    </a:solidFill>
                    <a:latin typeface="Verdana" panose="020B0604030504040204" pitchFamily="34" charset="0"/>
                    <a:ea typeface="Verdana" panose="020B0604030504040204" pitchFamily="34" charset="0"/>
                    <a:cs typeface="+mn-cs"/>
                  </a:defRPr>
                </a:pPr>
                <a:r>
                  <a:rPr lang="en-GB" dirty="0">
                    <a:solidFill>
                      <a:schemeClr val="tx2">
                        <a:lumMod val="75000"/>
                      </a:schemeClr>
                    </a:solidFill>
                    <a:latin typeface="Verdana" panose="020B0604030504040204" pitchFamily="34" charset="0"/>
                    <a:ea typeface="Verdana" panose="020B0604030504040204" pitchFamily="34" charset="0"/>
                  </a:rPr>
                  <a:t>No</a:t>
                </a:r>
                <a:r>
                  <a:rPr lang="en-GB" baseline="0" dirty="0">
                    <a:solidFill>
                      <a:schemeClr val="tx2">
                        <a:lumMod val="75000"/>
                      </a:schemeClr>
                    </a:solidFill>
                    <a:latin typeface="Verdana" panose="020B0604030504040204" pitchFamily="34" charset="0"/>
                    <a:ea typeface="Verdana" panose="020B0604030504040204" pitchFamily="34" charset="0"/>
                  </a:rPr>
                  <a:t> of Staff in Service Years Range</a:t>
                </a:r>
                <a:endParaRPr lang="en-GB" dirty="0">
                  <a:solidFill>
                    <a:schemeClr val="tx2">
                      <a:lumMod val="75000"/>
                    </a:schemeClr>
                  </a:solidFill>
                  <a:latin typeface="Verdana" panose="020B0604030504040204" pitchFamily="34" charset="0"/>
                  <a:ea typeface="Verdana" panose="020B0604030504040204" pitchFamily="34" charset="0"/>
                </a:endParaRPr>
              </a:p>
            </c:rich>
          </c:tx>
          <c:layout>
            <c:manualLayout>
              <c:xMode val="edge"/>
              <c:yMode val="edge"/>
              <c:x val="8.892569359706998E-3"/>
              <c:y val="0.3022191557840374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2">
                      <a:lumMod val="75000"/>
                    </a:schemeClr>
                  </a:solidFill>
                  <a:latin typeface="Verdana" panose="020B0604030504040204" pitchFamily="34" charset="0"/>
                  <a:ea typeface="Verdana" panose="020B0604030504040204" pitchFamily="34" charset="0"/>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0062896"/>
        <c:crosses val="autoZero"/>
        <c:crossBetween val="between"/>
      </c:valAx>
      <c:spPr>
        <a:noFill/>
        <a:ln>
          <a:noFill/>
        </a:ln>
        <a:effectLst/>
      </c:spPr>
    </c:plotArea>
    <c:plotVisOnly val="1"/>
    <c:dispBlanksAs val="gap"/>
    <c:showDLblsOverMax val="0"/>
  </c:chart>
  <c:spPr>
    <a:noFill/>
    <a:ln>
      <a:solidFill>
        <a:schemeClr val="accent1">
          <a:shade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5533DF9E-B8FA-4EC5-8A72-B10BDE10EE06}" type="datetimeFigureOut">
              <a:rPr lang="en-GB" smtClean="0"/>
              <a:t>09/05/2023</a:t>
            </a:fld>
            <a:endParaRPr lang="en-GB" dirty="0"/>
          </a:p>
        </p:txBody>
      </p:sp>
      <p:sp>
        <p:nvSpPr>
          <p:cNvPr id="4" name="Footer Placeholder 3"/>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8D76B6CC-4A6A-47D7-8F43-EBEE4CFEBA51}" type="slidenum">
              <a:rPr lang="en-GB" smtClean="0"/>
              <a:t>‹#›</a:t>
            </a:fld>
            <a:endParaRPr lang="en-GB" dirty="0"/>
          </a:p>
        </p:txBody>
      </p:sp>
    </p:spTree>
    <p:extLst>
      <p:ext uri="{BB962C8B-B14F-4D97-AF65-F5344CB8AC3E}">
        <p14:creationId xmlns:p14="http://schemas.microsoft.com/office/powerpoint/2010/main" val="224576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777607" y="0"/>
            <a:ext cx="2889938" cy="493633"/>
          </a:xfrm>
          <a:prstGeom prst="rect">
            <a:avLst/>
          </a:prstGeom>
        </p:spPr>
        <p:txBody>
          <a:bodyPr vert="horz" lIns="91440" tIns="45720" rIns="91440" bIns="45720" rtlCol="0"/>
          <a:lstStyle>
            <a:lvl1pPr algn="r">
              <a:defRPr sz="1200"/>
            </a:lvl1pPr>
          </a:lstStyle>
          <a:p>
            <a:fld id="{7665965F-46C9-4FA8-9786-426A2753F503}" type="datetimeFigureOut">
              <a:rPr lang="en-US" smtClean="0"/>
              <a:pPr/>
              <a:t>5/9/2023</a:t>
            </a:fld>
            <a:endParaRPr lang="en-US" dirty="0"/>
          </a:p>
        </p:txBody>
      </p:sp>
      <p:sp>
        <p:nvSpPr>
          <p:cNvPr id="4" name="Slide Image Placeholder 3"/>
          <p:cNvSpPr>
            <a:spLocks noGrp="1" noRot="1" noChangeAspect="1"/>
          </p:cNvSpPr>
          <p:nvPr>
            <p:ph type="sldImg" idx="2"/>
          </p:nvPr>
        </p:nvSpPr>
        <p:spPr>
          <a:xfrm>
            <a:off x="42863" y="739775"/>
            <a:ext cx="6583362" cy="37036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689515"/>
            <a:ext cx="5335270" cy="44426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777607" y="9377316"/>
            <a:ext cx="2889938" cy="493633"/>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dirty="0"/>
          </a:p>
        </p:txBody>
      </p:sp>
    </p:spTree>
    <p:extLst>
      <p:ext uri="{BB962C8B-B14F-4D97-AF65-F5344CB8AC3E}">
        <p14:creationId xmlns:p14="http://schemas.microsoft.com/office/powerpoint/2010/main" val="2478569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a:t>
            </a:fld>
            <a:endParaRPr lang="en-US" dirty="0"/>
          </a:p>
        </p:txBody>
      </p:sp>
    </p:spTree>
    <p:extLst>
      <p:ext uri="{BB962C8B-B14F-4D97-AF65-F5344CB8AC3E}">
        <p14:creationId xmlns:p14="http://schemas.microsoft.com/office/powerpoint/2010/main" val="920526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budget – not enough to do stat, mandatory in addition business critical &amp; professional</a:t>
            </a:r>
            <a:r>
              <a:rPr lang="en-GB" baseline="0" dirty="0"/>
              <a:t> development training</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14</a:t>
            </a:fld>
            <a:endParaRPr lang="en-US" dirty="0"/>
          </a:p>
        </p:txBody>
      </p:sp>
    </p:spTree>
    <p:extLst>
      <p:ext uri="{BB962C8B-B14F-4D97-AF65-F5344CB8AC3E}">
        <p14:creationId xmlns:p14="http://schemas.microsoft.com/office/powerpoint/2010/main" val="1750572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we become the employer of choice</a:t>
            </a:r>
            <a:r>
              <a:rPr lang="en-GB" baseline="0" dirty="0"/>
              <a:t> again? / invest in EFMs to effectively manage &amp; develop their teams – funding is low</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16</a:t>
            </a:fld>
            <a:endParaRPr lang="en-US" dirty="0"/>
          </a:p>
        </p:txBody>
      </p:sp>
    </p:spTree>
    <p:extLst>
      <p:ext uri="{BB962C8B-B14F-4D97-AF65-F5344CB8AC3E}">
        <p14:creationId xmlns:p14="http://schemas.microsoft.com/office/powerpoint/2010/main" val="3991558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Year Plan – annual</a:t>
            </a:r>
            <a:r>
              <a:rPr lang="en-GB" baseline="0" dirty="0"/>
              <a:t> review and reshaping if </a:t>
            </a:r>
            <a:r>
              <a:rPr lang="en-GB" baseline="0" dirty="0" err="1"/>
              <a:t>neccessary</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17</a:t>
            </a:fld>
            <a:endParaRPr lang="en-US" dirty="0"/>
          </a:p>
        </p:txBody>
      </p:sp>
    </p:spTree>
    <p:extLst>
      <p:ext uri="{BB962C8B-B14F-4D97-AF65-F5344CB8AC3E}">
        <p14:creationId xmlns:p14="http://schemas.microsoft.com/office/powerpoint/2010/main" val="2644841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Breakdowns take longer</a:t>
            </a:r>
            <a:r>
              <a:rPr lang="en-GB" baseline="0" dirty="0"/>
              <a:t> – other staff have to help to support EO/Supervisors, other trade staff</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21</a:t>
            </a:fld>
            <a:endParaRPr lang="en-US" dirty="0"/>
          </a:p>
        </p:txBody>
      </p:sp>
    </p:spTree>
    <p:extLst>
      <p:ext uri="{BB962C8B-B14F-4D97-AF65-F5344CB8AC3E}">
        <p14:creationId xmlns:p14="http://schemas.microsoft.com/office/powerpoint/2010/main" val="1400255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audience?</a:t>
            </a:r>
          </a:p>
        </p:txBody>
      </p:sp>
      <p:sp>
        <p:nvSpPr>
          <p:cNvPr id="4" name="Slide Number Placeholder 3"/>
          <p:cNvSpPr>
            <a:spLocks noGrp="1"/>
          </p:cNvSpPr>
          <p:nvPr>
            <p:ph type="sldNum" sz="quarter" idx="10"/>
          </p:nvPr>
        </p:nvSpPr>
        <p:spPr/>
        <p:txBody>
          <a:bodyPr/>
          <a:lstStyle/>
          <a:p>
            <a:fld id="{BF1A7007-A200-4625-857B-C1B607EDAC37}" type="slidenum">
              <a:rPr lang="en-US" smtClean="0"/>
              <a:pPr/>
              <a:t>22</a:t>
            </a:fld>
            <a:endParaRPr lang="en-US" dirty="0"/>
          </a:p>
        </p:txBody>
      </p:sp>
    </p:spTree>
    <p:extLst>
      <p:ext uri="{BB962C8B-B14F-4D97-AF65-F5344CB8AC3E}">
        <p14:creationId xmlns:p14="http://schemas.microsoft.com/office/powerpoint/2010/main" val="2178309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 guarantee they will stay</a:t>
            </a:r>
            <a:r>
              <a:rPr lang="en-GB" baseline="0" dirty="0"/>
              <a:t> if things don’t change and climate improves / Field of dreams</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23</a:t>
            </a:fld>
            <a:endParaRPr lang="en-US" dirty="0"/>
          </a:p>
        </p:txBody>
      </p:sp>
    </p:spTree>
    <p:extLst>
      <p:ext uri="{BB962C8B-B14F-4D97-AF65-F5344CB8AC3E}">
        <p14:creationId xmlns:p14="http://schemas.microsoft.com/office/powerpoint/2010/main" val="2758825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audience, how many are former NHS Apprentices? Highlight we have recently lost two apprentices we gave jobs to</a:t>
            </a:r>
          </a:p>
        </p:txBody>
      </p:sp>
      <p:sp>
        <p:nvSpPr>
          <p:cNvPr id="4" name="Slide Number Placeholder 3"/>
          <p:cNvSpPr>
            <a:spLocks noGrp="1"/>
          </p:cNvSpPr>
          <p:nvPr>
            <p:ph type="sldNum" sz="quarter" idx="10"/>
          </p:nvPr>
        </p:nvSpPr>
        <p:spPr/>
        <p:txBody>
          <a:bodyPr/>
          <a:lstStyle/>
          <a:p>
            <a:fld id="{BF1A7007-A200-4625-857B-C1B607EDAC37}" type="slidenum">
              <a:rPr lang="en-US" smtClean="0"/>
              <a:pPr/>
              <a:t>25</a:t>
            </a:fld>
            <a:endParaRPr lang="en-US" dirty="0"/>
          </a:p>
        </p:txBody>
      </p:sp>
    </p:spTree>
    <p:extLst>
      <p:ext uri="{BB962C8B-B14F-4D97-AF65-F5344CB8AC3E}">
        <p14:creationId xmlns:p14="http://schemas.microsoft.com/office/powerpoint/2010/main" val="879469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Retention is also based on opportunities to use skills</a:t>
            </a:r>
            <a:r>
              <a:rPr lang="en-GB" baseline="0" dirty="0"/>
              <a:t> &amp; develop expertise</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27</a:t>
            </a:fld>
            <a:endParaRPr lang="en-US" dirty="0"/>
          </a:p>
        </p:txBody>
      </p:sp>
    </p:spTree>
    <p:extLst>
      <p:ext uri="{BB962C8B-B14F-4D97-AF65-F5344CB8AC3E}">
        <p14:creationId xmlns:p14="http://schemas.microsoft.com/office/powerpoint/2010/main" val="21024480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744000" y="5445224"/>
            <a:ext cx="10178197" cy="914400"/>
          </a:xfrm>
        </p:spPr>
        <p:txBody>
          <a:bodyPr lIns="0" tIns="0" rIns="0" bIns="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sp>
        <p:nvSpPr>
          <p:cNvPr id="8" name="Picture Placeholder 7"/>
          <p:cNvSpPr>
            <a:spLocks noGrp="1"/>
          </p:cNvSpPr>
          <p:nvPr>
            <p:ph type="pic" sz="quarter" idx="13"/>
          </p:nvPr>
        </p:nvSpPr>
        <p:spPr>
          <a:xfrm>
            <a:off x="0" y="1"/>
            <a:ext cx="12192000" cy="6308725"/>
          </a:xfrm>
        </p:spPr>
        <p:txBody>
          <a:bodyPr/>
          <a:lstStyle/>
          <a:p>
            <a:endParaRPr lang="en-US" dirty="0"/>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088001"/>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extLst>
      <p:ext uri="{BB962C8B-B14F-4D97-AF65-F5344CB8AC3E}">
        <p14:creationId xmlns:p14="http://schemas.microsoft.com/office/powerpoint/2010/main" val="1472287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a:solidFill>
                  <a:srgbClr val="335083"/>
                </a:solidFill>
                <a:latin typeface="Verdana" panose="020B0604030504040204" pitchFamily="34" charset="0"/>
                <a:ea typeface="Verdana" panose="020B0604030504040204" pitchFamily="34" charset="0"/>
              </a:rPr>
              <a:t>cwmtafmorgannwg.wales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a:r>
              <a:rPr lang="en-GB" sz="1800" dirty="0">
                <a:solidFill>
                  <a:schemeClr val="bg1"/>
                </a:solidFill>
                <a:latin typeface="Verdana" panose="020B0604030504040204" pitchFamily="34" charset="0"/>
                <a:ea typeface="Verdana" panose="020B0604030504040204" pitchFamily="34" charset="0"/>
              </a:rPr>
              <a:t>Find us on</a:t>
            </a: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chemeClr val="bg1"/>
                </a:solidFill>
                <a:latin typeface="Verdana" panose="020B0604030504040204" pitchFamily="34" charset="0"/>
                <a:ea typeface="Verdana" panose="020B0604030504040204" pitchFamily="34" charset="0"/>
              </a:rPr>
              <a:t>@cwmtafmorgannwg</a:t>
            </a: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sp>
        <p:nvSpPr>
          <p:cNvPr id="12" name="TextBox 11"/>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68408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a:t>Challenges of Retaining and Developing the Operational Workforce</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a:t> </a:t>
            </a:r>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a:t>Challenges of Retaining and Developing the Operational Workforce</a:t>
            </a:r>
            <a:endParaRPr lang="en-US" dirty="0"/>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err="1">
                <a:solidFill>
                  <a:srgbClr val="335083"/>
                </a:solidFill>
                <a:latin typeface="Verdana" panose="020B0604030504040204" pitchFamily="34" charset="0"/>
                <a:ea typeface="Verdana" panose="020B0604030504040204" pitchFamily="34" charset="0"/>
              </a:rPr>
              <a:t>ctmuhb.nhs.wales</a:t>
            </a:r>
            <a:endParaRPr lang="en-GB" sz="900" dirty="0">
              <a:solidFill>
                <a:srgbClr val="335083"/>
              </a:solidFill>
              <a:latin typeface="Verdana" panose="020B0604030504040204" pitchFamily="34" charset="0"/>
              <a:ea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4" r:id="rId3"/>
    <p:sldLayoutId id="2147483747" r:id="rId4"/>
    <p:sldLayoutId id="2147483758" r:id="rId5"/>
    <p:sldLayoutId id="2147483746" r:id="rId6"/>
    <p:sldLayoutId id="2147483752" r:id="rId7"/>
    <p:sldLayoutId id="2147483759" r:id="rId8"/>
    <p:sldLayoutId id="2147483755" r:id="rId9"/>
    <p:sldLayoutId id="2147483748" r:id="rId10"/>
    <p:sldLayoutId id="2147483756" r:id="rId11"/>
    <p:sldLayoutId id="2147483751" r:id="rId12"/>
  </p:sldLayoutIdLst>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sz="4000" dirty="0"/>
              <a:t>JASON WILLIAMS &amp; MARK FURMAGE</a:t>
            </a:r>
            <a:br>
              <a:rPr lang="en-GB" sz="4000" dirty="0"/>
            </a:br>
            <a:br>
              <a:rPr lang="en-GB" sz="3200" dirty="0"/>
            </a:br>
            <a:r>
              <a:rPr lang="en-GB" sz="3200" dirty="0"/>
              <a:t>CWM TAF MORGANNWG UNIVERSITY HEALTH BOARD</a:t>
            </a:r>
            <a:br>
              <a:rPr lang="en-GB" dirty="0"/>
            </a:br>
            <a:endParaRPr lang="en-GB" dirty="0"/>
          </a:p>
        </p:txBody>
      </p:sp>
      <p:sp>
        <p:nvSpPr>
          <p:cNvPr id="3" name="Subtitle 2"/>
          <p:cNvSpPr>
            <a:spLocks noGrp="1"/>
          </p:cNvSpPr>
          <p:nvPr>
            <p:ph type="subTitle" idx="1"/>
          </p:nvPr>
        </p:nvSpPr>
        <p:spPr>
          <a:xfrm>
            <a:off x="623392" y="5445224"/>
            <a:ext cx="10298805" cy="914400"/>
          </a:xfrm>
        </p:spPr>
        <p:txBody>
          <a:bodyPr>
            <a:normAutofit fontScale="92500" lnSpcReduction="10000"/>
          </a:bodyPr>
          <a:lstStyle/>
          <a:p>
            <a:pPr algn="ctr"/>
            <a:r>
              <a:rPr lang="en-GB" sz="3600" dirty="0"/>
              <a:t>Challenges of Retaining and Developing the Operational Workforce.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0296" y="116632"/>
            <a:ext cx="1187624" cy="971600"/>
          </a:xfrm>
          <a:prstGeom prst="rect">
            <a:avLst/>
          </a:prstGeom>
        </p:spPr>
      </p:pic>
    </p:spTree>
    <p:extLst>
      <p:ext uri="{BB962C8B-B14F-4D97-AF65-F5344CB8AC3E}">
        <p14:creationId xmlns:p14="http://schemas.microsoft.com/office/powerpoint/2010/main" val="2945572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5068314"/>
              </p:ext>
            </p:extLst>
          </p:nvPr>
        </p:nvGraphicFramePr>
        <p:xfrm>
          <a:off x="839416" y="1052736"/>
          <a:ext cx="10513168" cy="48740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71710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11</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694384593"/>
              </p:ext>
            </p:extLst>
          </p:nvPr>
        </p:nvGraphicFramePr>
        <p:xfrm>
          <a:off x="1093127" y="1052736"/>
          <a:ext cx="10484657" cy="49949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135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12</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712655577"/>
              </p:ext>
            </p:extLst>
          </p:nvPr>
        </p:nvGraphicFramePr>
        <p:xfrm>
          <a:off x="1811524" y="908720"/>
          <a:ext cx="8568952" cy="5040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42035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13</a:t>
            </a:fld>
            <a:endParaRPr lang="en-US" dirty="0"/>
          </a:p>
        </p:txBody>
      </p:sp>
      <p:sp>
        <p:nvSpPr>
          <p:cNvPr id="5" name="Footer Placeholder 4"/>
          <p:cNvSpPr>
            <a:spLocks noGrp="1"/>
          </p:cNvSpPr>
          <p:nvPr>
            <p:ph type="ftr" sz="quarter" idx="3"/>
          </p:nvPr>
        </p:nvSpPr>
        <p:spPr/>
        <p:txBody>
          <a:bodyPr/>
          <a:lstStyle/>
          <a:p>
            <a:r>
              <a:rPr lang="en-US" dirty="0"/>
              <a:t>Challenges of Retaining and Developing the Operational Workforce</a:t>
            </a:r>
          </a:p>
        </p:txBody>
      </p:sp>
      <p:graphicFrame>
        <p:nvGraphicFramePr>
          <p:cNvPr id="8" name="Chart 7"/>
          <p:cNvGraphicFramePr>
            <a:graphicFrameLocks/>
          </p:cNvGraphicFramePr>
          <p:nvPr>
            <p:extLst>
              <p:ext uri="{D42A27DB-BD31-4B8C-83A1-F6EECF244321}">
                <p14:modId xmlns:p14="http://schemas.microsoft.com/office/powerpoint/2010/main" val="1294178657"/>
              </p:ext>
            </p:extLst>
          </p:nvPr>
        </p:nvGraphicFramePr>
        <p:xfrm>
          <a:off x="1847528" y="980728"/>
          <a:ext cx="8568952"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0700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847059" y="75491"/>
            <a:ext cx="4680520" cy="2304256"/>
          </a:xfrm>
          <a:prstGeom prst="rect">
            <a:avLst/>
          </a:prstGeom>
          <a:blipFill dpi="0" rotWithShape="1">
            <a:blip r:embed="rId3">
              <a:alphaModFix amt="5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a:t>Current Constraints</a:t>
            </a:r>
          </a:p>
        </p:txBody>
      </p:sp>
      <p:sp>
        <p:nvSpPr>
          <p:cNvPr id="3" name="Content Placeholder 2"/>
          <p:cNvSpPr>
            <a:spLocks noGrp="1"/>
          </p:cNvSpPr>
          <p:nvPr>
            <p:ph idx="1"/>
          </p:nvPr>
        </p:nvSpPr>
        <p:spPr/>
        <p:txBody>
          <a:bodyPr>
            <a:normAutofit fontScale="70000" lnSpcReduction="20000"/>
          </a:bodyPr>
          <a:lstStyle/>
          <a:p>
            <a:endParaRPr lang="en-GB" dirty="0"/>
          </a:p>
          <a:p>
            <a:r>
              <a:rPr lang="en-GB" dirty="0"/>
              <a:t>Lack of dedicated training budgets </a:t>
            </a:r>
          </a:p>
          <a:p>
            <a:r>
              <a:rPr lang="en-GB" dirty="0"/>
              <a:t>Lack of managerial training for Estates professionals, more clinical based / focused</a:t>
            </a:r>
          </a:p>
          <a:p>
            <a:r>
              <a:rPr lang="en-GB" dirty="0"/>
              <a:t>Lack of budgets to support apprentices</a:t>
            </a:r>
          </a:p>
          <a:p>
            <a:r>
              <a:rPr lang="en-GB" dirty="0" err="1"/>
              <a:t>Brexit</a:t>
            </a:r>
            <a:r>
              <a:rPr lang="en-GB" dirty="0"/>
              <a:t> – Less foreign labour available / work permits and visa restrictions </a:t>
            </a:r>
          </a:p>
          <a:p>
            <a:r>
              <a:rPr lang="en-GB" dirty="0"/>
              <a:t>Cost of living crisis</a:t>
            </a:r>
          </a:p>
          <a:p>
            <a:r>
              <a:rPr lang="en-GB" dirty="0"/>
              <a:t>Industrial action – Concerns and unrest may put applicants off or aid staff to leave / unvalued - unpaid</a:t>
            </a:r>
          </a:p>
          <a:p>
            <a:r>
              <a:rPr lang="en-GB" dirty="0"/>
              <a:t>Apparent lack of value in apprenticeships – decreased productivity / hindrance? </a:t>
            </a:r>
          </a:p>
          <a:p>
            <a:r>
              <a:rPr lang="en-GB" dirty="0"/>
              <a:t>Potential lack of understanding of apprenticeships and their frameworks</a:t>
            </a:r>
          </a:p>
          <a:p>
            <a:endParaRPr lang="en-GB" dirty="0"/>
          </a:p>
          <a:p>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14</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Tree>
    <p:extLst>
      <p:ext uri="{BB962C8B-B14F-4D97-AF65-F5344CB8AC3E}">
        <p14:creationId xmlns:p14="http://schemas.microsoft.com/office/powerpoint/2010/main" val="193935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3" end="3"/>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4" end="4"/>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6" end="6"/>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7" end="7"/>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15</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pSp>
        <p:nvGrpSpPr>
          <p:cNvPr id="7" name="Group 6"/>
          <p:cNvGrpSpPr/>
          <p:nvPr/>
        </p:nvGrpSpPr>
        <p:grpSpPr>
          <a:xfrm>
            <a:off x="4037370" y="836712"/>
            <a:ext cx="4596172" cy="4752528"/>
            <a:chOff x="5740152" y="1849016"/>
            <a:chExt cx="3312368" cy="2880320"/>
          </a:xfrm>
        </p:grpSpPr>
        <p:sp>
          <p:nvSpPr>
            <p:cNvPr id="8" name="Arc 7"/>
            <p:cNvSpPr/>
            <p:nvPr/>
          </p:nvSpPr>
          <p:spPr>
            <a:xfrm>
              <a:off x="5740152" y="1849016"/>
              <a:ext cx="3312368" cy="2880320"/>
            </a:xfrm>
            <a:prstGeom prst="arc">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sp>
          <p:nvSpPr>
            <p:cNvPr id="9" name="Arc 8"/>
            <p:cNvSpPr/>
            <p:nvPr/>
          </p:nvSpPr>
          <p:spPr>
            <a:xfrm flipH="1" flipV="1">
              <a:off x="5740152" y="2377075"/>
              <a:ext cx="3312368" cy="2352261"/>
            </a:xfrm>
            <a:prstGeom prst="arc">
              <a:avLst>
                <a:gd name="adj1" fmla="val 16211188"/>
                <a:gd name="adj2" fmla="val 0"/>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grpSp>
      <p:sp>
        <p:nvSpPr>
          <p:cNvPr id="13" name="Rectangle 12"/>
          <p:cNvSpPr/>
          <p:nvPr/>
        </p:nvSpPr>
        <p:spPr>
          <a:xfrm>
            <a:off x="335360" y="5445224"/>
            <a:ext cx="4280339" cy="584775"/>
          </a:xfrm>
          <a:prstGeom prst="rect">
            <a:avLst/>
          </a:prstGeom>
        </p:spPr>
        <p:txBody>
          <a:bodyPr wrap="none">
            <a:spAutoFit/>
          </a:bodyPr>
          <a:lstStyle/>
          <a:p>
            <a:r>
              <a:rPr lang="en-GB" sz="3200" dirty="0">
                <a:latin typeface="Verdana" panose="020B0604030504040204" pitchFamily="34" charset="0"/>
                <a:ea typeface="Verdana" panose="020B0604030504040204" pitchFamily="34" charset="0"/>
              </a:rPr>
              <a:t>Time to act is now! </a:t>
            </a: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6412" y="2347263"/>
            <a:ext cx="3078088" cy="1731425"/>
          </a:xfrm>
          <a:prstGeom prst="rect">
            <a:avLst/>
          </a:prstGeom>
        </p:spPr>
      </p:pic>
    </p:spTree>
    <p:extLst>
      <p:ext uri="{BB962C8B-B14F-4D97-AF65-F5344CB8AC3E}">
        <p14:creationId xmlns:p14="http://schemas.microsoft.com/office/powerpoint/2010/main" val="1155888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rot="1114648">
            <a:off x="6453549" y="430878"/>
            <a:ext cx="4680520" cy="2736304"/>
          </a:xfrm>
          <a:prstGeom prst="rect">
            <a:avLst/>
          </a:prstGeom>
          <a:blipFill dpi="0" rotWithShape="1">
            <a:blip r:embed="rId3">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a:t>What can we do?</a:t>
            </a:r>
          </a:p>
        </p:txBody>
      </p:sp>
      <p:sp>
        <p:nvSpPr>
          <p:cNvPr id="3" name="Content Placeholder 2"/>
          <p:cNvSpPr>
            <a:spLocks noGrp="1"/>
          </p:cNvSpPr>
          <p:nvPr>
            <p:ph idx="1"/>
          </p:nvPr>
        </p:nvSpPr>
        <p:spPr/>
        <p:txBody>
          <a:bodyPr>
            <a:normAutofit fontScale="92500" lnSpcReduction="10000"/>
          </a:bodyPr>
          <a:lstStyle/>
          <a:p>
            <a:pPr marL="342900" indent="-342900">
              <a:buFont typeface="Arial" panose="020B0604020202020204" pitchFamily="34" charset="0"/>
              <a:buChar char="•"/>
            </a:pPr>
            <a:r>
              <a:rPr lang="en-GB" dirty="0"/>
              <a:t>Upskilling existing staff</a:t>
            </a:r>
          </a:p>
          <a:p>
            <a:pPr marL="342900" indent="-342900">
              <a:buFont typeface="Arial" panose="020B0604020202020204" pitchFamily="34" charset="0"/>
              <a:buChar char="•"/>
            </a:pPr>
            <a:r>
              <a:rPr lang="en-GB" dirty="0"/>
              <a:t>HR Support &amp; Future Generations Act 2015?</a:t>
            </a:r>
          </a:p>
          <a:p>
            <a:pPr marL="342900" indent="-342900">
              <a:buFont typeface="Arial" panose="020B0604020202020204" pitchFamily="34" charset="0"/>
              <a:buChar char="•"/>
            </a:pPr>
            <a:r>
              <a:rPr lang="en-GB" dirty="0"/>
              <a:t>Free training or apprenticeships </a:t>
            </a:r>
          </a:p>
          <a:p>
            <a:pPr marL="342900" indent="-342900">
              <a:buFont typeface="Arial" panose="020B0604020202020204" pitchFamily="34" charset="0"/>
              <a:buChar char="•"/>
            </a:pPr>
            <a:r>
              <a:rPr lang="en-GB" dirty="0"/>
              <a:t>Managerial training to help support existing staff but also staff with aspirations of developing into managerial roles – succession planning</a:t>
            </a:r>
          </a:p>
          <a:p>
            <a:pPr marL="342900" indent="-342900">
              <a:buFont typeface="Arial" panose="020B0604020202020204" pitchFamily="34" charset="0"/>
              <a:buChar char="•"/>
            </a:pPr>
            <a:r>
              <a:rPr lang="en-GB" dirty="0"/>
              <a:t>CPD training &amp; webinars</a:t>
            </a:r>
          </a:p>
          <a:p>
            <a:pPr marL="342900" indent="-342900">
              <a:buFont typeface="Arial" panose="020B0604020202020204" pitchFamily="34" charset="0"/>
              <a:buChar char="•"/>
            </a:pPr>
            <a:r>
              <a:rPr lang="en-GB" dirty="0"/>
              <a:t>NHS Wales &amp; NWSSP-SES to support no outsourcing and fund upskilling &amp; apprenticeships </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16</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Tree>
    <p:extLst>
      <p:ext uri="{BB962C8B-B14F-4D97-AF65-F5344CB8AC3E}">
        <p14:creationId xmlns:p14="http://schemas.microsoft.com/office/powerpoint/2010/main" val="3456635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can we do? - Continued</a:t>
            </a:r>
          </a:p>
        </p:txBody>
      </p:sp>
      <p:sp>
        <p:nvSpPr>
          <p:cNvPr id="3" name="Content Placeholder 2"/>
          <p:cNvSpPr>
            <a:spLocks noGrp="1"/>
          </p:cNvSpPr>
          <p:nvPr>
            <p:ph idx="1"/>
          </p:nvPr>
        </p:nvSpPr>
        <p:spPr>
          <a:xfrm>
            <a:off x="744000" y="2088001"/>
            <a:ext cx="8304328" cy="4064455"/>
          </a:xfrm>
        </p:spPr>
        <p:txBody>
          <a:bodyPr>
            <a:normAutofit/>
          </a:bodyPr>
          <a:lstStyle/>
          <a:p>
            <a:r>
              <a:rPr lang="en-GB" sz="1600" dirty="0"/>
              <a:t>NHS England published the Estates &amp; Facilities Workforce Action Plan, June 2022 setting out a framework to improve the current resource issues.</a:t>
            </a:r>
          </a:p>
          <a:p>
            <a:endParaRPr lang="en-GB" sz="1600" dirty="0"/>
          </a:p>
          <a:p>
            <a:r>
              <a:rPr lang="en-GB" sz="1600" dirty="0"/>
              <a:t>Promotes a “culture of inclusion and belonging as well as growing the workforce, train our people and work together differently”.</a:t>
            </a:r>
          </a:p>
          <a:p>
            <a:r>
              <a:rPr lang="en-GB" sz="1600" dirty="0"/>
              <a:t>Within the workforce action plan there are 4 priorities that include 9 key actions that link to the NHS England – People Plan.</a:t>
            </a:r>
          </a:p>
          <a:p>
            <a:r>
              <a:rPr lang="en-GB" sz="1600" dirty="0"/>
              <a:t>Welsh version covers the broader NHS workforce not just Estates &amp; Facilities, perhaps a rethink is required???</a:t>
            </a:r>
          </a:p>
          <a:p>
            <a:endParaRPr lang="en-GB" sz="16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17</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6" name="Picture 5"/>
          <p:cNvPicPr/>
          <p:nvPr/>
        </p:nvPicPr>
        <p:blipFill>
          <a:blip r:embed="rId3"/>
          <a:stretch>
            <a:fillRect/>
          </a:stretch>
        </p:blipFill>
        <p:spPr>
          <a:xfrm>
            <a:off x="9192344" y="2626656"/>
            <a:ext cx="2505715" cy="2987143"/>
          </a:xfrm>
          <a:prstGeom prst="rect">
            <a:avLst/>
          </a:prstGeom>
          <a:ln>
            <a:solidFill>
              <a:schemeClr val="accent1">
                <a:shade val="50000"/>
              </a:schemeClr>
            </a:solidFill>
          </a:ln>
        </p:spPr>
      </p:pic>
    </p:spTree>
    <p:extLst>
      <p:ext uri="{BB962C8B-B14F-4D97-AF65-F5344CB8AC3E}">
        <p14:creationId xmlns:p14="http://schemas.microsoft.com/office/powerpoint/2010/main" val="695112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18</a:t>
            </a:fld>
            <a:endParaRPr lang="en-US" dirty="0"/>
          </a:p>
        </p:txBody>
      </p:sp>
      <p:pic>
        <p:nvPicPr>
          <p:cNvPr id="7" name="Picture 6"/>
          <p:cNvPicPr>
            <a:picLocks noChangeAspect="1"/>
          </p:cNvPicPr>
          <p:nvPr/>
        </p:nvPicPr>
        <p:blipFill>
          <a:blip r:embed="rId2"/>
          <a:stretch>
            <a:fillRect/>
          </a:stretch>
        </p:blipFill>
        <p:spPr>
          <a:xfrm>
            <a:off x="2135560" y="836712"/>
            <a:ext cx="8614164" cy="5400600"/>
          </a:xfrm>
          <a:prstGeom prst="rect">
            <a:avLst/>
          </a:prstGeom>
          <a:ln>
            <a:noFill/>
          </a:ln>
        </p:spPr>
      </p:pic>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Tree>
    <p:extLst>
      <p:ext uri="{BB962C8B-B14F-4D97-AF65-F5344CB8AC3E}">
        <p14:creationId xmlns:p14="http://schemas.microsoft.com/office/powerpoint/2010/main" val="1182422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NHS Wales</a:t>
            </a:r>
          </a:p>
        </p:txBody>
      </p:sp>
      <p:pic>
        <p:nvPicPr>
          <p:cNvPr id="6" name="Content Placeholder 5"/>
          <p:cNvPicPr>
            <a:picLocks noGrp="1" noChangeAspect="1"/>
          </p:cNvPicPr>
          <p:nvPr>
            <p:ph idx="1"/>
          </p:nvPr>
        </p:nvPicPr>
        <p:blipFill>
          <a:blip r:embed="rId2"/>
          <a:stretch>
            <a:fillRect/>
          </a:stretch>
        </p:blipFill>
        <p:spPr>
          <a:xfrm>
            <a:off x="8976320" y="1368000"/>
            <a:ext cx="2874189" cy="4065587"/>
          </a:xfrm>
          <a:prstGeom prst="rect">
            <a:avLst/>
          </a:prstGeom>
        </p:spPr>
      </p:pic>
      <p:sp>
        <p:nvSpPr>
          <p:cNvPr id="4" name="Slide Number Placeholder 3"/>
          <p:cNvSpPr>
            <a:spLocks noGrp="1"/>
          </p:cNvSpPr>
          <p:nvPr>
            <p:ph type="sldNum" sz="quarter" idx="12"/>
          </p:nvPr>
        </p:nvSpPr>
        <p:spPr/>
        <p:txBody>
          <a:bodyPr/>
          <a:lstStyle/>
          <a:p>
            <a:fld id="{E051598E-9D06-4046-8EF2-7702044C4E81}" type="slidenum">
              <a:rPr lang="en-US" smtClean="0"/>
              <a:pPr/>
              <a:t>19</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7" name="TextBox 6"/>
          <p:cNvSpPr txBox="1"/>
          <p:nvPr/>
        </p:nvSpPr>
        <p:spPr>
          <a:xfrm>
            <a:off x="744000" y="2016072"/>
            <a:ext cx="7944288" cy="3970318"/>
          </a:xfrm>
          <a:prstGeom prst="rect">
            <a:avLst/>
          </a:prstGeom>
          <a:noFill/>
        </p:spPr>
        <p:txBody>
          <a:bodyPr wrap="square" rtlCol="0">
            <a:spAutoFit/>
          </a:bodyPr>
          <a:lstStyle/>
          <a:p>
            <a:r>
              <a:rPr lang="en-GB" dirty="0">
                <a:solidFill>
                  <a:schemeClr val="tx2">
                    <a:lumMod val="75000"/>
                  </a:schemeClr>
                </a:solidFill>
                <a:latin typeface="Verdana" panose="020B0604030504040204" pitchFamily="34" charset="0"/>
                <a:ea typeface="Verdana" panose="020B0604030504040204" pitchFamily="34" charset="0"/>
              </a:rPr>
              <a:t>Outlines – recruitment &amp; retention issues due to </a:t>
            </a:r>
          </a:p>
          <a:p>
            <a:endParaRPr lang="en-GB"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tx2">
                    <a:lumMod val="75000"/>
                  </a:schemeClr>
                </a:solidFill>
                <a:latin typeface="Verdana" panose="020B0604030504040204" pitchFamily="34" charset="0"/>
                <a:ea typeface="Verdana" panose="020B0604030504040204" pitchFamily="34" charset="0"/>
              </a:rPr>
              <a:t>Stress</a:t>
            </a:r>
          </a:p>
          <a:p>
            <a:pPr marL="285750" indent="-285750">
              <a:buFont typeface="Arial" panose="020B0604020202020204" pitchFamily="34" charset="0"/>
              <a:buChar char="•"/>
            </a:pPr>
            <a:r>
              <a:rPr lang="en-GB" dirty="0">
                <a:solidFill>
                  <a:schemeClr val="tx2">
                    <a:lumMod val="75000"/>
                  </a:schemeClr>
                </a:solidFill>
                <a:latin typeface="Verdana" panose="020B0604030504040204" pitchFamily="34" charset="0"/>
                <a:ea typeface="Verdana" panose="020B0604030504040204" pitchFamily="34" charset="0"/>
              </a:rPr>
              <a:t>Fatigue </a:t>
            </a:r>
          </a:p>
          <a:p>
            <a:pPr marL="285750" indent="-285750">
              <a:buFont typeface="Arial" panose="020B0604020202020204" pitchFamily="34" charset="0"/>
              <a:buChar char="•"/>
            </a:pPr>
            <a:r>
              <a:rPr lang="en-GB" dirty="0">
                <a:solidFill>
                  <a:schemeClr val="tx2">
                    <a:lumMod val="75000"/>
                  </a:schemeClr>
                </a:solidFill>
                <a:latin typeface="Verdana" panose="020B0604030504040204" pitchFamily="34" charset="0"/>
                <a:ea typeface="Verdana" panose="020B0604030504040204" pitchFamily="34" charset="0"/>
              </a:rPr>
              <a:t>Burnout</a:t>
            </a:r>
          </a:p>
          <a:p>
            <a:pPr marL="285750" indent="-285750">
              <a:buFont typeface="Arial" panose="020B0604020202020204" pitchFamily="34" charset="0"/>
              <a:buChar char="•"/>
            </a:pPr>
            <a:r>
              <a:rPr lang="en-GB" dirty="0">
                <a:solidFill>
                  <a:schemeClr val="tx2">
                    <a:lumMod val="75000"/>
                  </a:schemeClr>
                </a:solidFill>
                <a:latin typeface="Verdana" panose="020B0604030504040204" pitchFamily="34" charset="0"/>
                <a:ea typeface="Verdana" panose="020B0604030504040204" pitchFamily="34" charset="0"/>
              </a:rPr>
              <a:t>Unattractive working conditions</a:t>
            </a:r>
          </a:p>
          <a:p>
            <a:pPr marL="285750" indent="-285750">
              <a:buFont typeface="Arial" panose="020B0604020202020204" pitchFamily="34" charset="0"/>
              <a:buChar char="•"/>
            </a:pPr>
            <a:r>
              <a:rPr lang="en-GB" dirty="0">
                <a:solidFill>
                  <a:schemeClr val="tx2">
                    <a:lumMod val="75000"/>
                  </a:schemeClr>
                </a:solidFill>
                <a:latin typeface="Verdana" panose="020B0604030504040204" pitchFamily="34" charset="0"/>
                <a:ea typeface="Verdana" panose="020B0604030504040204" pitchFamily="34" charset="0"/>
              </a:rPr>
              <a:t>Poor professional development opportunities </a:t>
            </a:r>
          </a:p>
          <a:p>
            <a:pPr marL="285750" indent="-285750">
              <a:buFont typeface="Arial" panose="020B0604020202020204" pitchFamily="34" charset="0"/>
              <a:buChar char="•"/>
            </a:pPr>
            <a:endParaRPr lang="en-GB"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rgbClr val="FF0000"/>
                </a:solidFill>
                <a:latin typeface="Verdana" panose="020B0604030504040204" pitchFamily="34" charset="0"/>
                <a:ea typeface="Verdana" panose="020B0604030504040204" pitchFamily="34" charset="0"/>
              </a:rPr>
              <a:t>Does not mention Estates or Facilities in timetable for workforce plans</a:t>
            </a:r>
          </a:p>
          <a:p>
            <a:pPr marL="285750" indent="-285750">
              <a:buFont typeface="Arial" panose="020B0604020202020204" pitchFamily="34" charset="0"/>
              <a:buChar char="•"/>
            </a:pPr>
            <a:endParaRPr lang="en-GB" dirty="0">
              <a:solidFill>
                <a:srgbClr val="FF0000"/>
              </a:solidFill>
              <a:latin typeface="Verdana" panose="020B0604030504040204" pitchFamily="34" charset="0"/>
              <a:ea typeface="Verdana" panose="020B0604030504040204" pitchFamily="34" charset="0"/>
            </a:endParaRPr>
          </a:p>
          <a:p>
            <a:r>
              <a:rPr lang="en-GB" dirty="0">
                <a:solidFill>
                  <a:srgbClr val="FF0000"/>
                </a:solidFill>
                <a:latin typeface="Verdana" panose="020B0604030504040204" pitchFamily="34" charset="0"/>
                <a:ea typeface="Verdana" panose="020B0604030504040204" pitchFamily="34" charset="0"/>
              </a:rPr>
              <a:t>Is it time for a rethink?</a:t>
            </a:r>
          </a:p>
          <a:p>
            <a:endParaRPr lang="en-GB" dirty="0">
              <a:solidFill>
                <a:srgbClr val="FF0000"/>
              </a:solidFill>
              <a:latin typeface="Verdana" panose="020B0604030504040204" pitchFamily="34" charset="0"/>
              <a:ea typeface="Verdana" panose="020B0604030504040204" pitchFamily="34" charset="0"/>
            </a:endParaRPr>
          </a:p>
          <a:p>
            <a:endParaRPr lang="en-GB" dirty="0">
              <a:solidFill>
                <a:srgbClr val="FF0000"/>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595815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Objectives</a:t>
            </a:r>
          </a:p>
        </p:txBody>
      </p:sp>
      <p:sp>
        <p:nvSpPr>
          <p:cNvPr id="2" name="Text Placeholder 1"/>
          <p:cNvSpPr>
            <a:spLocks noGrp="1"/>
          </p:cNvSpPr>
          <p:nvPr>
            <p:ph idx="1"/>
          </p:nvPr>
        </p:nvSpPr>
        <p:spPr/>
        <p:txBody>
          <a:bodyPr/>
          <a:lstStyle/>
          <a:p>
            <a:endParaRPr lang="en-GB" dirty="0"/>
          </a:p>
          <a:p>
            <a:r>
              <a:rPr lang="en-GB" dirty="0"/>
              <a:t>The current landscape &amp; backdrop </a:t>
            </a:r>
          </a:p>
          <a:p>
            <a:r>
              <a:rPr lang="en-GB" dirty="0"/>
              <a:t>Retaining Staff</a:t>
            </a:r>
          </a:p>
          <a:p>
            <a:r>
              <a:rPr lang="en-GB" dirty="0"/>
              <a:t>Recruitment</a:t>
            </a:r>
          </a:p>
          <a:p>
            <a:r>
              <a:rPr lang="en-GB" dirty="0"/>
              <a:t>Apprenticeships</a:t>
            </a:r>
          </a:p>
          <a:p>
            <a:r>
              <a:rPr lang="en-GB" dirty="0"/>
              <a:t>Developing your workforce</a:t>
            </a:r>
          </a:p>
          <a:p>
            <a:endParaRPr lang="en-GB" dirty="0"/>
          </a:p>
          <a:p>
            <a:endParaRPr lang="en-GB" sz="2400" dirty="0"/>
          </a:p>
          <a:p>
            <a:endParaRPr lang="en-GB" sz="2400"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2</a:t>
            </a:fld>
            <a:endParaRPr lang="en-US" dirty="0"/>
          </a:p>
        </p:txBody>
      </p:sp>
      <p:sp>
        <p:nvSpPr>
          <p:cNvPr id="4" name="Footer Placeholder 3"/>
          <p:cNvSpPr>
            <a:spLocks noGrp="1"/>
          </p:cNvSpPr>
          <p:nvPr>
            <p:ph type="ftr" sz="quarter" idx="3"/>
          </p:nvPr>
        </p:nvSpPr>
        <p:spPr/>
        <p:txBody>
          <a:bodyPr/>
          <a:lstStyle/>
          <a:p>
            <a:r>
              <a:rPr lang="en-US" dirty="0"/>
              <a:t>Challenges of Retaining and Developing the Operational Workforce</a:t>
            </a:r>
          </a:p>
        </p:txBody>
      </p:sp>
      <p:pic>
        <p:nvPicPr>
          <p:cNvPr id="1030" name="Picture 6" descr="Management pictograms - Vector stencils library | Management pictogram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499615">
            <a:off x="6702962" y="1080395"/>
            <a:ext cx="4104456" cy="4087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p:cTn id="13"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2">
                                            <p:txEl>
                                              <p:pRg st="2" end="2"/>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p:cTn id="19"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22" dur="1000"/>
                                        <p:tgtEl>
                                          <p:spTgt spid="2">
                                            <p:txEl>
                                              <p:pRg st="3" end="3"/>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p:cTn id="25"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28" dur="1000"/>
                                        <p:tgtEl>
                                          <p:spTgt spid="2">
                                            <p:txEl>
                                              <p:pRg st="4" end="4"/>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p:cTn id="31" dur="1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2">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2">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20</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7" name="Picture 6"/>
          <p:cNvPicPr>
            <a:picLocks noChangeAspect="1"/>
          </p:cNvPicPr>
          <p:nvPr/>
        </p:nvPicPr>
        <p:blipFill>
          <a:blip r:embed="rId2"/>
          <a:stretch>
            <a:fillRect/>
          </a:stretch>
        </p:blipFill>
        <p:spPr>
          <a:xfrm>
            <a:off x="258157" y="2048669"/>
            <a:ext cx="5621820" cy="2691391"/>
          </a:xfrm>
          <a:prstGeom prst="rect">
            <a:avLst/>
          </a:prstGeom>
        </p:spPr>
      </p:pic>
      <p:pic>
        <p:nvPicPr>
          <p:cNvPr id="8" name="Picture 7"/>
          <p:cNvPicPr>
            <a:picLocks noChangeAspect="1"/>
          </p:cNvPicPr>
          <p:nvPr/>
        </p:nvPicPr>
        <p:blipFill>
          <a:blip r:embed="rId3"/>
          <a:stretch>
            <a:fillRect/>
          </a:stretch>
        </p:blipFill>
        <p:spPr>
          <a:xfrm>
            <a:off x="5447928" y="1268759"/>
            <a:ext cx="6553572" cy="4693203"/>
          </a:xfrm>
          <a:prstGeom prst="rect">
            <a:avLst/>
          </a:prstGeom>
        </p:spPr>
      </p:pic>
    </p:spTree>
    <p:extLst>
      <p:ext uri="{BB962C8B-B14F-4D97-AF65-F5344CB8AC3E}">
        <p14:creationId xmlns:p14="http://schemas.microsoft.com/office/powerpoint/2010/main" val="2912908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Pay &amp; Conditions – Are radical changes required?</a:t>
            </a:r>
          </a:p>
        </p:txBody>
      </p:sp>
      <p:sp>
        <p:nvSpPr>
          <p:cNvPr id="3" name="Content Placeholder 2"/>
          <p:cNvSpPr>
            <a:spLocks noGrp="1"/>
          </p:cNvSpPr>
          <p:nvPr>
            <p:ph idx="1"/>
          </p:nvPr>
        </p:nvSpPr>
        <p:spPr>
          <a:xfrm>
            <a:off x="744000" y="2088001"/>
            <a:ext cx="4919952" cy="4064455"/>
          </a:xfrm>
        </p:spPr>
        <p:txBody>
          <a:bodyPr>
            <a:normAutofit/>
          </a:bodyPr>
          <a:lstStyle/>
          <a:p>
            <a:pPr marL="342900" indent="-342900">
              <a:buFont typeface="Wingdings" panose="05000000000000000000" pitchFamily="2" charset="2"/>
              <a:buChar char="Ø"/>
            </a:pPr>
            <a:r>
              <a:rPr lang="en-GB" dirty="0"/>
              <a:t>Medical &amp; Dental staff have different terms &amp; conditions – do we need same to address the issues?</a:t>
            </a:r>
          </a:p>
          <a:p>
            <a:pPr marL="342900" indent="-342900">
              <a:buFont typeface="Wingdings" panose="05000000000000000000" pitchFamily="2" charset="2"/>
              <a:buChar char="Ø"/>
            </a:pPr>
            <a:r>
              <a:rPr lang="en-GB" dirty="0"/>
              <a:t>Unless changes are made centrally to help, retaining &amp; developing the workforce, the existing acute pressures will remain</a:t>
            </a:r>
          </a:p>
        </p:txBody>
      </p:sp>
      <p:sp>
        <p:nvSpPr>
          <p:cNvPr id="4" name="Slide Number Placeholder 3"/>
          <p:cNvSpPr>
            <a:spLocks noGrp="1"/>
          </p:cNvSpPr>
          <p:nvPr>
            <p:ph type="sldNum" sz="quarter" idx="12"/>
          </p:nvPr>
        </p:nvSpPr>
        <p:spPr/>
        <p:txBody>
          <a:bodyPr/>
          <a:lstStyle/>
          <a:p>
            <a:fld id="{E051598E-9D06-4046-8EF2-7702044C4E81}" type="slidenum">
              <a:rPr lang="en-US" smtClean="0"/>
              <a:pPr/>
              <a:t>21</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6" name="Rectangle 5"/>
          <p:cNvSpPr/>
          <p:nvPr/>
        </p:nvSpPr>
        <p:spPr>
          <a:xfrm rot="938974">
            <a:off x="6187805" y="2726909"/>
            <a:ext cx="5616624" cy="2520280"/>
          </a:xfrm>
          <a:prstGeom prst="rect">
            <a:avLst/>
          </a:prstGeom>
          <a:blipFill>
            <a:blip r:embed="rId3">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8713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 We Use The IMTP Well Enough?</a:t>
            </a:r>
          </a:p>
        </p:txBody>
      </p:sp>
      <p:sp>
        <p:nvSpPr>
          <p:cNvPr id="3" name="Content Placeholder 2"/>
          <p:cNvSpPr>
            <a:spLocks noGrp="1"/>
          </p:cNvSpPr>
          <p:nvPr>
            <p:ph idx="1"/>
          </p:nvPr>
        </p:nvSpPr>
        <p:spPr/>
        <p:txBody>
          <a:bodyPr/>
          <a:lstStyle/>
          <a:p>
            <a:r>
              <a:rPr lang="en-GB" dirty="0"/>
              <a:t>Are we highlighting the need for apprentices?</a:t>
            </a:r>
          </a:p>
          <a:p>
            <a:r>
              <a:rPr lang="en-GB" dirty="0"/>
              <a:t>Do we feel our workforce is fit for purpose?</a:t>
            </a:r>
          </a:p>
          <a:p>
            <a:r>
              <a:rPr lang="en-GB" dirty="0"/>
              <a:t>Are we highlighting the recruitment &amp; retention problem?</a:t>
            </a:r>
          </a:p>
          <a:p>
            <a:r>
              <a:rPr lang="en-GB" dirty="0"/>
              <a:t>Are we highlighting the need for more budget for training or apprentices?</a:t>
            </a:r>
          </a:p>
          <a:p>
            <a:r>
              <a:rPr lang="en-GB" dirty="0"/>
              <a:t>Are we highlighting the need for upskilling or multi-skilling</a:t>
            </a:r>
          </a:p>
          <a:p>
            <a:r>
              <a:rPr lang="en-GB" dirty="0"/>
              <a:t>Are we highlighting the risks?</a:t>
            </a:r>
          </a:p>
        </p:txBody>
      </p:sp>
      <p:sp>
        <p:nvSpPr>
          <p:cNvPr id="4" name="Slide Number Placeholder 3"/>
          <p:cNvSpPr>
            <a:spLocks noGrp="1"/>
          </p:cNvSpPr>
          <p:nvPr>
            <p:ph type="sldNum" sz="quarter" idx="12"/>
          </p:nvPr>
        </p:nvSpPr>
        <p:spPr/>
        <p:txBody>
          <a:bodyPr/>
          <a:lstStyle/>
          <a:p>
            <a:fld id="{E051598E-9D06-4046-8EF2-7702044C4E81}" type="slidenum">
              <a:rPr lang="en-US" smtClean="0"/>
              <a:pPr/>
              <a:t>22</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6" name="Rectangle 5"/>
          <p:cNvSpPr/>
          <p:nvPr/>
        </p:nvSpPr>
        <p:spPr>
          <a:xfrm rot="1372657">
            <a:off x="8429041" y="1924087"/>
            <a:ext cx="3384376" cy="1944216"/>
          </a:xfrm>
          <a:prstGeom prst="rect">
            <a:avLst/>
          </a:prstGeom>
          <a:blipFill dpi="0" rotWithShape="1">
            <a:blip r:embed="rId3">
              <a:alphaModFix amt="4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986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Train them and they will stay?.....</a:t>
            </a:r>
          </a:p>
        </p:txBody>
      </p:sp>
      <p:sp>
        <p:nvSpPr>
          <p:cNvPr id="3" name="Content Placeholder 2"/>
          <p:cNvSpPr>
            <a:spLocks noGrp="1"/>
          </p:cNvSpPr>
          <p:nvPr>
            <p:ph idx="1"/>
          </p:nvPr>
        </p:nvSpPr>
        <p:spPr/>
        <p:txBody>
          <a:bodyPr>
            <a:normAutofit/>
          </a:bodyPr>
          <a:lstStyle/>
          <a:p>
            <a:r>
              <a:rPr lang="en-GB" dirty="0"/>
              <a:t>Increased compliance &amp; governance obligations… the need for a competent and well trained workforce has never been more important. </a:t>
            </a:r>
          </a:p>
          <a:p>
            <a:pPr marL="342900" indent="-342900">
              <a:buFont typeface="Arial" panose="020B0604020202020204" pitchFamily="34" charset="0"/>
              <a:buChar char="•"/>
            </a:pPr>
            <a:r>
              <a:rPr lang="en-GB" dirty="0"/>
              <a:t>Fire requirements – fire doors, fire dampers, emergency lighting</a:t>
            </a:r>
          </a:p>
          <a:p>
            <a:pPr marL="342900" indent="-342900">
              <a:buFont typeface="Arial" panose="020B0604020202020204" pitchFamily="34" charset="0"/>
              <a:buChar char="•"/>
            </a:pPr>
            <a:r>
              <a:rPr lang="en-GB" dirty="0"/>
              <a:t>Water &amp; legionella – sentinel monitoring, sampling, temperature checks</a:t>
            </a:r>
          </a:p>
          <a:p>
            <a:pPr marL="342900" indent="-342900">
              <a:buFont typeface="Arial" panose="020B0604020202020204" pitchFamily="34" charset="0"/>
              <a:buChar char="•"/>
            </a:pPr>
            <a:r>
              <a:rPr lang="en-GB" dirty="0"/>
              <a:t>Decontamination – new testing standards, more rigorous reporting</a:t>
            </a:r>
          </a:p>
          <a:p>
            <a:pPr marL="342900" indent="-342900">
              <a:buFont typeface="Arial" panose="020B0604020202020204" pitchFamily="34" charset="0"/>
              <a:buChar char="•"/>
            </a:pPr>
            <a:r>
              <a:rPr lang="en-GB" dirty="0"/>
              <a:t>More complex engineering systems + additional assets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23</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Tree>
    <p:extLst>
      <p:ext uri="{BB962C8B-B14F-4D97-AF65-F5344CB8AC3E}">
        <p14:creationId xmlns:p14="http://schemas.microsoft.com/office/powerpoint/2010/main" val="1723726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Upskilling…</a:t>
            </a:r>
          </a:p>
        </p:txBody>
      </p:sp>
      <p:sp>
        <p:nvSpPr>
          <p:cNvPr id="3" name="Content Placeholder 2"/>
          <p:cNvSpPr>
            <a:spLocks noGrp="1"/>
          </p:cNvSpPr>
          <p:nvPr>
            <p:ph idx="1"/>
          </p:nvPr>
        </p:nvSpPr>
        <p:spPr/>
        <p:txBody>
          <a:bodyPr/>
          <a:lstStyle/>
          <a:p>
            <a:r>
              <a:rPr lang="en-GB" dirty="0"/>
              <a:t>Robert Moritz, Global Chairman of Management Consultancy PwC</a:t>
            </a:r>
          </a:p>
          <a:p>
            <a:r>
              <a:rPr lang="en-GB" dirty="0"/>
              <a:t>“Upskilling gives people more confidence and research has shown it is the people lacking the skills who are more likely to leave”</a:t>
            </a:r>
          </a:p>
        </p:txBody>
      </p:sp>
      <p:sp>
        <p:nvSpPr>
          <p:cNvPr id="4" name="Slide Number Placeholder 3"/>
          <p:cNvSpPr>
            <a:spLocks noGrp="1"/>
          </p:cNvSpPr>
          <p:nvPr>
            <p:ph type="sldNum" sz="quarter" idx="12"/>
          </p:nvPr>
        </p:nvSpPr>
        <p:spPr/>
        <p:txBody>
          <a:bodyPr/>
          <a:lstStyle/>
          <a:p>
            <a:fld id="{E051598E-9D06-4046-8EF2-7702044C4E81}" type="slidenum">
              <a:rPr lang="en-US" smtClean="0"/>
              <a:pPr/>
              <a:t>24</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6" name="Rectangle 5"/>
          <p:cNvSpPr/>
          <p:nvPr/>
        </p:nvSpPr>
        <p:spPr>
          <a:xfrm>
            <a:off x="2580180" y="3717032"/>
            <a:ext cx="7031640" cy="2304256"/>
          </a:xfrm>
          <a:prstGeom prst="rect">
            <a:avLst/>
          </a:prstGeom>
          <a:blipFill>
            <a:blip r:embed="rId2">
              <a:alphaModFix amt="38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1148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CTM Apprenticeships</a:t>
            </a:r>
          </a:p>
        </p:txBody>
      </p:sp>
      <p:sp>
        <p:nvSpPr>
          <p:cNvPr id="3" name="Content Placeholder 2"/>
          <p:cNvSpPr>
            <a:spLocks noGrp="1"/>
          </p:cNvSpPr>
          <p:nvPr>
            <p:ph idx="1"/>
          </p:nvPr>
        </p:nvSpPr>
        <p:spPr>
          <a:xfrm>
            <a:off x="753793" y="2016071"/>
            <a:ext cx="4415896" cy="4064455"/>
          </a:xfrm>
        </p:spPr>
        <p:txBody>
          <a:bodyPr>
            <a:noAutofit/>
          </a:bodyPr>
          <a:lstStyle/>
          <a:p>
            <a:r>
              <a:rPr lang="en-GB" sz="1100" dirty="0"/>
              <a:t>Assistant Director – Apprentice Carpenter – Sept 1982</a:t>
            </a:r>
          </a:p>
          <a:p>
            <a:r>
              <a:rPr lang="en-GB" sz="1100" dirty="0"/>
              <a:t>Assistant Head of Estates – Apprentice Electrician – Jan 2003</a:t>
            </a:r>
          </a:p>
          <a:p>
            <a:r>
              <a:rPr lang="en-GB" sz="1100" dirty="0"/>
              <a:t>Senior Estates Manager – Apprentice Fitter – Sept 1990</a:t>
            </a:r>
          </a:p>
          <a:p>
            <a:r>
              <a:rPr lang="en-GB" sz="1100" dirty="0"/>
              <a:t>Operational Maintenance Manger – Apprentice Electrician – Sept 1987</a:t>
            </a:r>
          </a:p>
          <a:p>
            <a:r>
              <a:rPr lang="en-GB" sz="1100" dirty="0"/>
              <a:t>Energy Manager – Apprentice Electrician – Sept 1987</a:t>
            </a:r>
          </a:p>
          <a:p>
            <a:r>
              <a:rPr lang="en-GB" sz="1100" dirty="0"/>
              <a:t>Senior Capital Officer – Apprentice Fitter – Jan 2003</a:t>
            </a:r>
          </a:p>
          <a:p>
            <a:r>
              <a:rPr lang="en-GB" sz="1100" dirty="0"/>
              <a:t>Capital Officer – Apprentice Electrician – June 2010</a:t>
            </a:r>
          </a:p>
          <a:p>
            <a:r>
              <a:rPr lang="en-GB" sz="1100" dirty="0"/>
              <a:t>Estates Officer – Apprentice Fitter – Sept 2003</a:t>
            </a:r>
          </a:p>
          <a:p>
            <a:r>
              <a:rPr lang="en-GB" sz="1100" dirty="0"/>
              <a:t>Estates Officer – Apprentice Paint &amp; Decorator – Oct 1988</a:t>
            </a:r>
          </a:p>
          <a:p>
            <a:endParaRPr lang="en-GB" sz="11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25</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7" name="Content Placeholder 2"/>
          <p:cNvSpPr txBox="1">
            <a:spLocks/>
          </p:cNvSpPr>
          <p:nvPr/>
        </p:nvSpPr>
        <p:spPr>
          <a:xfrm>
            <a:off x="6096000" y="2016072"/>
            <a:ext cx="4415896" cy="4064455"/>
          </a:xfrm>
          <a:prstGeom prst="rect">
            <a:avLst/>
          </a:prstGeom>
        </p:spPr>
        <p:txBody>
          <a:bodyPr vert="horz" lIns="0" tIns="0" rIns="0" bIns="0" rtlCol="0">
            <a:normAutofit fontScale="55000" lnSpcReduction="20000"/>
          </a:bodyPr>
          <a:lstStyle>
            <a:lvl1pPr marL="0" indent="0" algn="l" defTabSz="914400" rtl="0" eaLnBrk="1" latinLnBrk="0" hangingPunct="1">
              <a:lnSpc>
                <a:spcPct val="150000"/>
              </a:lnSpc>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lnSpc>
                <a:spcPct val="150000"/>
              </a:lnSpc>
              <a:spcBef>
                <a:spcPts val="600"/>
              </a:spcBef>
              <a:buFontTx/>
              <a:buNone/>
              <a:defRPr sz="20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lnSpc>
                <a:spcPct val="150000"/>
              </a:lnSpc>
              <a:spcBef>
                <a:spcPts val="600"/>
              </a:spcBef>
              <a:buFont typeface="Arial" pitchFamily="34" charset="0"/>
              <a:buChar char="•"/>
              <a:defRPr sz="20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lnSpc>
                <a:spcPct val="150000"/>
              </a:lnSpc>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lnSpc>
                <a:spcPct val="150000"/>
              </a:lnSpc>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Mechanical Tradesperson – Apprentice Fitter – Sept 1995</a:t>
            </a:r>
          </a:p>
          <a:p>
            <a:r>
              <a:rPr lang="en-GB" dirty="0"/>
              <a:t>Mechanical Tradesperson – Apprentice Fitter – Sept 2006</a:t>
            </a:r>
          </a:p>
          <a:p>
            <a:r>
              <a:rPr lang="en-GB" dirty="0"/>
              <a:t>Electrical Tradesperson – Apprentice Electrician – Sept 2015</a:t>
            </a:r>
          </a:p>
          <a:p>
            <a:r>
              <a:rPr lang="en-GB" dirty="0"/>
              <a:t>Electrical Tradesperson – Apprentice Electrician – Sept 2015</a:t>
            </a:r>
          </a:p>
          <a:p>
            <a:r>
              <a:rPr lang="en-GB" dirty="0"/>
              <a:t>Paint &amp; Decorator – Apprentice Paint &amp; Decorator – Sept 2005</a:t>
            </a:r>
          </a:p>
          <a:p>
            <a:r>
              <a:rPr lang="en-GB" dirty="0"/>
              <a:t>Plumber – Apprentice Plumber – Sept 1990</a:t>
            </a:r>
          </a:p>
          <a:p>
            <a:r>
              <a:rPr lang="en-GB" dirty="0"/>
              <a:t>Plumber – Apprentice Plumber – Sept 1982</a:t>
            </a:r>
          </a:p>
          <a:p>
            <a:r>
              <a:rPr lang="en-GB" dirty="0"/>
              <a:t>Electrical Tradesperson – Apprentice Electrician – Oct 2007</a:t>
            </a:r>
          </a:p>
          <a:p>
            <a:r>
              <a:rPr lang="en-GB" dirty="0"/>
              <a:t>Estates Officer – Apprentice Fitter – Sept 1981</a:t>
            </a:r>
          </a:p>
          <a:p>
            <a:endParaRPr lang="en-GB" dirty="0"/>
          </a:p>
          <a:p>
            <a:r>
              <a:rPr lang="en-GB" sz="2500" b="1" dirty="0"/>
              <a:t>Equating to a total of 434 Service Years</a:t>
            </a:r>
          </a:p>
          <a:p>
            <a:endParaRPr lang="en-GB" dirty="0"/>
          </a:p>
        </p:txBody>
      </p:sp>
    </p:spTree>
    <p:extLst>
      <p:ext uri="{BB962C8B-B14F-4D97-AF65-F5344CB8AC3E}">
        <p14:creationId xmlns:p14="http://schemas.microsoft.com/office/powerpoint/2010/main" val="2015382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1633" y="966441"/>
            <a:ext cx="10704000" cy="5171728"/>
          </a:xfrm>
        </p:spPr>
        <p:txBody>
          <a:bodyPr>
            <a:normAutofit/>
          </a:bodyPr>
          <a:lstStyle/>
          <a:p>
            <a:endParaRPr lang="en-US" sz="1400" i="1" dirty="0"/>
          </a:p>
          <a:p>
            <a:endParaRPr lang="en-US" sz="1400" i="1" dirty="0"/>
          </a:p>
          <a:p>
            <a:r>
              <a:rPr lang="en-US" sz="1400" i="1" dirty="0"/>
              <a:t>Our industry is in need of a new generation of skilled workers, therefore it is vital that we continue pumping out the quality worker required to keep our industry thriving. Introducing an apprenticeship scheme will keep both your business and the sector as a whole above water.</a:t>
            </a:r>
          </a:p>
          <a:p>
            <a:r>
              <a:rPr lang="en-US" sz="1400" dirty="0"/>
              <a:t>Taking on an apprentice will grow your workforce and can improve how you work, increasing productivity and profits, it is a no-brainer.</a:t>
            </a:r>
          </a:p>
          <a:p>
            <a:endParaRPr lang="en-US" sz="1400" dirty="0"/>
          </a:p>
          <a:p>
            <a:r>
              <a:rPr lang="en-US" sz="1400" u="sng" dirty="0"/>
              <a:t>Jonathan Lee Recruitment – Aging Workforce</a:t>
            </a:r>
          </a:p>
          <a:p>
            <a:r>
              <a:rPr lang="en-US" sz="1400" dirty="0"/>
              <a:t>“The skills shortage is exacerbated by the impeding retirement of a aging workforce. 19.5% of engineers currently working in the U.K. are due to retire by 2026, leaving a KSE gap </a:t>
            </a:r>
          </a:p>
          <a:p>
            <a:endParaRPr lang="en-US" sz="14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26</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4098" name="Picture 2" descr="BESA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633" y="1124744"/>
            <a:ext cx="1095375"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5258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
          </p:nvPr>
        </p:nvSpPr>
        <p:spPr>
          <a:xfrm>
            <a:off x="6840000" y="3222031"/>
            <a:ext cx="10704000" cy="4064455"/>
          </a:xfrm>
        </p:spPr>
        <p:txBody>
          <a:bodyPr/>
          <a:lstStyle/>
          <a:p>
            <a:endParaRPr lang="en-GB" dirty="0"/>
          </a:p>
          <a:p>
            <a:endParaRPr lang="en-GB" dirty="0"/>
          </a:p>
        </p:txBody>
      </p:sp>
      <p:sp>
        <p:nvSpPr>
          <p:cNvPr id="3" name="Slide Number Placeholder 2"/>
          <p:cNvSpPr>
            <a:spLocks noGrp="1"/>
          </p:cNvSpPr>
          <p:nvPr>
            <p:ph type="sldNum" sz="quarter" idx="12"/>
          </p:nvPr>
        </p:nvSpPr>
        <p:spPr/>
        <p:txBody>
          <a:bodyPr/>
          <a:lstStyle/>
          <a:p>
            <a:fld id="{E051598E-9D06-4046-8EF2-7702044C4E81}" type="slidenum">
              <a:rPr lang="en-US" smtClean="0"/>
              <a:pPr/>
              <a:t>27</a:t>
            </a:fld>
            <a:endParaRPr lang="en-US" dirty="0"/>
          </a:p>
        </p:txBody>
      </p:sp>
      <p:sp>
        <p:nvSpPr>
          <p:cNvPr id="4" name="Footer Placeholder 3"/>
          <p:cNvSpPr>
            <a:spLocks noGrp="1"/>
          </p:cNvSpPr>
          <p:nvPr>
            <p:ph type="ftr" sz="quarter" idx="3"/>
          </p:nvPr>
        </p:nvSpPr>
        <p:spPr/>
        <p:txBody>
          <a:bodyPr/>
          <a:lstStyle/>
          <a:p>
            <a:r>
              <a:rPr lang="en-US"/>
              <a:t>Challenges of Retaining and Developing the Operational Workforce</a:t>
            </a:r>
            <a:endParaRPr lang="en-US" dirty="0"/>
          </a:p>
        </p:txBody>
      </p:sp>
      <p:sp>
        <p:nvSpPr>
          <p:cNvPr id="7" name="Half Frame 6"/>
          <p:cNvSpPr/>
          <p:nvPr/>
        </p:nvSpPr>
        <p:spPr>
          <a:xfrm>
            <a:off x="1211796" y="1988840"/>
            <a:ext cx="2448272" cy="2880320"/>
          </a:xfrm>
          <a:prstGeom prst="halfFram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Half Frame 7"/>
          <p:cNvSpPr/>
          <p:nvPr/>
        </p:nvSpPr>
        <p:spPr>
          <a:xfrm>
            <a:off x="4871864" y="1988840"/>
            <a:ext cx="2448272" cy="2880320"/>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Half Frame 8"/>
          <p:cNvSpPr/>
          <p:nvPr/>
        </p:nvSpPr>
        <p:spPr>
          <a:xfrm>
            <a:off x="8531932" y="1988840"/>
            <a:ext cx="2448272" cy="2880320"/>
          </a:xfrm>
          <a:prstGeom prst="halfFram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a:solidFill>
                <a:schemeClr val="tx1"/>
              </a:solidFill>
            </a:endParaRPr>
          </a:p>
        </p:txBody>
      </p:sp>
      <p:sp>
        <p:nvSpPr>
          <p:cNvPr id="11" name="Title 4"/>
          <p:cNvSpPr txBox="1">
            <a:spLocks/>
          </p:cNvSpPr>
          <p:nvPr/>
        </p:nvSpPr>
        <p:spPr>
          <a:xfrm>
            <a:off x="2813490" y="940881"/>
            <a:ext cx="7043932" cy="648072"/>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11973"/>
                </a:solidFill>
                <a:latin typeface="Verdana" panose="020B0604030504040204" pitchFamily="34" charset="0"/>
                <a:ea typeface="Verdana" panose="020B0604030504040204" pitchFamily="34" charset="0"/>
                <a:cs typeface="+mj-cs"/>
              </a:defRPr>
            </a:lvl1pPr>
          </a:lstStyle>
          <a:p>
            <a:pPr algn="ctr"/>
            <a:r>
              <a:rPr lang="en-GB" dirty="0"/>
              <a:t>Workforce landscape in 2023</a:t>
            </a:r>
          </a:p>
        </p:txBody>
      </p:sp>
      <p:sp>
        <p:nvSpPr>
          <p:cNvPr id="13" name="TextBox 12"/>
          <p:cNvSpPr txBox="1"/>
          <p:nvPr/>
        </p:nvSpPr>
        <p:spPr>
          <a:xfrm>
            <a:off x="2207568" y="2996952"/>
            <a:ext cx="2304256" cy="646331"/>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Where are we now?</a:t>
            </a:r>
          </a:p>
        </p:txBody>
      </p:sp>
      <p:sp>
        <p:nvSpPr>
          <p:cNvPr id="14" name="TextBox 13"/>
          <p:cNvSpPr txBox="1"/>
          <p:nvPr/>
        </p:nvSpPr>
        <p:spPr>
          <a:xfrm>
            <a:off x="5788656" y="2996952"/>
            <a:ext cx="2304256" cy="646331"/>
          </a:xfrm>
          <a:prstGeom prst="rect">
            <a:avLst/>
          </a:prstGeom>
          <a:noFill/>
        </p:spPr>
        <p:txBody>
          <a:bodyPr wrap="square" rtlCol="0">
            <a:spAutoFit/>
          </a:bodyPr>
          <a:lstStyle/>
          <a:p>
            <a:r>
              <a:rPr lang="en-GB" dirty="0">
                <a:solidFill>
                  <a:schemeClr val="accent2">
                    <a:lumMod val="60000"/>
                    <a:lumOff val="40000"/>
                  </a:schemeClr>
                </a:solidFill>
                <a:latin typeface="Verdana" panose="020B0604030504040204" pitchFamily="34" charset="0"/>
                <a:ea typeface="Verdana" panose="020B0604030504040204" pitchFamily="34" charset="0"/>
              </a:rPr>
              <a:t>Where do we want to be?</a:t>
            </a:r>
          </a:p>
        </p:txBody>
      </p:sp>
      <p:sp>
        <p:nvSpPr>
          <p:cNvPr id="15" name="TextBox 14"/>
          <p:cNvSpPr txBox="1"/>
          <p:nvPr/>
        </p:nvSpPr>
        <p:spPr>
          <a:xfrm>
            <a:off x="9552384" y="2996951"/>
            <a:ext cx="2304256" cy="646331"/>
          </a:xfrm>
          <a:prstGeom prst="rect">
            <a:avLst/>
          </a:prstGeom>
          <a:noFill/>
        </p:spPr>
        <p:txBody>
          <a:bodyPr wrap="square" rtlCol="0">
            <a:spAutoFit/>
          </a:bodyPr>
          <a:lstStyle/>
          <a:p>
            <a:r>
              <a:rPr lang="en-GB" dirty="0">
                <a:solidFill>
                  <a:schemeClr val="bg1">
                    <a:lumMod val="65000"/>
                  </a:schemeClr>
                </a:solidFill>
                <a:latin typeface="Verdana" panose="020B0604030504040204" pitchFamily="34" charset="0"/>
                <a:ea typeface="Verdana" panose="020B0604030504040204" pitchFamily="34" charset="0"/>
              </a:rPr>
              <a:t>How do we get there?</a:t>
            </a:r>
          </a:p>
        </p:txBody>
      </p:sp>
      <p:sp>
        <p:nvSpPr>
          <p:cNvPr id="12" name="Title 4"/>
          <p:cNvSpPr txBox="1">
            <a:spLocks/>
          </p:cNvSpPr>
          <p:nvPr/>
        </p:nvSpPr>
        <p:spPr>
          <a:xfrm>
            <a:off x="2574034" y="5265204"/>
            <a:ext cx="7043932" cy="648072"/>
          </a:xfrm>
          <a:prstGeom prst="rect">
            <a:avLst/>
          </a:prstGeom>
        </p:spPr>
        <p:txBody>
          <a:bodyPr vert="horz" lIns="0" tIns="0" rIns="0" bIns="0" rtlCol="0" anchor="t" anchorCtr="0">
            <a:normAutofit fontScale="70000" lnSpcReduction="20000"/>
          </a:bodyPr>
          <a:lstStyle>
            <a:lvl1pPr algn="l" defTabSz="914400" rtl="0" eaLnBrk="1" latinLnBrk="0" hangingPunct="1">
              <a:spcBef>
                <a:spcPct val="0"/>
              </a:spcBef>
              <a:buNone/>
              <a:defRPr sz="3600" kern="1200" spc="-150" baseline="0">
                <a:solidFill>
                  <a:srgbClr val="211973"/>
                </a:solidFill>
                <a:latin typeface="Verdana" panose="020B0604030504040204" pitchFamily="34" charset="0"/>
                <a:ea typeface="Verdana" panose="020B0604030504040204" pitchFamily="34" charset="0"/>
                <a:cs typeface="+mj-cs"/>
              </a:defRPr>
            </a:lvl1pPr>
          </a:lstStyle>
          <a:p>
            <a:pPr algn="ctr"/>
            <a:r>
              <a:rPr lang="en-GB" dirty="0"/>
              <a:t>Taking a holistic approach to retention &amp; development of our existing workforce is critical</a:t>
            </a:r>
          </a:p>
        </p:txBody>
      </p:sp>
    </p:spTree>
    <p:extLst>
      <p:ext uri="{BB962C8B-B14F-4D97-AF65-F5344CB8AC3E}">
        <p14:creationId xmlns:p14="http://schemas.microsoft.com/office/powerpoint/2010/main" val="702398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28</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pSp>
        <p:nvGrpSpPr>
          <p:cNvPr id="9" name="Group 8"/>
          <p:cNvGrpSpPr/>
          <p:nvPr/>
        </p:nvGrpSpPr>
        <p:grpSpPr>
          <a:xfrm>
            <a:off x="4037370" y="836712"/>
            <a:ext cx="4596172" cy="4752528"/>
            <a:chOff x="5740152" y="1849016"/>
            <a:chExt cx="3312368" cy="2880320"/>
          </a:xfrm>
        </p:grpSpPr>
        <p:sp>
          <p:nvSpPr>
            <p:cNvPr id="7" name="Arc 6"/>
            <p:cNvSpPr/>
            <p:nvPr/>
          </p:nvSpPr>
          <p:spPr>
            <a:xfrm>
              <a:off x="5740152" y="1849016"/>
              <a:ext cx="3312368" cy="2880320"/>
            </a:xfrm>
            <a:prstGeom prst="arc">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sp>
          <p:nvSpPr>
            <p:cNvPr id="8" name="Arc 7"/>
            <p:cNvSpPr/>
            <p:nvPr/>
          </p:nvSpPr>
          <p:spPr>
            <a:xfrm flipH="1" flipV="1">
              <a:off x="5740152" y="2377075"/>
              <a:ext cx="3312368" cy="2352261"/>
            </a:xfrm>
            <a:prstGeom prst="arc">
              <a:avLst>
                <a:gd name="adj1" fmla="val 16211188"/>
                <a:gd name="adj2" fmla="val 0"/>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grpSp>
      <p:sp>
        <p:nvSpPr>
          <p:cNvPr id="2" name="Rectangle 1"/>
          <p:cNvSpPr/>
          <p:nvPr/>
        </p:nvSpPr>
        <p:spPr>
          <a:xfrm>
            <a:off x="5015880" y="2492896"/>
            <a:ext cx="2592288"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Plan for the Future</a:t>
            </a:r>
          </a:p>
        </p:txBody>
      </p:sp>
      <p:grpSp>
        <p:nvGrpSpPr>
          <p:cNvPr id="10" name="Group 9"/>
          <p:cNvGrpSpPr/>
          <p:nvPr/>
        </p:nvGrpSpPr>
        <p:grpSpPr>
          <a:xfrm rot="1705416">
            <a:off x="617221" y="3493461"/>
            <a:ext cx="2388604" cy="2381842"/>
            <a:chOff x="5740152" y="1849016"/>
            <a:chExt cx="3312368" cy="2880320"/>
          </a:xfrm>
        </p:grpSpPr>
        <p:sp>
          <p:nvSpPr>
            <p:cNvPr id="11" name="Arc 10"/>
            <p:cNvSpPr/>
            <p:nvPr/>
          </p:nvSpPr>
          <p:spPr>
            <a:xfrm>
              <a:off x="5740152" y="1849016"/>
              <a:ext cx="3312368" cy="2880320"/>
            </a:xfrm>
            <a:prstGeom prst="arc">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sp>
          <p:nvSpPr>
            <p:cNvPr id="12" name="Arc 11"/>
            <p:cNvSpPr/>
            <p:nvPr/>
          </p:nvSpPr>
          <p:spPr>
            <a:xfrm flipH="1" flipV="1">
              <a:off x="5740152" y="2377075"/>
              <a:ext cx="3312368" cy="2352261"/>
            </a:xfrm>
            <a:prstGeom prst="arc">
              <a:avLst>
                <a:gd name="adj1" fmla="val 16211188"/>
                <a:gd name="adj2" fmla="val 0"/>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grpSp>
      <p:sp>
        <p:nvSpPr>
          <p:cNvPr id="6" name="TextBox 5"/>
          <p:cNvSpPr txBox="1"/>
          <p:nvPr/>
        </p:nvSpPr>
        <p:spPr>
          <a:xfrm>
            <a:off x="1055440" y="4365104"/>
            <a:ext cx="1512168" cy="646331"/>
          </a:xfrm>
          <a:prstGeom prst="rect">
            <a:avLst/>
          </a:prstGeom>
          <a:noFill/>
        </p:spPr>
        <p:txBody>
          <a:bodyPr wrap="square" rtlCol="0">
            <a:spAutoFit/>
          </a:bodyPr>
          <a:lstStyle/>
          <a:p>
            <a:pPr algn="ctr"/>
            <a:r>
              <a:rPr lang="en-GB" dirty="0">
                <a:solidFill>
                  <a:schemeClr val="tx2">
                    <a:lumMod val="75000"/>
                  </a:schemeClr>
                </a:solidFill>
                <a:latin typeface="Verdana" panose="020B0604030504040204" pitchFamily="34" charset="0"/>
                <a:ea typeface="Verdana" panose="020B0604030504040204" pitchFamily="34" charset="0"/>
              </a:rPr>
              <a:t>Easier said than done?</a:t>
            </a:r>
          </a:p>
        </p:txBody>
      </p:sp>
      <p:grpSp>
        <p:nvGrpSpPr>
          <p:cNvPr id="13" name="Group 12"/>
          <p:cNvGrpSpPr/>
          <p:nvPr/>
        </p:nvGrpSpPr>
        <p:grpSpPr>
          <a:xfrm rot="1705416">
            <a:off x="9591104" y="2022055"/>
            <a:ext cx="2388604" cy="2381842"/>
            <a:chOff x="5740152" y="1849016"/>
            <a:chExt cx="3312368" cy="2880320"/>
          </a:xfrm>
        </p:grpSpPr>
        <p:sp>
          <p:nvSpPr>
            <p:cNvPr id="14" name="Arc 13"/>
            <p:cNvSpPr/>
            <p:nvPr/>
          </p:nvSpPr>
          <p:spPr>
            <a:xfrm>
              <a:off x="5740152" y="1849016"/>
              <a:ext cx="3312368" cy="2880320"/>
            </a:xfrm>
            <a:prstGeom prst="arc">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sp>
          <p:nvSpPr>
            <p:cNvPr id="15" name="Arc 14"/>
            <p:cNvSpPr/>
            <p:nvPr/>
          </p:nvSpPr>
          <p:spPr>
            <a:xfrm flipH="1" flipV="1">
              <a:off x="5740152" y="2377075"/>
              <a:ext cx="3312368" cy="2352261"/>
            </a:xfrm>
            <a:prstGeom prst="arc">
              <a:avLst>
                <a:gd name="adj1" fmla="val 16211188"/>
                <a:gd name="adj2" fmla="val 0"/>
              </a:avLst>
            </a:prstGeom>
            <a:ln w="57150">
              <a:gradFill>
                <a:gsLst>
                  <a:gs pos="12000">
                    <a:schemeClr val="bg1"/>
                  </a:gs>
                  <a:gs pos="40000">
                    <a:schemeClr val="accent1">
                      <a:lumMod val="100000"/>
                    </a:schemeClr>
                  </a:gs>
                </a:gsLst>
                <a:lin ang="5400000" scaled="0"/>
              </a:gra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grpSp>
      <p:sp>
        <p:nvSpPr>
          <p:cNvPr id="16" name="TextBox 15"/>
          <p:cNvSpPr txBox="1"/>
          <p:nvPr/>
        </p:nvSpPr>
        <p:spPr>
          <a:xfrm>
            <a:off x="10029322" y="2751311"/>
            <a:ext cx="1512168" cy="923330"/>
          </a:xfrm>
          <a:prstGeom prst="rect">
            <a:avLst/>
          </a:prstGeom>
          <a:noFill/>
        </p:spPr>
        <p:txBody>
          <a:bodyPr wrap="square" rtlCol="0">
            <a:spAutoFit/>
          </a:bodyPr>
          <a:lstStyle/>
          <a:p>
            <a:pPr algn="ctr"/>
            <a:r>
              <a:rPr lang="en-GB" dirty="0">
                <a:solidFill>
                  <a:schemeClr val="tx2">
                    <a:lumMod val="75000"/>
                  </a:schemeClr>
                </a:solidFill>
                <a:latin typeface="Verdana" panose="020B0604030504040204" pitchFamily="34" charset="0"/>
                <a:ea typeface="Verdana" panose="020B0604030504040204" pitchFamily="34" charset="0"/>
              </a:rPr>
              <a:t>Not as bad as it seems?</a:t>
            </a:r>
          </a:p>
        </p:txBody>
      </p:sp>
    </p:spTree>
    <p:extLst>
      <p:ext uri="{BB962C8B-B14F-4D97-AF65-F5344CB8AC3E}">
        <p14:creationId xmlns:p14="http://schemas.microsoft.com/office/powerpoint/2010/main" val="249347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9"/>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5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5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29</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grpSp>
        <p:nvGrpSpPr>
          <p:cNvPr id="43" name="Group 42"/>
          <p:cNvGrpSpPr/>
          <p:nvPr/>
        </p:nvGrpSpPr>
        <p:grpSpPr>
          <a:xfrm>
            <a:off x="4814909" y="-704956"/>
            <a:ext cx="9474949" cy="5519560"/>
            <a:chOff x="4065190" y="-491820"/>
            <a:chExt cx="9474949" cy="5519560"/>
          </a:xfrm>
          <a:blipFill>
            <a:blip r:embed="rId2"/>
            <a:stretch>
              <a:fillRect/>
            </a:stretch>
          </a:blipFill>
        </p:grpSpPr>
        <p:sp>
          <p:nvSpPr>
            <p:cNvPr id="42" name="Rectangle 41"/>
            <p:cNvSpPr/>
            <p:nvPr/>
          </p:nvSpPr>
          <p:spPr>
            <a:xfrm rot="19324855">
              <a:off x="6771387" y="3033220"/>
              <a:ext cx="6768752" cy="19945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rot="19324855">
              <a:off x="4065190" y="-491820"/>
              <a:ext cx="6768752" cy="19945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rot="19324855">
              <a:off x="5418289" y="1265871"/>
              <a:ext cx="6768752" cy="19945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p:cNvSpPr txBox="1"/>
          <p:nvPr/>
        </p:nvSpPr>
        <p:spPr>
          <a:xfrm>
            <a:off x="573496" y="1700808"/>
            <a:ext cx="4248472" cy="3108543"/>
          </a:xfrm>
          <a:prstGeom prst="rect">
            <a:avLst/>
          </a:prstGeom>
          <a:noFill/>
        </p:spPr>
        <p:txBody>
          <a:bodyPr wrap="square" rtlCol="0">
            <a:spAutoFit/>
          </a:bodyPr>
          <a:lstStyle/>
          <a:p>
            <a:r>
              <a:rPr lang="en-GB" sz="2800" dirty="0">
                <a:solidFill>
                  <a:schemeClr val="tx2">
                    <a:lumMod val="75000"/>
                  </a:schemeClr>
                </a:solidFill>
                <a:latin typeface="Verdana" panose="020B0604030504040204" pitchFamily="34" charset="0"/>
                <a:ea typeface="Verdana" panose="020B0604030504040204" pitchFamily="34" charset="0"/>
              </a:rPr>
              <a:t>Thank you for listening</a:t>
            </a:r>
          </a:p>
          <a:p>
            <a:endParaRPr lang="en-GB" sz="2800" dirty="0">
              <a:solidFill>
                <a:schemeClr val="tx2">
                  <a:lumMod val="75000"/>
                </a:schemeClr>
              </a:solidFill>
              <a:latin typeface="Verdana" panose="020B0604030504040204" pitchFamily="34" charset="0"/>
              <a:ea typeface="Verdana" panose="020B0604030504040204" pitchFamily="34" charset="0"/>
            </a:endParaRPr>
          </a:p>
          <a:p>
            <a:r>
              <a:rPr lang="en-GB" sz="2800" dirty="0">
                <a:solidFill>
                  <a:schemeClr val="tx2">
                    <a:lumMod val="75000"/>
                  </a:schemeClr>
                </a:solidFill>
                <a:latin typeface="Verdana" panose="020B0604030504040204" pitchFamily="34" charset="0"/>
                <a:ea typeface="Verdana" panose="020B0604030504040204" pitchFamily="34" charset="0"/>
              </a:rPr>
              <a:t>Hope you enjoyed the content</a:t>
            </a:r>
          </a:p>
          <a:p>
            <a:endParaRPr lang="en-GB" sz="2800" dirty="0">
              <a:solidFill>
                <a:schemeClr val="tx2">
                  <a:lumMod val="75000"/>
                </a:schemeClr>
              </a:solidFill>
              <a:latin typeface="Verdana" panose="020B0604030504040204" pitchFamily="34" charset="0"/>
              <a:ea typeface="Verdana" panose="020B0604030504040204" pitchFamily="34" charset="0"/>
            </a:endParaRPr>
          </a:p>
          <a:p>
            <a:r>
              <a:rPr lang="en-GB" sz="2800" dirty="0">
                <a:solidFill>
                  <a:schemeClr val="tx2">
                    <a:lumMod val="75000"/>
                  </a:schemeClr>
                </a:solidFill>
                <a:latin typeface="Verdana" panose="020B0604030504040204" pitchFamily="34" charset="0"/>
                <a:ea typeface="Verdana" panose="020B0604030504040204" pitchFamily="34" charset="0"/>
              </a:rPr>
              <a:t>Any questions?</a:t>
            </a:r>
          </a:p>
        </p:txBody>
      </p:sp>
    </p:spTree>
    <p:extLst>
      <p:ext uri="{BB962C8B-B14F-4D97-AF65-F5344CB8AC3E}">
        <p14:creationId xmlns:p14="http://schemas.microsoft.com/office/powerpoint/2010/main" val="3244874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a:t>Challenges of Retaining and Developing the Operational Workforce</a:t>
            </a:r>
          </a:p>
        </p:txBody>
      </p:sp>
      <p:sp>
        <p:nvSpPr>
          <p:cNvPr id="6" name="Title 1"/>
          <p:cNvSpPr>
            <a:spLocks noGrp="1"/>
          </p:cNvSpPr>
          <p:nvPr>
            <p:ph type="title"/>
          </p:nvPr>
        </p:nvSpPr>
        <p:spPr>
          <a:xfrm>
            <a:off x="744000" y="1368000"/>
            <a:ext cx="10704000" cy="620840"/>
          </a:xfrm>
        </p:spPr>
        <p:txBody>
          <a:bodyPr/>
          <a:lstStyle/>
          <a:p>
            <a:pPr algn="ctr"/>
            <a:r>
              <a:rPr lang="en-GB" dirty="0"/>
              <a:t>CTS Whitepaper 2016 </a:t>
            </a:r>
          </a:p>
        </p:txBody>
      </p:sp>
      <p:pic>
        <p:nvPicPr>
          <p:cNvPr id="7"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730" y="2525486"/>
            <a:ext cx="9240540" cy="3248478"/>
          </a:xfrm>
        </p:spPr>
      </p:pic>
    </p:spTree>
    <p:extLst>
      <p:ext uri="{BB962C8B-B14F-4D97-AF65-F5344CB8AC3E}">
        <p14:creationId xmlns:p14="http://schemas.microsoft.com/office/powerpoint/2010/main" val="2787033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4725296"/>
          </a:xfrm>
        </p:spPr>
        <p:txBody>
          <a:bodyPr>
            <a:normAutofit/>
          </a:bodyPr>
          <a:lstStyle/>
          <a:p>
            <a:br>
              <a:rPr lang="en-GB" dirty="0"/>
            </a:br>
            <a:r>
              <a:rPr lang="en-GB" dirty="0"/>
              <a:t>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a:t>Challenges of Retaining and Developing the Operational Workforce</a:t>
            </a:r>
          </a:p>
        </p:txBody>
      </p:sp>
      <p:pic>
        <p:nvPicPr>
          <p:cNvPr id="6" name="Picture 5" descr="C:\Users\ja029303\AppData\Local\Microsoft\Windows\INetCache\Content.Word\20230415_125139.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56240" y="1173648"/>
            <a:ext cx="3340596" cy="4415591"/>
          </a:xfrm>
          <a:prstGeom prst="rect">
            <a:avLst/>
          </a:prstGeom>
          <a:noFill/>
          <a:ln>
            <a:noFill/>
          </a:ln>
        </p:spPr>
      </p:pic>
      <p:sp>
        <p:nvSpPr>
          <p:cNvPr id="7" name="TextBox 6"/>
          <p:cNvSpPr txBox="1"/>
          <p:nvPr/>
        </p:nvSpPr>
        <p:spPr>
          <a:xfrm>
            <a:off x="839416" y="1076538"/>
            <a:ext cx="6840760" cy="5016758"/>
          </a:xfrm>
          <a:prstGeom prst="rect">
            <a:avLst/>
          </a:prstGeom>
          <a:noFill/>
        </p:spPr>
        <p:txBody>
          <a:bodyPr wrap="square" rtlCol="0">
            <a:spAutoFit/>
          </a:bodyPr>
          <a:lstStyle/>
          <a:p>
            <a:pPr algn="ctr"/>
            <a:r>
              <a:rPr lang="en-GB" sz="2000" dirty="0">
                <a:solidFill>
                  <a:schemeClr val="tx2">
                    <a:lumMod val="75000"/>
                  </a:schemeClr>
                </a:solidFill>
                <a:latin typeface="Verdana" panose="020B0604030504040204" pitchFamily="34" charset="0"/>
                <a:ea typeface="Verdana" panose="020B0604030504040204" pitchFamily="34" charset="0"/>
              </a:rPr>
              <a:t>INSTITUE OF ENGINEERING &amp; TECHNOLOGY (IET), E&amp;T February 2023 Publication </a:t>
            </a:r>
          </a:p>
          <a:p>
            <a:endParaRPr lang="en-GB" sz="2000" dirty="0">
              <a:solidFill>
                <a:schemeClr val="tx2">
                  <a:lumMod val="75000"/>
                </a:schemeClr>
              </a:solidFill>
              <a:latin typeface="Verdana" panose="020B0604030504040204" pitchFamily="34" charset="0"/>
              <a:ea typeface="Verdana" panose="020B0604030504040204" pitchFamily="34" charset="0"/>
            </a:endParaRPr>
          </a:p>
          <a:p>
            <a:r>
              <a:rPr lang="en-GB" sz="2000" dirty="0">
                <a:solidFill>
                  <a:schemeClr val="tx2">
                    <a:lumMod val="75000"/>
                  </a:schemeClr>
                </a:solidFill>
                <a:latin typeface="Verdana" panose="020B0604030504040204" pitchFamily="34" charset="0"/>
                <a:ea typeface="Verdana" panose="020B0604030504040204" pitchFamily="34" charset="0"/>
              </a:rPr>
              <a:t>“Based on data from the British Chamber of Commerce, the Open University concluded in June 2022 that almost 90% of large employers and more than 2/3s of SMEs are facing skills shortages”</a:t>
            </a:r>
          </a:p>
          <a:p>
            <a:endParaRPr lang="en-GB" sz="2000" dirty="0">
              <a:solidFill>
                <a:schemeClr val="tx2">
                  <a:lumMod val="75000"/>
                </a:schemeClr>
              </a:solidFill>
              <a:latin typeface="Verdana" panose="020B0604030504040204" pitchFamily="34" charset="0"/>
              <a:ea typeface="Verdana" panose="020B0604030504040204" pitchFamily="34" charset="0"/>
            </a:endParaRPr>
          </a:p>
          <a:p>
            <a:r>
              <a:rPr lang="en-GB" sz="2000" dirty="0">
                <a:solidFill>
                  <a:schemeClr val="tx2">
                    <a:lumMod val="75000"/>
                  </a:schemeClr>
                </a:solidFill>
                <a:latin typeface="Verdana" panose="020B0604030504040204" pitchFamily="34" charset="0"/>
                <a:ea typeface="Verdana" panose="020B0604030504040204" pitchFamily="34" charset="0"/>
              </a:rPr>
              <a:t>“The majority of employers stated the shortages are piling pressure on existing staff, reducing output &amp; productivity and profitability”</a:t>
            </a:r>
          </a:p>
          <a:p>
            <a:endParaRPr lang="en-GB" sz="2000" dirty="0">
              <a:solidFill>
                <a:schemeClr val="tx2">
                  <a:lumMod val="75000"/>
                </a:schemeClr>
              </a:solidFill>
              <a:latin typeface="Verdana" panose="020B0604030504040204" pitchFamily="34" charset="0"/>
              <a:ea typeface="Verdana" panose="020B0604030504040204" pitchFamily="34" charset="0"/>
            </a:endParaRPr>
          </a:p>
          <a:p>
            <a:r>
              <a:rPr lang="en-GB" sz="2000" dirty="0">
                <a:solidFill>
                  <a:schemeClr val="tx2">
                    <a:lumMod val="75000"/>
                  </a:schemeClr>
                </a:solidFill>
                <a:latin typeface="Verdana" panose="020B0604030504040204" pitchFamily="34" charset="0"/>
                <a:ea typeface="Verdana" panose="020B0604030504040204" pitchFamily="34" charset="0"/>
              </a:rPr>
              <a:t>“In engineering specifically, the 2021 skills survey by the IET found 2/3s of those surveyed reported gaps were they couldn’t or were having trouble filling”</a:t>
            </a:r>
          </a:p>
        </p:txBody>
      </p:sp>
    </p:spTree>
    <p:extLst>
      <p:ext uri="{BB962C8B-B14F-4D97-AF65-F5344CB8AC3E}">
        <p14:creationId xmlns:p14="http://schemas.microsoft.com/office/powerpoint/2010/main" val="2136109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SKILLS SHORTAGES</a:t>
            </a:r>
          </a:p>
        </p:txBody>
      </p:sp>
      <p:sp>
        <p:nvSpPr>
          <p:cNvPr id="3" name="Content Placeholder 2"/>
          <p:cNvSpPr>
            <a:spLocks noGrp="1"/>
          </p:cNvSpPr>
          <p:nvPr>
            <p:ph idx="1"/>
          </p:nvPr>
        </p:nvSpPr>
        <p:spPr/>
        <p:txBody>
          <a:bodyPr>
            <a:normAutofit lnSpcReduction="10000"/>
          </a:bodyPr>
          <a:lstStyle/>
          <a:p>
            <a:r>
              <a:rPr lang="en-GB" dirty="0"/>
              <a:t>The skills shortages are probably linked to the historical decrease of engineering and manufacturing within the U.K. </a:t>
            </a:r>
          </a:p>
          <a:p>
            <a:r>
              <a:rPr lang="en-GB" dirty="0"/>
              <a:t>National industries - NCB, British Steel, etc. Even local authorities did have dedicated apprenticeship programmes, producing quality and well trained staff.</a:t>
            </a:r>
          </a:p>
          <a:p>
            <a:r>
              <a:rPr lang="en-GB" dirty="0" err="1"/>
              <a:t>Hinkley</a:t>
            </a:r>
            <a:r>
              <a:rPr lang="en-GB" dirty="0"/>
              <a:t> Point – Resource Drain </a:t>
            </a:r>
          </a:p>
          <a:p>
            <a:r>
              <a:rPr lang="en-GB" dirty="0"/>
              <a:t>For far too long U.K. has outsourced engineering &amp; manufacturing, leading to less market demand and quantity of skilled engineering staff, with less focus on STEM careers for school leavers </a:t>
            </a:r>
          </a:p>
          <a:p>
            <a:endParaRPr lang="en-GB"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Tree>
    <p:extLst>
      <p:ext uri="{BB962C8B-B14F-4D97-AF65-F5344CB8AC3E}">
        <p14:creationId xmlns:p14="http://schemas.microsoft.com/office/powerpoint/2010/main" val="3664248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Pay an Issue? – Retention &amp; Recruitment…</a:t>
            </a:r>
          </a:p>
        </p:txBody>
      </p:sp>
      <p:sp>
        <p:nvSpPr>
          <p:cNvPr id="3" name="Content Placeholder 2"/>
          <p:cNvSpPr>
            <a:spLocks noGrp="1"/>
          </p:cNvSpPr>
          <p:nvPr>
            <p:ph idx="1"/>
          </p:nvPr>
        </p:nvSpPr>
        <p:spPr>
          <a:xfrm>
            <a:off x="744000" y="2088001"/>
            <a:ext cx="6072080" cy="4064455"/>
          </a:xfrm>
        </p:spPr>
        <p:txBody>
          <a:bodyPr>
            <a:normAutofit fontScale="85000" lnSpcReduction="10000"/>
          </a:bodyPr>
          <a:lstStyle/>
          <a:p>
            <a:r>
              <a:rPr lang="en-GB" dirty="0"/>
              <a:t>Scarce resource / Inflated salary's – Top companies want the best people and best trained tradespersons  </a:t>
            </a:r>
          </a:p>
          <a:p>
            <a:r>
              <a:rPr lang="en-GB" dirty="0"/>
              <a:t>NHS Pay structure – means we cannot currently compete for the top people, the wages we can offer don’t make us competitive, in a extremely competitive market</a:t>
            </a:r>
          </a:p>
          <a:p>
            <a:r>
              <a:rPr lang="en-GB" dirty="0"/>
              <a:t>External and private companies have more flexibility to pay more and provide additional perks and incentives such as a company vehicle, more training, van stock etc.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1026" name="Picture 2" descr="Employee Retention Credit Expanded - Stanfield + O'Dell Tulsa CPA Firm"/>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391" b="100000" l="98" r="100000"/>
                    </a14:imgEffect>
                  </a14:imgLayer>
                </a14:imgProps>
              </a:ext>
              <a:ext uri="{28A0092B-C50C-407E-A947-70E740481C1C}">
                <a14:useLocalDpi xmlns:a14="http://schemas.microsoft.com/office/drawing/2010/main" val="0"/>
              </a:ext>
            </a:extLst>
          </a:blip>
          <a:srcRect/>
          <a:stretch>
            <a:fillRect/>
          </a:stretch>
        </p:blipFill>
        <p:spPr bwMode="auto">
          <a:xfrm>
            <a:off x="7680176" y="2138085"/>
            <a:ext cx="3888431"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0265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Waging a War for Talent </a:t>
            </a:r>
          </a:p>
        </p:txBody>
      </p:sp>
      <p:sp>
        <p:nvSpPr>
          <p:cNvPr id="3" name="Content Placeholder 2"/>
          <p:cNvSpPr>
            <a:spLocks noGrp="1"/>
          </p:cNvSpPr>
          <p:nvPr>
            <p:ph idx="1"/>
          </p:nvPr>
        </p:nvSpPr>
        <p:spPr>
          <a:xfrm>
            <a:off x="744000" y="2088001"/>
            <a:ext cx="5424008" cy="4064455"/>
          </a:xfrm>
        </p:spPr>
        <p:txBody>
          <a:bodyPr/>
          <a:lstStyle/>
          <a:p>
            <a:pPr algn="ctr"/>
            <a:endParaRPr lang="en-GB" dirty="0"/>
          </a:p>
          <a:p>
            <a:pPr algn="ctr"/>
            <a:r>
              <a:rPr lang="en-GB" dirty="0"/>
              <a:t>Retaining staff has never been so crucial with increased governance &amp; demands on the service.</a:t>
            </a:r>
          </a:p>
          <a:p>
            <a:pPr algn="ctr"/>
            <a:r>
              <a:rPr lang="en-GB" dirty="0"/>
              <a:t>This can also be said for recruiting staff, the NHS is no longer considered a lucrative employer</a:t>
            </a:r>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15" name="Picture 14"/>
          <p:cNvPicPr>
            <a:picLocks noChangeAspect="1"/>
          </p:cNvPicPr>
          <p:nvPr/>
        </p:nvPicPr>
        <p:blipFill>
          <a:blip r:embed="rId2"/>
          <a:stretch>
            <a:fillRect/>
          </a:stretch>
        </p:blipFill>
        <p:spPr>
          <a:xfrm rot="1400151">
            <a:off x="6830018" y="1692495"/>
            <a:ext cx="4665142" cy="3574821"/>
          </a:xfrm>
          <a:prstGeom prst="rect">
            <a:avLst/>
          </a:prstGeom>
          <a:ln w="57150">
            <a:solidFill>
              <a:schemeClr val="tx1"/>
            </a:solidFill>
          </a:ln>
        </p:spPr>
      </p:pic>
    </p:spTree>
    <p:extLst>
      <p:ext uri="{BB962C8B-B14F-4D97-AF65-F5344CB8AC3E}">
        <p14:creationId xmlns:p14="http://schemas.microsoft.com/office/powerpoint/2010/main" val="3869808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M&amp;E Staff Vacancies 2021 - 2023 </a:t>
            </a:r>
          </a:p>
        </p:txBody>
      </p:sp>
      <p:sp>
        <p:nvSpPr>
          <p:cNvPr id="3" name="Content Placeholder 2"/>
          <p:cNvSpPr>
            <a:spLocks noGrp="1"/>
          </p:cNvSpPr>
          <p:nvPr>
            <p:ph idx="1"/>
          </p:nvPr>
        </p:nvSpPr>
        <p:spPr>
          <a:xfrm>
            <a:off x="744000" y="2088001"/>
            <a:ext cx="5712040" cy="4064455"/>
          </a:xfrm>
        </p:spPr>
        <p:txBody>
          <a:bodyPr>
            <a:normAutofit/>
          </a:bodyPr>
          <a:lstStyle/>
          <a:p>
            <a:r>
              <a:rPr lang="en-GB" dirty="0"/>
              <a:t>Examples:</a:t>
            </a:r>
          </a:p>
          <a:p>
            <a:r>
              <a:rPr lang="en-GB" dirty="0"/>
              <a:t>Elec Position at YCR – 7 times</a:t>
            </a:r>
          </a:p>
          <a:p>
            <a:r>
              <a:rPr lang="en-GB" dirty="0"/>
              <a:t>Elec Position at PCH – 11 Times </a:t>
            </a:r>
          </a:p>
          <a:p>
            <a:r>
              <a:rPr lang="en-GB" dirty="0"/>
              <a:t>Fitter Position at POW – currently 5 times</a:t>
            </a:r>
          </a:p>
          <a:p>
            <a:r>
              <a:rPr lang="en-GB" dirty="0"/>
              <a:t>Elec Positon at RGH – 9 times</a:t>
            </a:r>
          </a:p>
          <a:p>
            <a:r>
              <a:rPr lang="en-GB" dirty="0"/>
              <a:t>Elec Position at YCR – 4 times</a:t>
            </a:r>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pic>
        <p:nvPicPr>
          <p:cNvPr id="8" name="Picture 7"/>
          <p:cNvPicPr>
            <a:picLocks noChangeAspect="1"/>
          </p:cNvPicPr>
          <p:nvPr/>
        </p:nvPicPr>
        <p:blipFill>
          <a:blip r:embed="rId2"/>
          <a:stretch>
            <a:fillRect/>
          </a:stretch>
        </p:blipFill>
        <p:spPr>
          <a:xfrm rot="20250367">
            <a:off x="6696548" y="2168647"/>
            <a:ext cx="4343485" cy="1368152"/>
          </a:xfrm>
          <a:prstGeom prst="rect">
            <a:avLst/>
          </a:prstGeom>
        </p:spPr>
      </p:pic>
      <p:pic>
        <p:nvPicPr>
          <p:cNvPr id="9" name="Picture 8"/>
          <p:cNvPicPr>
            <a:picLocks noChangeAspect="1"/>
          </p:cNvPicPr>
          <p:nvPr/>
        </p:nvPicPr>
        <p:blipFill>
          <a:blip r:embed="rId3"/>
          <a:stretch>
            <a:fillRect/>
          </a:stretch>
        </p:blipFill>
        <p:spPr>
          <a:xfrm rot="19791375">
            <a:off x="7877784" y="3679085"/>
            <a:ext cx="3810000" cy="2143125"/>
          </a:xfrm>
          <a:prstGeom prst="rect">
            <a:avLst/>
          </a:prstGeom>
        </p:spPr>
      </p:pic>
    </p:spTree>
    <p:extLst>
      <p:ext uri="{BB962C8B-B14F-4D97-AF65-F5344CB8AC3E}">
        <p14:creationId xmlns:p14="http://schemas.microsoft.com/office/powerpoint/2010/main" val="369333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5236" y="161256"/>
            <a:ext cx="12407236" cy="6696744"/>
          </a:xfrm>
          <a:prstGeom prst="rect">
            <a:avLst/>
          </a:prstGeom>
          <a:blipFill dpi="0" rotWithShape="1">
            <a:blip r:embed="rId2">
              <a:alphaModFix amt="3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799856" y="908720"/>
            <a:ext cx="3767824" cy="4064455"/>
          </a:xfrm>
        </p:spPr>
        <p:txBody>
          <a:bodyPr>
            <a:normAutofit lnSpcReduction="10000"/>
          </a:bodyPr>
          <a:lstStyle/>
          <a:p>
            <a:r>
              <a:rPr lang="en-GB" sz="2800" dirty="0"/>
              <a:t>Staff Affects</a:t>
            </a:r>
          </a:p>
          <a:p>
            <a:r>
              <a:rPr lang="en-GB" sz="1600" dirty="0"/>
              <a:t>Low moral</a:t>
            </a:r>
          </a:p>
          <a:p>
            <a:r>
              <a:rPr lang="en-GB" sz="1600" dirty="0"/>
              <a:t>Lack of opportunities</a:t>
            </a:r>
          </a:p>
          <a:p>
            <a:r>
              <a:rPr lang="en-GB" sz="1600" dirty="0"/>
              <a:t>No end in sight </a:t>
            </a:r>
          </a:p>
          <a:p>
            <a:r>
              <a:rPr lang="en-GB" sz="1600" dirty="0"/>
              <a:t>Frustrations</a:t>
            </a:r>
          </a:p>
          <a:p>
            <a:r>
              <a:rPr lang="en-GB" sz="1600" dirty="0"/>
              <a:t>Disillusion with role</a:t>
            </a:r>
          </a:p>
          <a:p>
            <a:r>
              <a:rPr lang="en-GB" sz="1600" dirty="0"/>
              <a:t>Ambiguity over objectives</a:t>
            </a:r>
          </a:p>
          <a:p>
            <a:r>
              <a:rPr lang="en-GB" sz="1600" dirty="0"/>
              <a:t>Low pay with added pressures</a:t>
            </a:r>
          </a:p>
          <a:p>
            <a:endParaRPr lang="en-GB"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p:txBody>
          <a:bodyPr/>
          <a:lstStyle/>
          <a:p>
            <a:r>
              <a:rPr lang="en-US"/>
              <a:t>Challenges of Retaining and Developing the Operational Workforce</a:t>
            </a:r>
            <a:endParaRPr lang="en-US" dirty="0"/>
          </a:p>
        </p:txBody>
      </p:sp>
      <p:sp>
        <p:nvSpPr>
          <p:cNvPr id="6" name="Content Placeholder 2"/>
          <p:cNvSpPr txBox="1">
            <a:spLocks/>
          </p:cNvSpPr>
          <p:nvPr/>
        </p:nvSpPr>
        <p:spPr>
          <a:xfrm>
            <a:off x="8377636" y="908719"/>
            <a:ext cx="3767824" cy="4064455"/>
          </a:xfrm>
          <a:prstGeom prst="rect">
            <a:avLst/>
          </a:prstGeom>
        </p:spPr>
        <p:txBody>
          <a:bodyPr vert="horz" lIns="0" tIns="0" rIns="0" bIns="0" rtlCol="0">
            <a:normAutofit/>
          </a:bodyPr>
          <a:lstStyle>
            <a:lvl1pPr marL="0" indent="0" algn="l" defTabSz="914400" rtl="0" eaLnBrk="1" latinLnBrk="0" hangingPunct="1">
              <a:lnSpc>
                <a:spcPct val="150000"/>
              </a:lnSpc>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lnSpc>
                <a:spcPct val="150000"/>
              </a:lnSpc>
              <a:spcBef>
                <a:spcPts val="600"/>
              </a:spcBef>
              <a:buFontTx/>
              <a:buNone/>
              <a:defRPr sz="20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lnSpc>
                <a:spcPct val="150000"/>
              </a:lnSpc>
              <a:spcBef>
                <a:spcPts val="600"/>
              </a:spcBef>
              <a:buFont typeface="Arial" pitchFamily="34" charset="0"/>
              <a:buChar char="•"/>
              <a:defRPr sz="20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lnSpc>
                <a:spcPct val="150000"/>
              </a:lnSpc>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lnSpc>
                <a:spcPct val="150000"/>
              </a:lnSpc>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a:t>Management Affects</a:t>
            </a:r>
          </a:p>
          <a:p>
            <a:r>
              <a:rPr lang="en-GB" sz="1600" dirty="0"/>
              <a:t>Reduction in productivity</a:t>
            </a:r>
          </a:p>
          <a:p>
            <a:r>
              <a:rPr lang="en-GB" sz="1600" dirty="0"/>
              <a:t>Additional costs</a:t>
            </a:r>
          </a:p>
          <a:p>
            <a:r>
              <a:rPr lang="en-GB" sz="1600" dirty="0"/>
              <a:t>No end in sight, leading to frustrations</a:t>
            </a:r>
          </a:p>
          <a:p>
            <a:r>
              <a:rPr lang="en-GB" sz="1600" dirty="0"/>
              <a:t>Targets not being met</a:t>
            </a:r>
          </a:p>
          <a:p>
            <a:r>
              <a:rPr lang="en-GB" sz="1600" dirty="0"/>
              <a:t>Constraints on using agencies due to budget limitations</a:t>
            </a:r>
          </a:p>
          <a:p>
            <a:endParaRPr lang="en-GB" dirty="0"/>
          </a:p>
          <a:p>
            <a:endParaRPr lang="en-GB" dirty="0"/>
          </a:p>
          <a:p>
            <a:endParaRPr lang="en-GB" dirty="0"/>
          </a:p>
        </p:txBody>
      </p:sp>
    </p:spTree>
    <p:extLst>
      <p:ext uri="{BB962C8B-B14F-4D97-AF65-F5344CB8AC3E}">
        <p14:creationId xmlns:p14="http://schemas.microsoft.com/office/powerpoint/2010/main" val="182970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7" end="7"/>
                                            </p:txEl>
                                          </p:spTgt>
                                        </p:tgtEl>
                                      </p:cBhvr>
                                    </p:animEffect>
                                  </p:childTnLst>
                                </p:cTn>
                              </p:par>
                            </p:childTnLst>
                          </p:cTn>
                        </p:par>
                        <p:par>
                          <p:cTn id="53" fill="hold">
                            <p:stCondLst>
                              <p:cond delay="1000"/>
                            </p:stCondLst>
                            <p:childTnLst>
                              <p:par>
                                <p:cTn id="54" presetID="31" presetClass="entr" presetSubtype="0" fill="hold" nodeType="afterEffect">
                                  <p:stCondLst>
                                    <p:cond delay="0"/>
                                  </p:stCondLst>
                                  <p:childTnLst>
                                    <p:set>
                                      <p:cBhvr>
                                        <p:cTn id="55" dur="1" fill="hold">
                                          <p:stCondLst>
                                            <p:cond delay="0"/>
                                          </p:stCondLst>
                                        </p:cTn>
                                        <p:tgtEl>
                                          <p:spTgt spid="6">
                                            <p:txEl>
                                              <p:pRg st="0" end="0"/>
                                            </p:txEl>
                                          </p:spTgt>
                                        </p:tgtEl>
                                        <p:attrNameLst>
                                          <p:attrName>style.visibility</p:attrName>
                                        </p:attrNameLst>
                                      </p:cBhvr>
                                      <p:to>
                                        <p:strVal val="visible"/>
                                      </p:to>
                                    </p:set>
                                    <p:anim calcmode="lin" valueType="num">
                                      <p:cBhvr>
                                        <p:cTn id="56"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57"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58"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59" dur="1000"/>
                                        <p:tgtEl>
                                          <p:spTgt spid="6">
                                            <p:txEl>
                                              <p:pRg st="0" end="0"/>
                                            </p:txEl>
                                          </p:spTgt>
                                        </p:tgtEl>
                                      </p:cBhvr>
                                    </p:animEffect>
                                  </p:childTnLst>
                                </p:cTn>
                              </p:par>
                            </p:childTnLst>
                          </p:cTn>
                        </p:par>
                        <p:par>
                          <p:cTn id="60" fill="hold">
                            <p:stCondLst>
                              <p:cond delay="2000"/>
                            </p:stCondLst>
                            <p:childTnLst>
                              <p:par>
                                <p:cTn id="61" presetID="31" presetClass="entr" presetSubtype="0" fill="hold" nodeType="after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 calcmode="lin" valueType="num">
                                      <p:cBhvr>
                                        <p:cTn id="63"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64"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65"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66" dur="1000"/>
                                        <p:tgtEl>
                                          <p:spTgt spid="6">
                                            <p:txEl>
                                              <p:pRg st="1" end="1"/>
                                            </p:txEl>
                                          </p:spTgt>
                                        </p:tgtEl>
                                      </p:cBhvr>
                                    </p:animEffect>
                                  </p:childTnLst>
                                </p:cTn>
                              </p:par>
                            </p:childTnLst>
                          </p:cTn>
                        </p:par>
                        <p:par>
                          <p:cTn id="67" fill="hold">
                            <p:stCondLst>
                              <p:cond delay="3000"/>
                            </p:stCondLst>
                            <p:childTnLst>
                              <p:par>
                                <p:cTn id="68" presetID="31" presetClass="entr" presetSubtype="0" fill="hold" nodeType="afterEffect">
                                  <p:stCondLst>
                                    <p:cond delay="0"/>
                                  </p:stCondLst>
                                  <p:childTnLst>
                                    <p:set>
                                      <p:cBhvr>
                                        <p:cTn id="69" dur="1" fill="hold">
                                          <p:stCondLst>
                                            <p:cond delay="0"/>
                                          </p:stCondLst>
                                        </p:cTn>
                                        <p:tgtEl>
                                          <p:spTgt spid="6">
                                            <p:txEl>
                                              <p:pRg st="2" end="2"/>
                                            </p:txEl>
                                          </p:spTgt>
                                        </p:tgtEl>
                                        <p:attrNameLst>
                                          <p:attrName>style.visibility</p:attrName>
                                        </p:attrNameLst>
                                      </p:cBhvr>
                                      <p:to>
                                        <p:strVal val="visible"/>
                                      </p:to>
                                    </p:set>
                                    <p:anim calcmode="lin" valueType="num">
                                      <p:cBhvr>
                                        <p:cTn id="70"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71"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72"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73" dur="1000"/>
                                        <p:tgtEl>
                                          <p:spTgt spid="6">
                                            <p:txEl>
                                              <p:pRg st="2" end="2"/>
                                            </p:txEl>
                                          </p:spTgt>
                                        </p:tgtEl>
                                      </p:cBhvr>
                                    </p:animEffect>
                                  </p:childTnLst>
                                </p:cTn>
                              </p:par>
                            </p:childTnLst>
                          </p:cTn>
                        </p:par>
                        <p:par>
                          <p:cTn id="74" fill="hold">
                            <p:stCondLst>
                              <p:cond delay="4000"/>
                            </p:stCondLst>
                            <p:childTnLst>
                              <p:par>
                                <p:cTn id="75" presetID="31" presetClass="entr" presetSubtype="0" fill="hold" nodeType="afterEffect">
                                  <p:stCondLst>
                                    <p:cond delay="0"/>
                                  </p:stCondLst>
                                  <p:childTnLst>
                                    <p:set>
                                      <p:cBhvr>
                                        <p:cTn id="76" dur="1" fill="hold">
                                          <p:stCondLst>
                                            <p:cond delay="0"/>
                                          </p:stCondLst>
                                        </p:cTn>
                                        <p:tgtEl>
                                          <p:spTgt spid="6">
                                            <p:txEl>
                                              <p:pRg st="3" end="3"/>
                                            </p:txEl>
                                          </p:spTgt>
                                        </p:tgtEl>
                                        <p:attrNameLst>
                                          <p:attrName>style.visibility</p:attrName>
                                        </p:attrNameLst>
                                      </p:cBhvr>
                                      <p:to>
                                        <p:strVal val="visible"/>
                                      </p:to>
                                    </p:set>
                                    <p:anim calcmode="lin" valueType="num">
                                      <p:cBhvr>
                                        <p:cTn id="77"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78"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79"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80" dur="1000"/>
                                        <p:tgtEl>
                                          <p:spTgt spid="6">
                                            <p:txEl>
                                              <p:pRg st="3" end="3"/>
                                            </p:txEl>
                                          </p:spTgt>
                                        </p:tgtEl>
                                      </p:cBhvr>
                                    </p:animEffect>
                                  </p:childTnLst>
                                </p:cTn>
                              </p:par>
                            </p:childTnLst>
                          </p:cTn>
                        </p:par>
                        <p:par>
                          <p:cTn id="81" fill="hold">
                            <p:stCondLst>
                              <p:cond delay="5000"/>
                            </p:stCondLst>
                            <p:childTnLst>
                              <p:par>
                                <p:cTn id="82" presetID="31" presetClass="entr" presetSubtype="0" fill="hold" nodeType="afterEffect">
                                  <p:stCondLst>
                                    <p:cond delay="0"/>
                                  </p:stCondLst>
                                  <p:childTnLst>
                                    <p:set>
                                      <p:cBhvr>
                                        <p:cTn id="83" dur="1" fill="hold">
                                          <p:stCondLst>
                                            <p:cond delay="0"/>
                                          </p:stCondLst>
                                        </p:cTn>
                                        <p:tgtEl>
                                          <p:spTgt spid="6">
                                            <p:txEl>
                                              <p:pRg st="4" end="4"/>
                                            </p:txEl>
                                          </p:spTgt>
                                        </p:tgtEl>
                                        <p:attrNameLst>
                                          <p:attrName>style.visibility</p:attrName>
                                        </p:attrNameLst>
                                      </p:cBhvr>
                                      <p:to>
                                        <p:strVal val="visible"/>
                                      </p:to>
                                    </p:set>
                                    <p:anim calcmode="lin" valueType="num">
                                      <p:cBhvr>
                                        <p:cTn id="84"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5"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86"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87" dur="1000"/>
                                        <p:tgtEl>
                                          <p:spTgt spid="6">
                                            <p:txEl>
                                              <p:pRg st="4" end="4"/>
                                            </p:txEl>
                                          </p:spTgt>
                                        </p:tgtEl>
                                      </p:cBhvr>
                                    </p:animEffect>
                                  </p:childTnLst>
                                </p:cTn>
                              </p:par>
                            </p:childTnLst>
                          </p:cTn>
                        </p:par>
                        <p:par>
                          <p:cTn id="88" fill="hold">
                            <p:stCondLst>
                              <p:cond delay="6000"/>
                            </p:stCondLst>
                            <p:childTnLst>
                              <p:par>
                                <p:cTn id="89" presetID="31" presetClass="entr" presetSubtype="0" fill="hold" nodeType="afterEffect">
                                  <p:stCondLst>
                                    <p:cond delay="0"/>
                                  </p:stCondLst>
                                  <p:childTnLst>
                                    <p:set>
                                      <p:cBhvr>
                                        <p:cTn id="90" dur="1" fill="hold">
                                          <p:stCondLst>
                                            <p:cond delay="0"/>
                                          </p:stCondLst>
                                        </p:cTn>
                                        <p:tgtEl>
                                          <p:spTgt spid="6">
                                            <p:txEl>
                                              <p:pRg st="5" end="5"/>
                                            </p:txEl>
                                          </p:spTgt>
                                        </p:tgtEl>
                                        <p:attrNameLst>
                                          <p:attrName>style.visibility</p:attrName>
                                        </p:attrNameLst>
                                      </p:cBhvr>
                                      <p:to>
                                        <p:strVal val="visible"/>
                                      </p:to>
                                    </p:set>
                                    <p:anim calcmode="lin" valueType="num">
                                      <p:cBhvr>
                                        <p:cTn id="91"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92"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93"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94"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DFF4C3C3A58B40BC002735D7D1A591" ma:contentTypeVersion="16" ma:contentTypeDescription="Create a new document." ma:contentTypeScope="" ma:versionID="58699b6e3e4bd0f943ea48deed26b01e">
  <xsd:schema xmlns:xsd="http://www.w3.org/2001/XMLSchema" xmlns:xs="http://www.w3.org/2001/XMLSchema" xmlns:p="http://schemas.microsoft.com/office/2006/metadata/properties" xmlns:ns2="a470c6e2-6035-4d59-beab-9ecf79d08bb3" xmlns:ns3="70758de4-0663-41f3-a5f7-99e99ed73307" targetNamespace="http://schemas.microsoft.com/office/2006/metadata/properties" ma:root="true" ma:fieldsID="f957e57c4c4e2224e9747477f32903c2" ns2:_="" ns3:_="">
    <xsd:import namespace="a470c6e2-6035-4d59-beab-9ecf79d08bb3"/>
    <xsd:import namespace="70758de4-0663-41f3-a5f7-99e99ed7330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70c6e2-6035-4d59-beab-9ecf79d08b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758de4-0663-41f3-a5f7-99e99ed7330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79116b16-0177-402a-8ff9-8b4654d2eced}" ma:internalName="TaxCatchAll" ma:showField="CatchAllData" ma:web="70758de4-0663-41f3-a5f7-99e99ed733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470c6e2-6035-4d59-beab-9ecf79d08bb3">
      <Terms xmlns="http://schemas.microsoft.com/office/infopath/2007/PartnerControls"/>
    </lcf76f155ced4ddcb4097134ff3c332f>
    <TaxCatchAll xmlns="70758de4-0663-41f3-a5f7-99e99ed73307" xsi:nil="true"/>
  </documentManagement>
</p:properties>
</file>

<file path=customXml/itemProps1.xml><?xml version="1.0" encoding="utf-8"?>
<ds:datastoreItem xmlns:ds="http://schemas.openxmlformats.org/officeDocument/2006/customXml" ds:itemID="{BB88D00F-532A-4937-ACA6-956F8A8A1FEF}"/>
</file>

<file path=customXml/itemProps2.xml><?xml version="1.0" encoding="utf-8"?>
<ds:datastoreItem xmlns:ds="http://schemas.openxmlformats.org/officeDocument/2006/customXml" ds:itemID="{39F3FE1A-3049-451B-A0F9-9A080E5AFAB5}">
  <ds:schemaRefs>
    <ds:schemaRef ds:uri="http://schemas.microsoft.com/sharepoint/v3/contenttype/forms"/>
  </ds:schemaRefs>
</ds:datastoreItem>
</file>

<file path=customXml/itemProps3.xml><?xml version="1.0" encoding="utf-8"?>
<ds:datastoreItem xmlns:ds="http://schemas.openxmlformats.org/officeDocument/2006/customXml" ds:itemID="{88C9FE4B-AC3C-45F0-8C58-FE943524E80A}">
  <ds:schemaRefs>
    <ds:schemaRef ds:uri="http://www.w3.org/XML/1998/namespace"/>
    <ds:schemaRef ds:uri="http://schemas.microsoft.com/office/2006/metadata/properties"/>
    <ds:schemaRef ds:uri="http://schemas.openxmlformats.org/package/2006/metadata/core-properties"/>
    <ds:schemaRef ds:uri="http://schemas.microsoft.com/office/2006/documentManagement/types"/>
    <ds:schemaRef ds:uri="http://purl.org/dc/elements/1.1/"/>
    <ds:schemaRef ds:uri="7eb3d039-33b6-4495-9bc2-698ff4d5488a"/>
    <ds:schemaRef ds:uri="http://purl.org/dc/dcmitype/"/>
    <ds:schemaRef ds:uri="http://schemas.microsoft.com/office/infopath/2007/PartnerControls"/>
    <ds:schemaRef ds:uri="c9a6731c-53d6-464c-b253-c810b90fd6a8"/>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23333</TotalTime>
  <Words>1722</Words>
  <Application>Microsoft Office PowerPoint</Application>
  <PresentationFormat>Widescreen</PresentationFormat>
  <Paragraphs>239</Paragraphs>
  <Slides>29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Verdana</vt:lpstr>
      <vt:lpstr>Wingdings</vt:lpstr>
      <vt:lpstr>Office Theme</vt:lpstr>
      <vt:lpstr>JASON WILLIAMS &amp; MARK FURMAGE  CWM TAF MORGANNWG UNIVERSITY HEALTH BOARD </vt:lpstr>
      <vt:lpstr>Objectives</vt:lpstr>
      <vt:lpstr>CTS Whitepaper 2016 </vt:lpstr>
      <vt:lpstr>  </vt:lpstr>
      <vt:lpstr>SKILLS SHORTAGES</vt:lpstr>
      <vt:lpstr>Pay an Issue? – Retention &amp; Recruitment…</vt:lpstr>
      <vt:lpstr>Waging a War for Talent </vt:lpstr>
      <vt:lpstr>M&amp;E Staff Vacancies 2021 - 2023 </vt:lpstr>
      <vt:lpstr>PowerPoint Presentation</vt:lpstr>
      <vt:lpstr>PowerPoint Presentation</vt:lpstr>
      <vt:lpstr>PowerPoint Presentation</vt:lpstr>
      <vt:lpstr>PowerPoint Presentation</vt:lpstr>
      <vt:lpstr>PowerPoint Presentation</vt:lpstr>
      <vt:lpstr>Current Constraints</vt:lpstr>
      <vt:lpstr>PowerPoint Presentation</vt:lpstr>
      <vt:lpstr>What can we do?</vt:lpstr>
      <vt:lpstr>What can we do? - Continued</vt:lpstr>
      <vt:lpstr>PowerPoint Presentation</vt:lpstr>
      <vt:lpstr>NHS Wales</vt:lpstr>
      <vt:lpstr>PowerPoint Presentation</vt:lpstr>
      <vt:lpstr>Pay &amp; Conditions – Are radical changes required?</vt:lpstr>
      <vt:lpstr>Do We Use The IMTP Well Enough?</vt:lpstr>
      <vt:lpstr>Train them and they will stay?.....</vt:lpstr>
      <vt:lpstr>Upskilling…</vt:lpstr>
      <vt:lpstr>CTM Apprenticeships</vt:lpstr>
      <vt:lpstr>PowerPoint Presentation</vt:lpstr>
      <vt:lpstr>PowerPoint Presentation</vt:lpstr>
      <vt:lpstr>PowerPoint Presentation</vt:lpstr>
      <vt:lpstr>PowerPoint Presentation</vt:lpstr>
    </vt:vector>
  </TitlesOfParts>
  <Company>Cabinet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Edmonds (ABM ULHB - Communications)</dc:creator>
  <cp:lastModifiedBy>Tania Davies</cp:lastModifiedBy>
  <cp:revision>456</cp:revision>
  <cp:lastPrinted>2020-01-08T13:52:18Z</cp:lastPrinted>
  <dcterms:created xsi:type="dcterms:W3CDTF">2012-10-10T09:02:29Z</dcterms:created>
  <dcterms:modified xsi:type="dcterms:W3CDTF">2023-05-09T17:57:22Z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0x010100BACAEB193CC77B4781CD52F73CA3532C</vt:lpwstr>
  </property>
  <property fmtid="{D5CDD505-2E9C-101B-9397-08002B2CF9AE}" pid="3" name="MediaServiceImageTags">
    <vt:lpwstr/>
  </property>
</Properties>
</file>