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6"/>
  </p:notesMasterIdLst>
  <p:sldIdLst>
    <p:sldId id="258" r:id="rId5"/>
    <p:sldId id="259" r:id="rId6"/>
    <p:sldId id="263" r:id="rId7"/>
    <p:sldId id="262" r:id="rId8"/>
    <p:sldId id="261" r:id="rId9"/>
    <p:sldId id="260" r:id="rId10"/>
    <p:sldId id="265" r:id="rId11"/>
    <p:sldId id="266" r:id="rId12"/>
    <p:sldId id="267" r:id="rId13"/>
    <p:sldId id="268" r:id="rId14"/>
    <p:sldId id="273" r:id="rId15"/>
    <p:sldId id="269" r:id="rId16"/>
    <p:sldId id="271" r:id="rId17"/>
    <p:sldId id="272" r:id="rId18"/>
    <p:sldId id="281" r:id="rId19"/>
    <p:sldId id="275" r:id="rId20"/>
    <p:sldId id="276" r:id="rId21"/>
    <p:sldId id="282" r:id="rId22"/>
    <p:sldId id="279" r:id="rId23"/>
    <p:sldId id="278" r:id="rId24"/>
    <p:sldId id="280" r:id="rId25"/>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2BC"/>
    <a:srgbClr val="8BC9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F1DF6A-389B-4D4A-9DCD-87284D6BBBE6}" v="1" dt="2023-05-09T13:10:54.247"/>
    <p1510:client id="{1AA5CCD5-EB00-28EA-D23A-7F98C7E20FC9}" v="504" dt="2023-05-09T10:33:12.514"/>
    <p1510:client id="{70122AD5-1FC7-46EA-BB21-F52D88BE3715}" v="235" dt="2023-05-09T11:13:55.238"/>
    <p1510:client id="{73856E59-6A52-C111-EDCA-57D90C6027C3}" v="354" dt="2023-05-08T11:50:10.129"/>
    <p1510:client id="{A31C48FA-9145-9749-6049-F9B3F335A330}" v="28" dt="2023-05-08T12:19:54.772"/>
    <p1510:client id="{BF27775C-A2D6-BF2B-F0AC-8F74D05AE26D}" v="689" dt="2023-05-08T12:38:24.246"/>
    <p1510:client id="{DF71B7E5-2995-699B-E925-7AF2661BB7D2}" v="5" dt="2023-05-08T12:53:50.3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321" autoAdjust="0"/>
  </p:normalViewPr>
  <p:slideViewPr>
    <p:cSldViewPr snapToGrid="0">
      <p:cViewPr varScale="1">
        <p:scale>
          <a:sx n="87" d="100"/>
          <a:sy n="87" d="100"/>
        </p:scale>
        <p:origin x="6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5A13AB-003A-4EA9-A4CF-2D03DBD0A7BE}"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61941B95-C4A2-4437-8E08-1AB3255700CA}">
      <dgm:prSet/>
      <dgm:spPr/>
      <dgm:t>
        <a:bodyPr/>
        <a:lstStyle/>
        <a:p>
          <a:r>
            <a:rPr lang="en-GB"/>
            <a:t>Online application form</a:t>
          </a:r>
          <a:endParaRPr lang="en-US"/>
        </a:p>
      </dgm:t>
    </dgm:pt>
    <dgm:pt modelId="{55642EEA-051E-4603-BF74-8538242B57AF}" type="parTrans" cxnId="{DA395738-09A2-4699-84D4-A37FD9534B75}">
      <dgm:prSet/>
      <dgm:spPr/>
      <dgm:t>
        <a:bodyPr/>
        <a:lstStyle/>
        <a:p>
          <a:endParaRPr lang="en-US"/>
        </a:p>
      </dgm:t>
    </dgm:pt>
    <dgm:pt modelId="{3592C124-1A33-4644-9EE0-3C0C9E6BFEB9}" type="sibTrans" cxnId="{DA395738-09A2-4699-84D4-A37FD9534B75}">
      <dgm:prSet/>
      <dgm:spPr/>
      <dgm:t>
        <a:bodyPr/>
        <a:lstStyle/>
        <a:p>
          <a:endParaRPr lang="en-US"/>
        </a:p>
      </dgm:t>
    </dgm:pt>
    <dgm:pt modelId="{65DC633F-78EA-40BE-B805-96BBBDE1FB88}">
      <dgm:prSet/>
      <dgm:spPr/>
      <dgm:t>
        <a:bodyPr/>
        <a:lstStyle/>
        <a:p>
          <a:r>
            <a:rPr lang="en-GB"/>
            <a:t>Interview with Network 75</a:t>
          </a:r>
          <a:endParaRPr lang="en-US"/>
        </a:p>
      </dgm:t>
    </dgm:pt>
    <dgm:pt modelId="{B546FA2B-D535-495B-8A93-8A1BBE6045E0}" type="parTrans" cxnId="{AE72D51A-8E2D-4243-9329-DBAAE24C2326}">
      <dgm:prSet/>
      <dgm:spPr/>
      <dgm:t>
        <a:bodyPr/>
        <a:lstStyle/>
        <a:p>
          <a:endParaRPr lang="en-US"/>
        </a:p>
      </dgm:t>
    </dgm:pt>
    <dgm:pt modelId="{836C9EE0-4DC6-4918-BD44-5811A7158364}" type="sibTrans" cxnId="{AE72D51A-8E2D-4243-9329-DBAAE24C2326}">
      <dgm:prSet/>
      <dgm:spPr/>
      <dgm:t>
        <a:bodyPr/>
        <a:lstStyle/>
        <a:p>
          <a:endParaRPr lang="en-US"/>
        </a:p>
      </dgm:t>
    </dgm:pt>
    <dgm:pt modelId="{0496A54E-FEB5-4596-AA89-80D4621EEFCC}">
      <dgm:prSet/>
      <dgm:spPr/>
      <dgm:t>
        <a:bodyPr/>
        <a:lstStyle/>
        <a:p>
          <a:r>
            <a:rPr lang="en-GB"/>
            <a:t>Interview with host company</a:t>
          </a:r>
          <a:endParaRPr lang="en-US"/>
        </a:p>
      </dgm:t>
    </dgm:pt>
    <dgm:pt modelId="{F07B061B-6EE4-4DC4-BBB3-609C5D89CC0A}" type="parTrans" cxnId="{E73BBBEE-3D3A-4739-88C9-6D31A1A2F931}">
      <dgm:prSet/>
      <dgm:spPr/>
      <dgm:t>
        <a:bodyPr/>
        <a:lstStyle/>
        <a:p>
          <a:endParaRPr lang="en-US"/>
        </a:p>
      </dgm:t>
    </dgm:pt>
    <dgm:pt modelId="{A3F88620-7F79-43B4-A8A2-80816556C9AA}" type="sibTrans" cxnId="{E73BBBEE-3D3A-4739-88C9-6D31A1A2F931}">
      <dgm:prSet/>
      <dgm:spPr/>
      <dgm:t>
        <a:bodyPr/>
        <a:lstStyle/>
        <a:p>
          <a:endParaRPr lang="en-US"/>
        </a:p>
      </dgm:t>
    </dgm:pt>
    <dgm:pt modelId="{AD8DF93F-5AC8-4233-8668-9AB98C1F5B3D}" type="pres">
      <dgm:prSet presAssocID="{575A13AB-003A-4EA9-A4CF-2D03DBD0A7BE}" presName="hierChild1" presStyleCnt="0">
        <dgm:presLayoutVars>
          <dgm:chPref val="1"/>
          <dgm:dir/>
          <dgm:animOne val="branch"/>
          <dgm:animLvl val="lvl"/>
          <dgm:resizeHandles/>
        </dgm:presLayoutVars>
      </dgm:prSet>
      <dgm:spPr/>
    </dgm:pt>
    <dgm:pt modelId="{BAA98009-3E48-4FD1-A5FC-B6FEA4005610}" type="pres">
      <dgm:prSet presAssocID="{61941B95-C4A2-4437-8E08-1AB3255700CA}" presName="hierRoot1" presStyleCnt="0"/>
      <dgm:spPr/>
    </dgm:pt>
    <dgm:pt modelId="{CCFBEC9B-5A12-4465-9EB2-8B9E7DF88C09}" type="pres">
      <dgm:prSet presAssocID="{61941B95-C4A2-4437-8E08-1AB3255700CA}" presName="composite" presStyleCnt="0"/>
      <dgm:spPr/>
    </dgm:pt>
    <dgm:pt modelId="{AC3350B6-881A-4447-A828-BFAFAB29FDFB}" type="pres">
      <dgm:prSet presAssocID="{61941B95-C4A2-4437-8E08-1AB3255700CA}" presName="background" presStyleLbl="node0" presStyleIdx="0" presStyleCnt="3"/>
      <dgm:spPr/>
    </dgm:pt>
    <dgm:pt modelId="{56E7AD0A-B8B2-4476-B9C9-97D246E2F8A5}" type="pres">
      <dgm:prSet presAssocID="{61941B95-C4A2-4437-8E08-1AB3255700CA}" presName="text" presStyleLbl="fgAcc0" presStyleIdx="0" presStyleCnt="3">
        <dgm:presLayoutVars>
          <dgm:chPref val="3"/>
        </dgm:presLayoutVars>
      </dgm:prSet>
      <dgm:spPr/>
    </dgm:pt>
    <dgm:pt modelId="{C5B86076-90C9-4F7F-BF1C-03C13C0A0400}" type="pres">
      <dgm:prSet presAssocID="{61941B95-C4A2-4437-8E08-1AB3255700CA}" presName="hierChild2" presStyleCnt="0"/>
      <dgm:spPr/>
    </dgm:pt>
    <dgm:pt modelId="{8F35ECC5-DE04-4A8F-8C3B-48F3DDF46DAB}" type="pres">
      <dgm:prSet presAssocID="{65DC633F-78EA-40BE-B805-96BBBDE1FB88}" presName="hierRoot1" presStyleCnt="0"/>
      <dgm:spPr/>
    </dgm:pt>
    <dgm:pt modelId="{8873779A-29C8-485D-AE70-C394C0C5EB6E}" type="pres">
      <dgm:prSet presAssocID="{65DC633F-78EA-40BE-B805-96BBBDE1FB88}" presName="composite" presStyleCnt="0"/>
      <dgm:spPr/>
    </dgm:pt>
    <dgm:pt modelId="{F26FE9B0-98AE-4932-99F1-985CAB14B865}" type="pres">
      <dgm:prSet presAssocID="{65DC633F-78EA-40BE-B805-96BBBDE1FB88}" presName="background" presStyleLbl="node0" presStyleIdx="1" presStyleCnt="3"/>
      <dgm:spPr/>
    </dgm:pt>
    <dgm:pt modelId="{8B3CC965-2BA7-4D97-B2C0-2755A1C9A78C}" type="pres">
      <dgm:prSet presAssocID="{65DC633F-78EA-40BE-B805-96BBBDE1FB88}" presName="text" presStyleLbl="fgAcc0" presStyleIdx="1" presStyleCnt="3">
        <dgm:presLayoutVars>
          <dgm:chPref val="3"/>
        </dgm:presLayoutVars>
      </dgm:prSet>
      <dgm:spPr/>
    </dgm:pt>
    <dgm:pt modelId="{EBF103A6-0DA1-4106-BD8F-FAF178E14E95}" type="pres">
      <dgm:prSet presAssocID="{65DC633F-78EA-40BE-B805-96BBBDE1FB88}" presName="hierChild2" presStyleCnt="0"/>
      <dgm:spPr/>
    </dgm:pt>
    <dgm:pt modelId="{C35FEBF4-8A47-4236-8204-05366B6C68CB}" type="pres">
      <dgm:prSet presAssocID="{0496A54E-FEB5-4596-AA89-80D4621EEFCC}" presName="hierRoot1" presStyleCnt="0"/>
      <dgm:spPr/>
    </dgm:pt>
    <dgm:pt modelId="{1528030A-33F4-4B88-8D95-97DA32F80B45}" type="pres">
      <dgm:prSet presAssocID="{0496A54E-FEB5-4596-AA89-80D4621EEFCC}" presName="composite" presStyleCnt="0"/>
      <dgm:spPr/>
    </dgm:pt>
    <dgm:pt modelId="{4FE09357-6514-46A1-A2B2-A19E17141943}" type="pres">
      <dgm:prSet presAssocID="{0496A54E-FEB5-4596-AA89-80D4621EEFCC}" presName="background" presStyleLbl="node0" presStyleIdx="2" presStyleCnt="3"/>
      <dgm:spPr/>
    </dgm:pt>
    <dgm:pt modelId="{66438BAB-34FF-4CE6-8BFC-C8DAFB28DB1B}" type="pres">
      <dgm:prSet presAssocID="{0496A54E-FEB5-4596-AA89-80D4621EEFCC}" presName="text" presStyleLbl="fgAcc0" presStyleIdx="2" presStyleCnt="3">
        <dgm:presLayoutVars>
          <dgm:chPref val="3"/>
        </dgm:presLayoutVars>
      </dgm:prSet>
      <dgm:spPr/>
    </dgm:pt>
    <dgm:pt modelId="{C66DF6D1-2BD0-410D-8670-1F84CB5E99B4}" type="pres">
      <dgm:prSet presAssocID="{0496A54E-FEB5-4596-AA89-80D4621EEFCC}" presName="hierChild2" presStyleCnt="0"/>
      <dgm:spPr/>
    </dgm:pt>
  </dgm:ptLst>
  <dgm:cxnLst>
    <dgm:cxn modelId="{AE72D51A-8E2D-4243-9329-DBAAE24C2326}" srcId="{575A13AB-003A-4EA9-A4CF-2D03DBD0A7BE}" destId="{65DC633F-78EA-40BE-B805-96BBBDE1FB88}" srcOrd="1" destOrd="0" parTransId="{B546FA2B-D535-495B-8A93-8A1BBE6045E0}" sibTransId="{836C9EE0-4DC6-4918-BD44-5811A7158364}"/>
    <dgm:cxn modelId="{437C2625-B63C-4BE0-A3DB-1BC1A289E219}" type="presOf" srcId="{0496A54E-FEB5-4596-AA89-80D4621EEFCC}" destId="{66438BAB-34FF-4CE6-8BFC-C8DAFB28DB1B}" srcOrd="0" destOrd="0" presId="urn:microsoft.com/office/officeart/2005/8/layout/hierarchy1"/>
    <dgm:cxn modelId="{DA395738-09A2-4699-84D4-A37FD9534B75}" srcId="{575A13AB-003A-4EA9-A4CF-2D03DBD0A7BE}" destId="{61941B95-C4A2-4437-8E08-1AB3255700CA}" srcOrd="0" destOrd="0" parTransId="{55642EEA-051E-4603-BF74-8538242B57AF}" sibTransId="{3592C124-1A33-4644-9EE0-3C0C9E6BFEB9}"/>
    <dgm:cxn modelId="{1EF22D6C-14EA-4323-A9CB-A6A1AFDA3694}" type="presOf" srcId="{65DC633F-78EA-40BE-B805-96BBBDE1FB88}" destId="{8B3CC965-2BA7-4D97-B2C0-2755A1C9A78C}" srcOrd="0" destOrd="0" presId="urn:microsoft.com/office/officeart/2005/8/layout/hierarchy1"/>
    <dgm:cxn modelId="{26697C54-16A7-4BE0-BCAE-14A7A77D8166}" type="presOf" srcId="{61941B95-C4A2-4437-8E08-1AB3255700CA}" destId="{56E7AD0A-B8B2-4476-B9C9-97D246E2F8A5}" srcOrd="0" destOrd="0" presId="urn:microsoft.com/office/officeart/2005/8/layout/hierarchy1"/>
    <dgm:cxn modelId="{DD9C23CD-979B-4B98-A579-D1B3A59E3203}" type="presOf" srcId="{575A13AB-003A-4EA9-A4CF-2D03DBD0A7BE}" destId="{AD8DF93F-5AC8-4233-8668-9AB98C1F5B3D}" srcOrd="0" destOrd="0" presId="urn:microsoft.com/office/officeart/2005/8/layout/hierarchy1"/>
    <dgm:cxn modelId="{E73BBBEE-3D3A-4739-88C9-6D31A1A2F931}" srcId="{575A13AB-003A-4EA9-A4CF-2D03DBD0A7BE}" destId="{0496A54E-FEB5-4596-AA89-80D4621EEFCC}" srcOrd="2" destOrd="0" parTransId="{F07B061B-6EE4-4DC4-BBB3-609C5D89CC0A}" sibTransId="{A3F88620-7F79-43B4-A8A2-80816556C9AA}"/>
    <dgm:cxn modelId="{05825A49-6717-485C-8B98-1E45B011A295}" type="presParOf" srcId="{AD8DF93F-5AC8-4233-8668-9AB98C1F5B3D}" destId="{BAA98009-3E48-4FD1-A5FC-B6FEA4005610}" srcOrd="0" destOrd="0" presId="urn:microsoft.com/office/officeart/2005/8/layout/hierarchy1"/>
    <dgm:cxn modelId="{45B7FAFD-5985-4602-9A09-2FE684B67BE0}" type="presParOf" srcId="{BAA98009-3E48-4FD1-A5FC-B6FEA4005610}" destId="{CCFBEC9B-5A12-4465-9EB2-8B9E7DF88C09}" srcOrd="0" destOrd="0" presId="urn:microsoft.com/office/officeart/2005/8/layout/hierarchy1"/>
    <dgm:cxn modelId="{B664D85D-C967-4551-B2BF-A74FC8EFC9EF}" type="presParOf" srcId="{CCFBEC9B-5A12-4465-9EB2-8B9E7DF88C09}" destId="{AC3350B6-881A-4447-A828-BFAFAB29FDFB}" srcOrd="0" destOrd="0" presId="urn:microsoft.com/office/officeart/2005/8/layout/hierarchy1"/>
    <dgm:cxn modelId="{F2C090F9-7B78-4C98-BFCA-B92E8C8E5EC6}" type="presParOf" srcId="{CCFBEC9B-5A12-4465-9EB2-8B9E7DF88C09}" destId="{56E7AD0A-B8B2-4476-B9C9-97D246E2F8A5}" srcOrd="1" destOrd="0" presId="urn:microsoft.com/office/officeart/2005/8/layout/hierarchy1"/>
    <dgm:cxn modelId="{8E6CD4CB-F81D-4D99-AA86-796537082058}" type="presParOf" srcId="{BAA98009-3E48-4FD1-A5FC-B6FEA4005610}" destId="{C5B86076-90C9-4F7F-BF1C-03C13C0A0400}" srcOrd="1" destOrd="0" presId="urn:microsoft.com/office/officeart/2005/8/layout/hierarchy1"/>
    <dgm:cxn modelId="{501F3110-3798-422B-8F94-95109BFED044}" type="presParOf" srcId="{AD8DF93F-5AC8-4233-8668-9AB98C1F5B3D}" destId="{8F35ECC5-DE04-4A8F-8C3B-48F3DDF46DAB}" srcOrd="1" destOrd="0" presId="urn:microsoft.com/office/officeart/2005/8/layout/hierarchy1"/>
    <dgm:cxn modelId="{2E809799-AE8A-4167-8858-D187F9A8805D}" type="presParOf" srcId="{8F35ECC5-DE04-4A8F-8C3B-48F3DDF46DAB}" destId="{8873779A-29C8-485D-AE70-C394C0C5EB6E}" srcOrd="0" destOrd="0" presId="urn:microsoft.com/office/officeart/2005/8/layout/hierarchy1"/>
    <dgm:cxn modelId="{B94C4573-C590-47E0-803C-8382650D5291}" type="presParOf" srcId="{8873779A-29C8-485D-AE70-C394C0C5EB6E}" destId="{F26FE9B0-98AE-4932-99F1-985CAB14B865}" srcOrd="0" destOrd="0" presId="urn:microsoft.com/office/officeart/2005/8/layout/hierarchy1"/>
    <dgm:cxn modelId="{6DBE48E1-00EF-4478-9D26-410F39ED4EA9}" type="presParOf" srcId="{8873779A-29C8-485D-AE70-C394C0C5EB6E}" destId="{8B3CC965-2BA7-4D97-B2C0-2755A1C9A78C}" srcOrd="1" destOrd="0" presId="urn:microsoft.com/office/officeart/2005/8/layout/hierarchy1"/>
    <dgm:cxn modelId="{371EB3FD-3696-4A9F-B9B1-A0D386E10C69}" type="presParOf" srcId="{8F35ECC5-DE04-4A8F-8C3B-48F3DDF46DAB}" destId="{EBF103A6-0DA1-4106-BD8F-FAF178E14E95}" srcOrd="1" destOrd="0" presId="urn:microsoft.com/office/officeart/2005/8/layout/hierarchy1"/>
    <dgm:cxn modelId="{0DFCA7F5-F896-4F79-A14D-754F86325A79}" type="presParOf" srcId="{AD8DF93F-5AC8-4233-8668-9AB98C1F5B3D}" destId="{C35FEBF4-8A47-4236-8204-05366B6C68CB}" srcOrd="2" destOrd="0" presId="urn:microsoft.com/office/officeart/2005/8/layout/hierarchy1"/>
    <dgm:cxn modelId="{5A8048AD-062B-4605-8729-E3099F9B6235}" type="presParOf" srcId="{C35FEBF4-8A47-4236-8204-05366B6C68CB}" destId="{1528030A-33F4-4B88-8D95-97DA32F80B45}" srcOrd="0" destOrd="0" presId="urn:microsoft.com/office/officeart/2005/8/layout/hierarchy1"/>
    <dgm:cxn modelId="{99B1FF76-D7D0-4C13-8F0B-60EB7CF0E716}" type="presParOf" srcId="{1528030A-33F4-4B88-8D95-97DA32F80B45}" destId="{4FE09357-6514-46A1-A2B2-A19E17141943}" srcOrd="0" destOrd="0" presId="urn:microsoft.com/office/officeart/2005/8/layout/hierarchy1"/>
    <dgm:cxn modelId="{22D9FFB7-03A4-4245-8495-0EDFA423BF47}" type="presParOf" srcId="{1528030A-33F4-4B88-8D95-97DA32F80B45}" destId="{66438BAB-34FF-4CE6-8BFC-C8DAFB28DB1B}" srcOrd="1" destOrd="0" presId="urn:microsoft.com/office/officeart/2005/8/layout/hierarchy1"/>
    <dgm:cxn modelId="{F45D3738-0E2D-4436-BE1F-CB71CD696A32}" type="presParOf" srcId="{C35FEBF4-8A47-4236-8204-05366B6C68CB}" destId="{C66DF6D1-2BD0-410D-8670-1F84CB5E99B4}"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350B6-881A-4447-A828-BFAFAB29FDFB}">
      <dsp:nvSpPr>
        <dsp:cNvPr id="0" name=""/>
        <dsp:cNvSpPr/>
      </dsp:nvSpPr>
      <dsp:spPr>
        <a:xfrm>
          <a:off x="0" y="325806"/>
          <a:ext cx="3101570" cy="196949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E7AD0A-B8B2-4476-B9C9-97D246E2F8A5}">
      <dsp:nvSpPr>
        <dsp:cNvPr id="0" name=""/>
        <dsp:cNvSpPr/>
      </dsp:nvSpPr>
      <dsp:spPr>
        <a:xfrm>
          <a:off x="344618" y="653194"/>
          <a:ext cx="3101570" cy="196949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GB" sz="3700" kern="1200"/>
            <a:t>Online application form</a:t>
          </a:r>
          <a:endParaRPr lang="en-US" sz="3700" kern="1200"/>
        </a:p>
      </dsp:txBody>
      <dsp:txXfrm>
        <a:off x="402303" y="710879"/>
        <a:ext cx="2986200" cy="1854127"/>
      </dsp:txXfrm>
    </dsp:sp>
    <dsp:sp modelId="{F26FE9B0-98AE-4932-99F1-985CAB14B865}">
      <dsp:nvSpPr>
        <dsp:cNvPr id="0" name=""/>
        <dsp:cNvSpPr/>
      </dsp:nvSpPr>
      <dsp:spPr>
        <a:xfrm>
          <a:off x="3790807" y="325806"/>
          <a:ext cx="3101570" cy="196949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3CC965-2BA7-4D97-B2C0-2755A1C9A78C}">
      <dsp:nvSpPr>
        <dsp:cNvPr id="0" name=""/>
        <dsp:cNvSpPr/>
      </dsp:nvSpPr>
      <dsp:spPr>
        <a:xfrm>
          <a:off x="4135426" y="653194"/>
          <a:ext cx="3101570" cy="196949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GB" sz="3700" kern="1200"/>
            <a:t>Interview with Network 75</a:t>
          </a:r>
          <a:endParaRPr lang="en-US" sz="3700" kern="1200"/>
        </a:p>
      </dsp:txBody>
      <dsp:txXfrm>
        <a:off x="4193111" y="710879"/>
        <a:ext cx="2986200" cy="1854127"/>
      </dsp:txXfrm>
    </dsp:sp>
    <dsp:sp modelId="{4FE09357-6514-46A1-A2B2-A19E17141943}">
      <dsp:nvSpPr>
        <dsp:cNvPr id="0" name=""/>
        <dsp:cNvSpPr/>
      </dsp:nvSpPr>
      <dsp:spPr>
        <a:xfrm>
          <a:off x="7581615" y="325806"/>
          <a:ext cx="3101570" cy="196949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6438BAB-34FF-4CE6-8BFC-C8DAFB28DB1B}">
      <dsp:nvSpPr>
        <dsp:cNvPr id="0" name=""/>
        <dsp:cNvSpPr/>
      </dsp:nvSpPr>
      <dsp:spPr>
        <a:xfrm>
          <a:off x="7926234" y="653194"/>
          <a:ext cx="3101570" cy="196949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GB" sz="3700" kern="1200"/>
            <a:t>Interview with host company</a:t>
          </a:r>
          <a:endParaRPr lang="en-US" sz="3700" kern="1200"/>
        </a:p>
      </dsp:txBody>
      <dsp:txXfrm>
        <a:off x="7983919" y="710879"/>
        <a:ext cx="2986200" cy="185412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5ECC99-8923-464A-8B8B-69DD62B728BF}" type="datetimeFigureOut">
              <a:rPr lang="en-GB" smtClean="0"/>
              <a:t>09/05/2023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DC3E7E-E909-4F3A-B662-A11A56CB7D3C}" type="slidenum">
              <a:rPr lang="en-GB" smtClean="0"/>
              <a:t>‹#›</a:t>
            </a:fld>
            <a:endParaRPr lang="en-GB"/>
          </a:p>
        </p:txBody>
      </p:sp>
    </p:spTree>
    <p:extLst>
      <p:ext uri="{BB962C8B-B14F-4D97-AF65-F5344CB8AC3E}">
        <p14:creationId xmlns:p14="http://schemas.microsoft.com/office/powerpoint/2010/main" val="3269115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Hello. My name is Rebecca Mason. I joined NHS Wales Shared Services Partnership in September 2018 as part of the Network 75 degree scheme at the University of South Wales. I have just completed my </a:t>
            </a:r>
            <a:r>
              <a:rPr lang="en-GB" err="1"/>
              <a:t>finBal</a:t>
            </a:r>
            <a:r>
              <a:rPr lang="en-GB"/>
              <a:t> year of my 5 year degree course in mechanical engineering. </a:t>
            </a:r>
            <a:endParaRPr lang="en-US"/>
          </a:p>
        </p:txBody>
      </p:sp>
      <p:sp>
        <p:nvSpPr>
          <p:cNvPr id="4" name="Slide Number Placeholder 3"/>
          <p:cNvSpPr>
            <a:spLocks noGrp="1"/>
          </p:cNvSpPr>
          <p:nvPr>
            <p:ph type="sldNum" sz="quarter" idx="5"/>
          </p:nvPr>
        </p:nvSpPr>
        <p:spPr/>
        <p:txBody>
          <a:bodyPr/>
          <a:lstStyle/>
          <a:p>
            <a:fld id="{8EDC3E7E-E909-4F3A-B662-A11A56CB7D3C}" type="slidenum">
              <a:rPr lang="en-GB" smtClean="0"/>
              <a:t>2</a:t>
            </a:fld>
            <a:endParaRPr lang="en-GB"/>
          </a:p>
        </p:txBody>
      </p:sp>
    </p:spTree>
    <p:extLst>
      <p:ext uri="{BB962C8B-B14F-4D97-AF65-F5344CB8AC3E}">
        <p14:creationId xmlns:p14="http://schemas.microsoft.com/office/powerpoint/2010/main" val="38594304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a:cs typeface="Calibri"/>
              </a:rPr>
              <a:t>Performing a suite of tests conforming to set guidelines &amp; regulations:</a:t>
            </a:r>
            <a:endParaRPr lang="en-GB" sz="1800" i="1">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Our Bread and butter for annual validations – A thermometric test chart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Generated through our Validation Software </a:t>
            </a:r>
            <a:r>
              <a:rPr lang="en-US" err="1">
                <a:cs typeface="Calibri"/>
              </a:rPr>
              <a:t>TQSoft</a:t>
            </a:r>
            <a:r>
              <a:rPr lang="en-US">
                <a:cs typeface="Calibri"/>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For those of you who know the software – a learning curve by itself</a:t>
            </a:r>
          </a:p>
          <a:p>
            <a:endParaRPr lang="en-GB"/>
          </a:p>
        </p:txBody>
      </p:sp>
      <p:sp>
        <p:nvSpPr>
          <p:cNvPr id="4" name="Slide Number Placeholder 3"/>
          <p:cNvSpPr>
            <a:spLocks noGrp="1"/>
          </p:cNvSpPr>
          <p:nvPr>
            <p:ph type="sldNum" sz="quarter" idx="5"/>
          </p:nvPr>
        </p:nvSpPr>
        <p:spPr/>
        <p:txBody>
          <a:bodyPr/>
          <a:lstStyle/>
          <a:p>
            <a:fld id="{8EDC3E7E-E909-4F3A-B662-A11A56CB7D3C}" type="slidenum">
              <a:rPr lang="en-GB" smtClean="0"/>
              <a:t>18</a:t>
            </a:fld>
            <a:endParaRPr lang="en-GB"/>
          </a:p>
        </p:txBody>
      </p:sp>
    </p:spTree>
    <p:extLst>
      <p:ext uri="{BB962C8B-B14F-4D97-AF65-F5344CB8AC3E}">
        <p14:creationId xmlns:p14="http://schemas.microsoft.com/office/powerpoint/2010/main" val="11393440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Some examples of my work:</a:t>
            </a:r>
          </a:p>
          <a:p>
            <a:r>
              <a:rPr lang="en-US">
                <a:cs typeface="Calibri"/>
              </a:rPr>
              <a:t>1 – Steam quality testing of a supply to HSDU porous load sterilizers</a:t>
            </a:r>
          </a:p>
          <a:p>
            <a:r>
              <a:rPr lang="en-US">
                <a:cs typeface="Calibri"/>
              </a:rPr>
              <a:t>2 – My validation equipment sat in front of  a HSDU Washer Disinfector</a:t>
            </a:r>
          </a:p>
          <a:p>
            <a:r>
              <a:rPr lang="en-US">
                <a:cs typeface="Calibri"/>
              </a:rPr>
              <a:t>3 – Example of a Performance Qualification Test – Chamber wall temperature test of a Porous Load Sterilizer</a:t>
            </a:r>
          </a:p>
          <a:p>
            <a:endParaRPr lang="en-US">
              <a:cs typeface="Calibri"/>
            </a:endParaRPr>
          </a:p>
          <a:p>
            <a:endParaRPr lang="en-GB"/>
          </a:p>
        </p:txBody>
      </p:sp>
      <p:sp>
        <p:nvSpPr>
          <p:cNvPr id="4" name="Slide Number Placeholder 3"/>
          <p:cNvSpPr>
            <a:spLocks noGrp="1"/>
          </p:cNvSpPr>
          <p:nvPr>
            <p:ph type="sldNum" sz="quarter" idx="5"/>
          </p:nvPr>
        </p:nvSpPr>
        <p:spPr/>
        <p:txBody>
          <a:bodyPr/>
          <a:lstStyle/>
          <a:p>
            <a:fld id="{8EDC3E7E-E909-4F3A-B662-A11A56CB7D3C}" type="slidenum">
              <a:rPr lang="en-GB" smtClean="0"/>
              <a:t>19</a:t>
            </a:fld>
            <a:endParaRPr lang="en-GB"/>
          </a:p>
        </p:txBody>
      </p:sp>
    </p:spTree>
    <p:extLst>
      <p:ext uri="{BB962C8B-B14F-4D97-AF65-F5344CB8AC3E}">
        <p14:creationId xmlns:p14="http://schemas.microsoft.com/office/powerpoint/2010/main" val="32363973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cs typeface="Calibri"/>
              </a:rPr>
              <a:t>Gain further practical experience through my work across NHS Wales.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cs typeface="Calibri"/>
              </a:rPr>
              <a:t>Making my own mistakes, managing my own work</a:t>
            </a:r>
          </a:p>
          <a:p>
            <a:endParaRPr lang="en-GB" dirty="0"/>
          </a:p>
        </p:txBody>
      </p:sp>
      <p:sp>
        <p:nvSpPr>
          <p:cNvPr id="4" name="Slide Number Placeholder 3"/>
          <p:cNvSpPr>
            <a:spLocks noGrp="1"/>
          </p:cNvSpPr>
          <p:nvPr>
            <p:ph type="sldNum" sz="quarter" idx="5"/>
          </p:nvPr>
        </p:nvSpPr>
        <p:spPr/>
        <p:txBody>
          <a:bodyPr/>
          <a:lstStyle/>
          <a:p>
            <a:fld id="{8EDC3E7E-E909-4F3A-B662-A11A56CB7D3C}" type="slidenum">
              <a:rPr lang="en-GB" smtClean="0"/>
              <a:t>20</a:t>
            </a:fld>
            <a:endParaRPr lang="en-GB"/>
          </a:p>
        </p:txBody>
      </p:sp>
    </p:spTree>
    <p:extLst>
      <p:ext uri="{BB962C8B-B14F-4D97-AF65-F5344CB8AC3E}">
        <p14:creationId xmlns:p14="http://schemas.microsoft.com/office/powerpoint/2010/main" val="25720963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I'm employed by a company that is interested in developing me, rather than hiring me to do a job and that's all.</a:t>
            </a:r>
          </a:p>
          <a:p>
            <a:r>
              <a:rPr lang="en-US" dirty="0">
                <a:cs typeface="Calibri"/>
              </a:rPr>
              <a:t>Surrounded by team members that have seen me develop, and know what I'm capable of and what I still need to learn.</a:t>
            </a:r>
          </a:p>
          <a:p>
            <a:r>
              <a:rPr lang="en-US" dirty="0">
                <a:cs typeface="Calibri"/>
              </a:rPr>
              <a:t>Given me inspiration to learn what can be a niche and somewhat intimidating area to an outsider.</a:t>
            </a:r>
          </a:p>
          <a:p>
            <a:endParaRPr lang="en-US" dirty="0">
              <a:cs typeface="Calibri"/>
            </a:endParaRPr>
          </a:p>
          <a:p>
            <a:r>
              <a:rPr lang="en-US" dirty="0">
                <a:cs typeface="Calibri"/>
              </a:rPr>
              <a:t>I would particularly like to thank the engineers that helped and inspired me throughout my time as a student, the engineers that continue to do so now in the decontamination team, and particularly John Prendergast for his unending patience and efforts in seeing me develop.</a:t>
            </a:r>
          </a:p>
          <a:p>
            <a:endParaRPr lang="en-GB" dirty="0"/>
          </a:p>
        </p:txBody>
      </p:sp>
      <p:sp>
        <p:nvSpPr>
          <p:cNvPr id="4" name="Slide Number Placeholder 3"/>
          <p:cNvSpPr>
            <a:spLocks noGrp="1"/>
          </p:cNvSpPr>
          <p:nvPr>
            <p:ph type="sldNum" sz="quarter" idx="5"/>
          </p:nvPr>
        </p:nvSpPr>
        <p:spPr/>
        <p:txBody>
          <a:bodyPr/>
          <a:lstStyle/>
          <a:p>
            <a:fld id="{8EDC3E7E-E909-4F3A-B662-A11A56CB7D3C}" type="slidenum">
              <a:rPr lang="en-GB" smtClean="0"/>
              <a:t>21</a:t>
            </a:fld>
            <a:endParaRPr lang="en-GB"/>
          </a:p>
        </p:txBody>
      </p:sp>
    </p:spTree>
    <p:extLst>
      <p:ext uri="{BB962C8B-B14F-4D97-AF65-F5344CB8AC3E}">
        <p14:creationId xmlns:p14="http://schemas.microsoft.com/office/powerpoint/2010/main" val="3772449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 first heard about Network 75 when I was in my final year of sixth form. We were read out a long list of degrees, which you can see here on the screen, and told to stay behind if we were interested in studying any of them.</a:t>
            </a:r>
            <a:endParaRPr lang="en-US"/>
          </a:p>
          <a:p>
            <a:endParaRPr lang="en-GB"/>
          </a:p>
          <a:p>
            <a:r>
              <a:rPr lang="en-GB"/>
              <a:t>I had never heard of Network 75 before, but during a short presentation we were told all about the scheme. The scheme allows you to work alongside your degree, in the sector which you are studying for. It is only offered at the University of South Wales</a:t>
            </a:r>
            <a:endParaRPr lang="en-US"/>
          </a:p>
        </p:txBody>
      </p:sp>
      <p:sp>
        <p:nvSpPr>
          <p:cNvPr id="4" name="Slide Number Placeholder 3"/>
          <p:cNvSpPr>
            <a:spLocks noGrp="1"/>
          </p:cNvSpPr>
          <p:nvPr>
            <p:ph type="sldNum" sz="quarter" idx="5"/>
          </p:nvPr>
        </p:nvSpPr>
        <p:spPr/>
        <p:txBody>
          <a:bodyPr/>
          <a:lstStyle/>
          <a:p>
            <a:fld id="{8EDC3E7E-E909-4F3A-B662-A11A56CB7D3C}" type="slidenum">
              <a:rPr lang="en-GB" smtClean="0"/>
              <a:t>3</a:t>
            </a:fld>
            <a:endParaRPr lang="en-GB"/>
          </a:p>
        </p:txBody>
      </p:sp>
    </p:spTree>
    <p:extLst>
      <p:ext uri="{BB962C8B-B14F-4D97-AF65-F5344CB8AC3E}">
        <p14:creationId xmlns:p14="http://schemas.microsoft.com/office/powerpoint/2010/main" val="3961149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After being informed about the scheme, I decided to apply. You can apply alongside your normal UCAS university applications, meaning that you can still go to university full time if you are unable to find a suitable host company, which I don’t think has happened to date.</a:t>
            </a:r>
            <a:endParaRPr lang="en-US"/>
          </a:p>
          <a:p>
            <a:endParaRPr lang="en-GB"/>
          </a:p>
          <a:p>
            <a:r>
              <a:rPr lang="en-GB"/>
              <a:t>After filling out my application form, I was invited to the University for an interview with Network 75. They provisionally accepted me onto the scheme as long as they could find me a suitable company. They then sent my application form out to several companies that they thought would suit me on the scheme and arranged two interviews for me, one with NHS Wales Shared Services Partnership, and another with GE aviation. </a:t>
            </a:r>
            <a:endParaRPr lang="en-US"/>
          </a:p>
        </p:txBody>
      </p:sp>
      <p:sp>
        <p:nvSpPr>
          <p:cNvPr id="4" name="Slide Number Placeholder 3"/>
          <p:cNvSpPr>
            <a:spLocks noGrp="1"/>
          </p:cNvSpPr>
          <p:nvPr>
            <p:ph type="sldNum" sz="quarter" idx="5"/>
          </p:nvPr>
        </p:nvSpPr>
        <p:spPr/>
        <p:txBody>
          <a:bodyPr/>
          <a:lstStyle/>
          <a:p>
            <a:fld id="{8EDC3E7E-E909-4F3A-B662-A11A56CB7D3C}" type="slidenum">
              <a:rPr lang="en-GB" smtClean="0"/>
              <a:t>4</a:t>
            </a:fld>
            <a:endParaRPr lang="en-GB"/>
          </a:p>
        </p:txBody>
      </p:sp>
    </p:spTree>
    <p:extLst>
      <p:ext uri="{BB962C8B-B14F-4D97-AF65-F5344CB8AC3E}">
        <p14:creationId xmlns:p14="http://schemas.microsoft.com/office/powerpoint/2010/main" val="1342491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There are lots of companies currently on the scheme, far too many to list. I have put a short list here of some of the companies that you may recognise. As you can see, the NHS has lots of Network 75 students, throughout the health boards as well as shared services. The NHS students are studying a range of degree courses, ranging from law to computing, not just engineering. </a:t>
            </a:r>
            <a:endParaRPr lang="en-US"/>
          </a:p>
        </p:txBody>
      </p:sp>
      <p:sp>
        <p:nvSpPr>
          <p:cNvPr id="4" name="Slide Number Placeholder 3"/>
          <p:cNvSpPr>
            <a:spLocks noGrp="1"/>
          </p:cNvSpPr>
          <p:nvPr>
            <p:ph type="sldNum" sz="quarter" idx="5"/>
          </p:nvPr>
        </p:nvSpPr>
        <p:spPr/>
        <p:txBody>
          <a:bodyPr/>
          <a:lstStyle/>
          <a:p>
            <a:fld id="{8EDC3E7E-E909-4F3A-B662-A11A56CB7D3C}" type="slidenum">
              <a:rPr lang="en-GB" smtClean="0"/>
              <a:t>5</a:t>
            </a:fld>
            <a:endParaRPr lang="en-GB"/>
          </a:p>
        </p:txBody>
      </p:sp>
    </p:spTree>
    <p:extLst>
      <p:ext uri="{BB962C8B-B14F-4D97-AF65-F5344CB8AC3E}">
        <p14:creationId xmlns:p14="http://schemas.microsoft.com/office/powerpoint/2010/main" val="7258839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There are lots of benefits to completing your degree this way, rather than the conventional full time university route. The Network 75 slogan is ‘work, earn, learn’, which I think sums the scheme up perfectly. All course fees are paid by the host company, so the student doesn’t have any student debt, there is a nice balance during term time as you spend three days in work and two in university. There are great opportunities for networking, and due to having five years experience at the end of the apprenticeship, so far there has been a 100% employability rate from Network 75, which is amazing considering that lots of full time university students struggle to find a job relating to their degree once they graduate.</a:t>
            </a:r>
            <a:endParaRPr lang="en-US"/>
          </a:p>
        </p:txBody>
      </p:sp>
      <p:sp>
        <p:nvSpPr>
          <p:cNvPr id="4" name="Slide Number Placeholder 3"/>
          <p:cNvSpPr>
            <a:spLocks noGrp="1"/>
          </p:cNvSpPr>
          <p:nvPr>
            <p:ph type="sldNum" sz="quarter" idx="5"/>
          </p:nvPr>
        </p:nvSpPr>
        <p:spPr/>
        <p:txBody>
          <a:bodyPr/>
          <a:lstStyle/>
          <a:p>
            <a:fld id="{8EDC3E7E-E909-4F3A-B662-A11A56CB7D3C}" type="slidenum">
              <a:rPr lang="en-GB" smtClean="0"/>
              <a:t>6</a:t>
            </a:fld>
            <a:endParaRPr lang="en-GB"/>
          </a:p>
        </p:txBody>
      </p:sp>
    </p:spTree>
    <p:extLst>
      <p:ext uri="{BB962C8B-B14F-4D97-AF65-F5344CB8AC3E}">
        <p14:creationId xmlns:p14="http://schemas.microsoft.com/office/powerpoint/2010/main" val="3374032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Throughout my five years at shared services, I have had lots of amazing opportunities and experiences. I have been lucky to work with really skilled and knowledgeable engineers, who have always taken time to explain concepts to me and show me things that they believe will benefit my development as an engineer. I have completed lots of annual verifications with Nigel Baker, I’ve completed validations of new schemes, I have witnessed the commissioning of new schemes, and also had the opportunity to go on some amazing secondments. </a:t>
            </a:r>
            <a:endParaRPr lang="en-US"/>
          </a:p>
          <a:p>
            <a:r>
              <a:rPr lang="en-GB"/>
              <a:t>My first secondment was with the estates department at the Royal Glamorgan Hospital. I then went on to do a placement with estates at Prince Charles Hospital, and then </a:t>
            </a:r>
            <a:r>
              <a:rPr lang="en-GB" err="1"/>
              <a:t>Velindre</a:t>
            </a:r>
            <a:r>
              <a:rPr lang="en-GB"/>
              <a:t> Cancer Centre, where I was able to get involved in sustainability work. </a:t>
            </a:r>
            <a:endParaRPr lang="en-US"/>
          </a:p>
          <a:p>
            <a:r>
              <a:rPr lang="en-GB"/>
              <a:t>During Covid, I spent a few months at the Grange University Hospital during the final stages of construction. I did lots of witness testing, particularly on the BMS system and the ventilation. </a:t>
            </a:r>
            <a:endParaRPr lang="en-US"/>
          </a:p>
          <a:p>
            <a:r>
              <a:rPr lang="en-GB"/>
              <a:t>I was lucky to return to the Royal Glamorgan Hospital for a second secondment with estates, although I also got involved with the capital projects the second time around. This taught me a lot about capital schemes and the tendering process. I was lucky to be involved with the replacement of the Princess of Wales steam boilers from tender to installation. </a:t>
            </a:r>
            <a:endParaRPr lang="en-US"/>
          </a:p>
          <a:p>
            <a:r>
              <a:rPr lang="en-GB"/>
              <a:t>My most recent secondment was at </a:t>
            </a:r>
            <a:r>
              <a:rPr lang="en-GB" err="1"/>
              <a:t>Aecom</a:t>
            </a:r>
            <a:r>
              <a:rPr lang="en-GB"/>
              <a:t>, where I learned to design the systems I have spent the last five years validating and verifying. It was great to learn how these systems are designed, and all the aspects that need to be taken into consideration. I was involved with some exciting projects, one of which being the new burns operating theatres at Morriston Hospital, which I am looking forward to seeing get to site in the near future.  </a:t>
            </a:r>
            <a:endParaRPr lang="en-US"/>
          </a:p>
          <a:p>
            <a:r>
              <a:rPr lang="en-GB"/>
              <a:t>Now that my network 75 experience is over, I am just waiting for my university results, which will be available on the 28th of June. I have been offered a position at shared services, and they have also offered to support me to pursue a masters, which will help me one day become chartered. </a:t>
            </a:r>
            <a:endParaRPr lang="en-US"/>
          </a:p>
        </p:txBody>
      </p:sp>
      <p:sp>
        <p:nvSpPr>
          <p:cNvPr id="4" name="Slide Number Placeholder 3"/>
          <p:cNvSpPr>
            <a:spLocks noGrp="1"/>
          </p:cNvSpPr>
          <p:nvPr>
            <p:ph type="sldNum" sz="quarter" idx="5"/>
          </p:nvPr>
        </p:nvSpPr>
        <p:spPr/>
        <p:txBody>
          <a:bodyPr/>
          <a:lstStyle/>
          <a:p>
            <a:fld id="{8EDC3E7E-E909-4F3A-B662-A11A56CB7D3C}" type="slidenum">
              <a:rPr lang="en-GB" smtClean="0"/>
              <a:t>7</a:t>
            </a:fld>
            <a:endParaRPr lang="en-GB"/>
          </a:p>
        </p:txBody>
      </p:sp>
    </p:spTree>
    <p:extLst>
      <p:ext uri="{BB962C8B-B14F-4D97-AF65-F5344CB8AC3E}">
        <p14:creationId xmlns:p14="http://schemas.microsoft.com/office/powerpoint/2010/main" val="4108136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SMPU – Here I worked as part of the management team, using asset management software, </a:t>
            </a:r>
            <a:r>
              <a:rPr lang="en-US" err="1">
                <a:cs typeface="Calibri"/>
              </a:rPr>
              <a:t>co-ordinating</a:t>
            </a:r>
            <a:r>
              <a:rPr lang="en-US">
                <a:cs typeface="Calibri"/>
              </a:rPr>
              <a:t> maintenance etc.</a:t>
            </a:r>
          </a:p>
          <a:p>
            <a:r>
              <a:rPr lang="en-US">
                <a:cs typeface="Calibri"/>
              </a:rPr>
              <a:t>Spoke to Network75 about finding a different placement, and rather than boot me off the scheme they accommodated me, and allowed me to go through the application process again</a:t>
            </a:r>
          </a:p>
          <a:p>
            <a:r>
              <a:rPr lang="en-US">
                <a:cs typeface="Calibri"/>
              </a:rPr>
              <a:t>I first met the NWSSP-SES </a:t>
            </a:r>
            <a:r>
              <a:rPr lang="en-US" err="1">
                <a:cs typeface="Calibri"/>
              </a:rPr>
              <a:t>decon</a:t>
            </a:r>
            <a:r>
              <a:rPr lang="en-US">
                <a:cs typeface="Calibri"/>
              </a:rPr>
              <a:t> team during my time in SMPU, as they performed annual validation of our laboratory Sterilizers, as well as delivering steam condensate samples to the lab for analysis.</a:t>
            </a:r>
          </a:p>
          <a:p>
            <a:r>
              <a:rPr lang="en-US">
                <a:cs typeface="Calibri"/>
              </a:rPr>
              <a:t>I was fortunate to finish off the remaining 3 years of my degree with NWSSP-SES </a:t>
            </a:r>
          </a:p>
          <a:p>
            <a:endParaRPr lang="en-GB"/>
          </a:p>
        </p:txBody>
      </p:sp>
      <p:sp>
        <p:nvSpPr>
          <p:cNvPr id="4" name="Slide Number Placeholder 3"/>
          <p:cNvSpPr>
            <a:spLocks noGrp="1"/>
          </p:cNvSpPr>
          <p:nvPr>
            <p:ph type="sldNum" sz="quarter" idx="5"/>
          </p:nvPr>
        </p:nvSpPr>
        <p:spPr/>
        <p:txBody>
          <a:bodyPr/>
          <a:lstStyle/>
          <a:p>
            <a:fld id="{8EDC3E7E-E909-4F3A-B662-A11A56CB7D3C}" type="slidenum">
              <a:rPr lang="en-GB" smtClean="0"/>
              <a:t>15</a:t>
            </a:fld>
            <a:endParaRPr lang="en-GB"/>
          </a:p>
        </p:txBody>
      </p:sp>
    </p:spTree>
    <p:extLst>
      <p:ext uri="{BB962C8B-B14F-4D97-AF65-F5344CB8AC3E}">
        <p14:creationId xmlns:p14="http://schemas.microsoft.com/office/powerpoint/2010/main" val="996086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20000"/>
              </a:spcBef>
            </a:pPr>
            <a:r>
              <a:rPr lang="en-GB">
                <a:cs typeface="Calibri"/>
              </a:rPr>
              <a:t>Trainee decontamination engineer position – this took me 1 year to </a:t>
            </a:r>
            <a:r>
              <a:rPr lang="en-GB" err="1">
                <a:cs typeface="Calibri"/>
              </a:rPr>
              <a:t>fulfill</a:t>
            </a:r>
            <a:r>
              <a:rPr lang="en-GB">
                <a:cs typeface="Calibri"/>
              </a:rPr>
              <a:t> required competencies</a:t>
            </a:r>
            <a:endParaRPr lang="en-GB"/>
          </a:p>
          <a:p>
            <a:pPr>
              <a:spcBef>
                <a:spcPct val="20000"/>
              </a:spcBef>
            </a:pPr>
            <a:r>
              <a:rPr lang="en-GB"/>
              <a:t>Attended Eastwood park courses </a:t>
            </a:r>
            <a:endParaRPr lang="en-GB">
              <a:cs typeface="Calibri"/>
            </a:endParaRPr>
          </a:p>
          <a:p>
            <a:pPr>
              <a:spcBef>
                <a:spcPct val="20000"/>
              </a:spcBef>
            </a:pPr>
            <a:r>
              <a:rPr lang="en-GB"/>
              <a:t>Aimed to achieve a set amount of annual validations in a year - </a:t>
            </a:r>
            <a:r>
              <a:rPr lang="en-GB" i="1"/>
              <a:t>(Team works in line with WG SLA)</a:t>
            </a:r>
            <a:endParaRPr lang="en-GB"/>
          </a:p>
          <a:p>
            <a:endParaRPr lang="en-GB"/>
          </a:p>
        </p:txBody>
      </p:sp>
      <p:sp>
        <p:nvSpPr>
          <p:cNvPr id="4" name="Slide Number Placeholder 3"/>
          <p:cNvSpPr>
            <a:spLocks noGrp="1"/>
          </p:cNvSpPr>
          <p:nvPr>
            <p:ph type="sldNum" sz="quarter" idx="5"/>
          </p:nvPr>
        </p:nvSpPr>
        <p:spPr/>
        <p:txBody>
          <a:bodyPr/>
          <a:lstStyle/>
          <a:p>
            <a:fld id="{8EDC3E7E-E909-4F3A-B662-A11A56CB7D3C}" type="slidenum">
              <a:rPr lang="en-GB" smtClean="0"/>
              <a:t>16</a:t>
            </a:fld>
            <a:endParaRPr lang="en-GB"/>
          </a:p>
        </p:txBody>
      </p:sp>
    </p:spTree>
    <p:extLst>
      <p:ext uri="{BB962C8B-B14F-4D97-AF65-F5344CB8AC3E}">
        <p14:creationId xmlns:p14="http://schemas.microsoft.com/office/powerpoint/2010/main" val="162596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Work independently and confidently – both skills instilled from my time in Network 75</a:t>
            </a:r>
            <a:endParaRPr lang="en-US"/>
          </a:p>
          <a:p>
            <a:endParaRPr lang="en-GB"/>
          </a:p>
          <a:p>
            <a:r>
              <a:rPr lang="en-US">
                <a:cs typeface="Calibri"/>
              </a:rPr>
              <a:t>Theory Based – particularly Thermodynamics, </a:t>
            </a:r>
            <a:r>
              <a:rPr lang="en-US" err="1">
                <a:cs typeface="Calibri"/>
              </a:rPr>
              <a:t>Thermofluids</a:t>
            </a:r>
            <a:r>
              <a:rPr lang="en-US">
                <a:cs typeface="Calibri"/>
              </a:rPr>
              <a:t>, Mechanics &amp; Control.</a:t>
            </a:r>
            <a:endParaRPr lang="en-US"/>
          </a:p>
          <a:p>
            <a:endParaRPr lang="en-GB"/>
          </a:p>
        </p:txBody>
      </p:sp>
      <p:sp>
        <p:nvSpPr>
          <p:cNvPr id="4" name="Slide Number Placeholder 3"/>
          <p:cNvSpPr>
            <a:spLocks noGrp="1"/>
          </p:cNvSpPr>
          <p:nvPr>
            <p:ph type="sldNum" sz="quarter" idx="5"/>
          </p:nvPr>
        </p:nvSpPr>
        <p:spPr/>
        <p:txBody>
          <a:bodyPr/>
          <a:lstStyle/>
          <a:p>
            <a:fld id="{8EDC3E7E-E909-4F3A-B662-A11A56CB7D3C}" type="slidenum">
              <a:rPr lang="en-GB" smtClean="0"/>
              <a:t>17</a:t>
            </a:fld>
            <a:endParaRPr lang="en-GB"/>
          </a:p>
        </p:txBody>
      </p:sp>
    </p:spTree>
    <p:extLst>
      <p:ext uri="{BB962C8B-B14F-4D97-AF65-F5344CB8AC3E}">
        <p14:creationId xmlns:p14="http://schemas.microsoft.com/office/powerpoint/2010/main" val="2705502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09/05/2023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09/05/2023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09/05/2023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09/05/2023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09/05/2023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09/05/2023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09/05/2023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09/05/2023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09/05/2023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09/05/2023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09/05/2023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GB" smtClean="0"/>
              <a:t>09/05/2023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3.jpeg"/><Relationship Id="rId4" Type="http://schemas.openxmlformats.org/officeDocument/2006/relationships/image" Target="../media/image52.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5.svg"/><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2.png"/><Relationship Id="rId7"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 chat or text message&#10;&#10;Description automatically generated">
            <a:extLst>
              <a:ext uri="{FF2B5EF4-FFF2-40B4-BE49-F238E27FC236}">
                <a16:creationId xmlns:a16="http://schemas.microsoft.com/office/drawing/2014/main" id="{AE9CCD0C-D9EC-A24A-D9DF-F0FA98063FB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9407"/>
            <a:ext cx="12192000" cy="6858000"/>
          </a:xfrm>
          <a:prstGeom prst="rect">
            <a:avLst/>
          </a:prstGeom>
        </p:spPr>
      </p:pic>
    </p:spTree>
    <p:extLst>
      <p:ext uri="{BB962C8B-B14F-4D97-AF65-F5344CB8AC3E}">
        <p14:creationId xmlns:p14="http://schemas.microsoft.com/office/powerpoint/2010/main" val="2305889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1998" cy="6858000"/>
          </a:xfrm>
        </p:spPr>
      </p:pic>
      <p:sp>
        <p:nvSpPr>
          <p:cNvPr id="8" name="TextBox 7">
            <a:extLst>
              <a:ext uri="{FF2B5EF4-FFF2-40B4-BE49-F238E27FC236}">
                <a16:creationId xmlns:a16="http://schemas.microsoft.com/office/drawing/2014/main" id="{F1D951BE-C52F-2FBB-2889-8F8413B6E1E9}"/>
              </a:ext>
            </a:extLst>
          </p:cNvPr>
          <p:cNvSpPr txBox="1"/>
          <p:nvPr/>
        </p:nvSpPr>
        <p:spPr>
          <a:xfrm>
            <a:off x="582096" y="545731"/>
            <a:ext cx="7003915" cy="707886"/>
          </a:xfrm>
          <a:prstGeom prst="rect">
            <a:avLst/>
          </a:prstGeom>
          <a:noFill/>
        </p:spPr>
        <p:txBody>
          <a:bodyPr wrap="square" lIns="91440" tIns="45720" rIns="91440" bIns="45720" rtlCol="0" anchor="t">
            <a:spAutoFit/>
          </a:bodyPr>
          <a:lstStyle/>
          <a:p>
            <a:r>
              <a:rPr lang="en-US" sz="4000">
                <a:solidFill>
                  <a:srgbClr val="0072BC"/>
                </a:solidFill>
              </a:rPr>
              <a:t>My Network 75 Story</a:t>
            </a:r>
            <a:endParaRPr lang="en-US">
              <a:solidFill>
                <a:srgbClr val="0072BC"/>
              </a:solidFill>
            </a:endParaRPr>
          </a:p>
        </p:txBody>
      </p:sp>
      <p:pic>
        <p:nvPicPr>
          <p:cNvPr id="2" name="Picture 2" descr="A picture containing ground, building, outdoor, cement&#10;&#10;Description automatically generated">
            <a:extLst>
              <a:ext uri="{FF2B5EF4-FFF2-40B4-BE49-F238E27FC236}">
                <a16:creationId xmlns:a16="http://schemas.microsoft.com/office/drawing/2014/main" id="{5A6690F6-BF4E-37EF-AE6D-3411569C10AE}"/>
              </a:ext>
            </a:extLst>
          </p:cNvPr>
          <p:cNvPicPr>
            <a:picLocks noChangeAspect="1"/>
          </p:cNvPicPr>
          <p:nvPr/>
        </p:nvPicPr>
        <p:blipFill>
          <a:blip r:embed="rId3"/>
          <a:stretch>
            <a:fillRect/>
          </a:stretch>
        </p:blipFill>
        <p:spPr>
          <a:xfrm>
            <a:off x="582246" y="1305251"/>
            <a:ext cx="3709915" cy="2787652"/>
          </a:xfrm>
          <a:prstGeom prst="rect">
            <a:avLst/>
          </a:prstGeom>
        </p:spPr>
      </p:pic>
      <p:sp>
        <p:nvSpPr>
          <p:cNvPr id="4" name="TextBox 1">
            <a:extLst>
              <a:ext uri="{FF2B5EF4-FFF2-40B4-BE49-F238E27FC236}">
                <a16:creationId xmlns:a16="http://schemas.microsoft.com/office/drawing/2014/main" id="{EF1789C3-7D9D-6453-E2B2-3931E209EF25}"/>
              </a:ext>
            </a:extLst>
          </p:cNvPr>
          <p:cNvSpPr txBox="1"/>
          <p:nvPr/>
        </p:nvSpPr>
        <p:spPr>
          <a:xfrm>
            <a:off x="525834" y="1302976"/>
            <a:ext cx="1428319" cy="523220"/>
          </a:xfrm>
          <a:prstGeom prst="rect">
            <a:avLst/>
          </a:prstGeom>
          <a:solidFill>
            <a:schemeClr val="bg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800">
                <a:solidFill>
                  <a:srgbClr val="15264B"/>
                </a:solidFill>
              </a:rPr>
              <a:t>Projects</a:t>
            </a:r>
            <a:endParaRPr lang="en-US"/>
          </a:p>
        </p:txBody>
      </p:sp>
      <p:pic>
        <p:nvPicPr>
          <p:cNvPr id="5" name="Picture 5" descr="A picture containing ground, outdoor&#10;&#10;Description automatically generated">
            <a:extLst>
              <a:ext uri="{FF2B5EF4-FFF2-40B4-BE49-F238E27FC236}">
                <a16:creationId xmlns:a16="http://schemas.microsoft.com/office/drawing/2014/main" id="{2C1D9CA5-0BB6-56CC-DA1A-4C8DAB53C2BD}"/>
              </a:ext>
            </a:extLst>
          </p:cNvPr>
          <p:cNvPicPr>
            <a:picLocks noChangeAspect="1"/>
          </p:cNvPicPr>
          <p:nvPr/>
        </p:nvPicPr>
        <p:blipFill>
          <a:blip r:embed="rId4"/>
          <a:stretch>
            <a:fillRect/>
          </a:stretch>
        </p:blipFill>
        <p:spPr>
          <a:xfrm>
            <a:off x="4566019" y="1301124"/>
            <a:ext cx="3578460" cy="2826529"/>
          </a:xfrm>
          <a:prstGeom prst="rect">
            <a:avLst/>
          </a:prstGeom>
        </p:spPr>
      </p:pic>
      <p:sp>
        <p:nvSpPr>
          <p:cNvPr id="6" name="TextBox 1">
            <a:extLst>
              <a:ext uri="{FF2B5EF4-FFF2-40B4-BE49-F238E27FC236}">
                <a16:creationId xmlns:a16="http://schemas.microsoft.com/office/drawing/2014/main" id="{AE15204C-3E0F-65ED-0789-A2DDA2D63E13}"/>
              </a:ext>
            </a:extLst>
          </p:cNvPr>
          <p:cNvSpPr txBox="1"/>
          <p:nvPr/>
        </p:nvSpPr>
        <p:spPr>
          <a:xfrm>
            <a:off x="524438" y="3572103"/>
            <a:ext cx="1214278" cy="523220"/>
          </a:xfrm>
          <a:prstGeom prst="rect">
            <a:avLst/>
          </a:prstGeom>
          <a:solidFill>
            <a:schemeClr val="bg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800">
                <a:solidFill>
                  <a:srgbClr val="15264B"/>
                </a:solidFill>
              </a:rPr>
              <a:t>Before</a:t>
            </a:r>
            <a:endParaRPr lang="en-US"/>
          </a:p>
        </p:txBody>
      </p:sp>
      <p:sp>
        <p:nvSpPr>
          <p:cNvPr id="10" name="TextBox 1">
            <a:extLst>
              <a:ext uri="{FF2B5EF4-FFF2-40B4-BE49-F238E27FC236}">
                <a16:creationId xmlns:a16="http://schemas.microsoft.com/office/drawing/2014/main" id="{9944333C-3DE1-AF76-1C75-1CC1595756B7}"/>
              </a:ext>
            </a:extLst>
          </p:cNvPr>
          <p:cNvSpPr txBox="1"/>
          <p:nvPr/>
        </p:nvSpPr>
        <p:spPr>
          <a:xfrm>
            <a:off x="4570336" y="3636557"/>
            <a:ext cx="945295" cy="523220"/>
          </a:xfrm>
          <a:prstGeom prst="rect">
            <a:avLst/>
          </a:prstGeom>
          <a:solidFill>
            <a:schemeClr val="bg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800">
                <a:solidFill>
                  <a:srgbClr val="15264B"/>
                </a:solidFill>
              </a:rPr>
              <a:t>After</a:t>
            </a:r>
            <a:endParaRPr lang="en-US"/>
          </a:p>
        </p:txBody>
      </p:sp>
      <p:pic>
        <p:nvPicPr>
          <p:cNvPr id="15" name="Picture 15" descr="A picture containing indoor, wall, kitchen, dirty&#10;&#10;Description automatically generated">
            <a:extLst>
              <a:ext uri="{FF2B5EF4-FFF2-40B4-BE49-F238E27FC236}">
                <a16:creationId xmlns:a16="http://schemas.microsoft.com/office/drawing/2014/main" id="{650903AC-43EE-8CBA-0EFB-43C6227B7CF1}"/>
              </a:ext>
            </a:extLst>
          </p:cNvPr>
          <p:cNvPicPr>
            <a:picLocks noChangeAspect="1"/>
          </p:cNvPicPr>
          <p:nvPr/>
        </p:nvPicPr>
        <p:blipFill>
          <a:blip r:embed="rId5"/>
          <a:stretch>
            <a:fillRect/>
          </a:stretch>
        </p:blipFill>
        <p:spPr>
          <a:xfrm>
            <a:off x="8454667" y="1309085"/>
            <a:ext cx="3260772" cy="4334461"/>
          </a:xfrm>
          <a:prstGeom prst="rect">
            <a:avLst/>
          </a:prstGeom>
        </p:spPr>
      </p:pic>
      <p:sp>
        <p:nvSpPr>
          <p:cNvPr id="16" name="TextBox 1">
            <a:extLst>
              <a:ext uri="{FF2B5EF4-FFF2-40B4-BE49-F238E27FC236}">
                <a16:creationId xmlns:a16="http://schemas.microsoft.com/office/drawing/2014/main" id="{9F360C9C-ACA1-8167-E88F-DCF396816C18}"/>
              </a:ext>
            </a:extLst>
          </p:cNvPr>
          <p:cNvSpPr txBox="1"/>
          <p:nvPr/>
        </p:nvSpPr>
        <p:spPr>
          <a:xfrm>
            <a:off x="8450345" y="4752284"/>
            <a:ext cx="2308431" cy="954107"/>
          </a:xfrm>
          <a:prstGeom prst="rect">
            <a:avLst/>
          </a:prstGeom>
          <a:solidFill>
            <a:schemeClr val="bg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800">
                <a:solidFill>
                  <a:srgbClr val="15264B"/>
                </a:solidFill>
                <a:cs typeface="Calibri"/>
              </a:rPr>
              <a:t>Medical Gas CP Course </a:t>
            </a:r>
            <a:endParaRPr lang="en-US"/>
          </a:p>
        </p:txBody>
      </p:sp>
      <p:pic>
        <p:nvPicPr>
          <p:cNvPr id="12" name="Picture 12" descr="Table&#10;&#10;Description automatically generated">
            <a:extLst>
              <a:ext uri="{FF2B5EF4-FFF2-40B4-BE49-F238E27FC236}">
                <a16:creationId xmlns:a16="http://schemas.microsoft.com/office/drawing/2014/main" id="{9C7303DD-9EBB-267E-4CDF-912B6484B209}"/>
              </a:ext>
            </a:extLst>
          </p:cNvPr>
          <p:cNvPicPr>
            <a:picLocks noChangeAspect="1"/>
          </p:cNvPicPr>
          <p:nvPr/>
        </p:nvPicPr>
        <p:blipFill>
          <a:blip r:embed="rId6"/>
          <a:stretch>
            <a:fillRect/>
          </a:stretch>
        </p:blipFill>
        <p:spPr>
          <a:xfrm>
            <a:off x="660546" y="4215919"/>
            <a:ext cx="2743200" cy="1675377"/>
          </a:xfrm>
          <a:prstGeom prst="rect">
            <a:avLst/>
          </a:prstGeom>
        </p:spPr>
      </p:pic>
      <p:sp>
        <p:nvSpPr>
          <p:cNvPr id="13" name="TextBox 1">
            <a:extLst>
              <a:ext uri="{FF2B5EF4-FFF2-40B4-BE49-F238E27FC236}">
                <a16:creationId xmlns:a16="http://schemas.microsoft.com/office/drawing/2014/main" id="{B168CF74-4CA9-BAA8-FE9F-CA5ACA2F224F}"/>
              </a:ext>
            </a:extLst>
          </p:cNvPr>
          <p:cNvSpPr txBox="1"/>
          <p:nvPr/>
        </p:nvSpPr>
        <p:spPr>
          <a:xfrm>
            <a:off x="4195022" y="4284825"/>
            <a:ext cx="3549742" cy="1446550"/>
          </a:xfrm>
          <a:prstGeom prst="rect">
            <a:avLst/>
          </a:prstGeom>
          <a:solidFill>
            <a:schemeClr val="bg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800">
                <a:solidFill>
                  <a:srgbClr val="15264B"/>
                </a:solidFill>
              </a:rPr>
              <a:t>Asset Management</a:t>
            </a:r>
          </a:p>
          <a:p>
            <a:pPr marL="457200" indent="-457200">
              <a:buFont typeface="Arial"/>
              <a:buChar char="•"/>
            </a:pPr>
            <a:r>
              <a:rPr lang="en-US" sz="2000">
                <a:solidFill>
                  <a:srgbClr val="15264B"/>
                </a:solidFill>
                <a:cs typeface="Calibri"/>
              </a:rPr>
              <a:t>New </a:t>
            </a:r>
            <a:r>
              <a:rPr lang="en-US" sz="2000" err="1">
                <a:solidFill>
                  <a:srgbClr val="15264B"/>
                </a:solidFill>
                <a:cs typeface="Calibri"/>
              </a:rPr>
              <a:t>cafm</a:t>
            </a:r>
            <a:r>
              <a:rPr lang="en-US" sz="2000">
                <a:solidFill>
                  <a:srgbClr val="15264B"/>
                </a:solidFill>
                <a:cs typeface="Calibri"/>
              </a:rPr>
              <a:t> system </a:t>
            </a:r>
          </a:p>
          <a:p>
            <a:pPr marL="457200" indent="-457200">
              <a:buFont typeface="Arial"/>
              <a:buChar char="•"/>
            </a:pPr>
            <a:r>
              <a:rPr lang="en-US" sz="2000">
                <a:solidFill>
                  <a:srgbClr val="15264B"/>
                </a:solidFill>
                <a:cs typeface="Calibri"/>
              </a:rPr>
              <a:t>Cataloging over 6000 assets for site</a:t>
            </a:r>
          </a:p>
        </p:txBody>
      </p:sp>
    </p:spTree>
    <p:extLst>
      <p:ext uri="{BB962C8B-B14F-4D97-AF65-F5344CB8AC3E}">
        <p14:creationId xmlns:p14="http://schemas.microsoft.com/office/powerpoint/2010/main" val="479135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1998" cy="6858000"/>
          </a:xfrm>
        </p:spPr>
      </p:pic>
      <p:sp>
        <p:nvSpPr>
          <p:cNvPr id="8" name="TextBox 7">
            <a:extLst>
              <a:ext uri="{FF2B5EF4-FFF2-40B4-BE49-F238E27FC236}">
                <a16:creationId xmlns:a16="http://schemas.microsoft.com/office/drawing/2014/main" id="{F1D951BE-C52F-2FBB-2889-8F8413B6E1E9}"/>
              </a:ext>
            </a:extLst>
          </p:cNvPr>
          <p:cNvSpPr txBox="1"/>
          <p:nvPr/>
        </p:nvSpPr>
        <p:spPr>
          <a:xfrm>
            <a:off x="582096" y="545731"/>
            <a:ext cx="7003915" cy="707886"/>
          </a:xfrm>
          <a:prstGeom prst="rect">
            <a:avLst/>
          </a:prstGeom>
          <a:noFill/>
        </p:spPr>
        <p:txBody>
          <a:bodyPr wrap="square" lIns="91440" tIns="45720" rIns="91440" bIns="45720" rtlCol="0" anchor="t">
            <a:spAutoFit/>
          </a:bodyPr>
          <a:lstStyle/>
          <a:p>
            <a:r>
              <a:rPr lang="en-US" sz="4000">
                <a:solidFill>
                  <a:srgbClr val="0072BC"/>
                </a:solidFill>
              </a:rPr>
              <a:t>My Network 75 Story</a:t>
            </a:r>
            <a:endParaRPr lang="en-US">
              <a:solidFill>
                <a:srgbClr val="0072BC"/>
              </a:solidFill>
            </a:endParaRPr>
          </a:p>
        </p:txBody>
      </p:sp>
      <p:pic>
        <p:nvPicPr>
          <p:cNvPr id="11" name="Picture 11" descr="A picture containing text, indoor, cluttered&#10;&#10;Description automatically generated">
            <a:extLst>
              <a:ext uri="{FF2B5EF4-FFF2-40B4-BE49-F238E27FC236}">
                <a16:creationId xmlns:a16="http://schemas.microsoft.com/office/drawing/2014/main" id="{254955F4-482B-09FA-245D-F8F4300CB659}"/>
              </a:ext>
            </a:extLst>
          </p:cNvPr>
          <p:cNvPicPr>
            <a:picLocks noChangeAspect="1"/>
          </p:cNvPicPr>
          <p:nvPr/>
        </p:nvPicPr>
        <p:blipFill>
          <a:blip r:embed="rId3"/>
          <a:stretch>
            <a:fillRect/>
          </a:stretch>
        </p:blipFill>
        <p:spPr>
          <a:xfrm>
            <a:off x="541688" y="1486194"/>
            <a:ext cx="2832479" cy="3710058"/>
          </a:xfrm>
          <a:prstGeom prst="rect">
            <a:avLst/>
          </a:prstGeom>
        </p:spPr>
      </p:pic>
      <p:sp>
        <p:nvSpPr>
          <p:cNvPr id="14" name="TextBox 1">
            <a:extLst>
              <a:ext uri="{FF2B5EF4-FFF2-40B4-BE49-F238E27FC236}">
                <a16:creationId xmlns:a16="http://schemas.microsoft.com/office/drawing/2014/main" id="{5FDCE890-FB1D-A88F-CEC1-F689DDAB4A15}"/>
              </a:ext>
            </a:extLst>
          </p:cNvPr>
          <p:cNvSpPr txBox="1"/>
          <p:nvPr/>
        </p:nvSpPr>
        <p:spPr>
          <a:xfrm>
            <a:off x="3656715" y="1447077"/>
            <a:ext cx="2444908" cy="4462760"/>
          </a:xfrm>
          <a:prstGeom prst="rect">
            <a:avLst/>
          </a:prstGeom>
          <a:solidFill>
            <a:schemeClr val="bg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800">
                <a:solidFill>
                  <a:srgbClr val="15264B"/>
                </a:solidFill>
                <a:cs typeface="Calibri"/>
              </a:rPr>
              <a:t>Water</a:t>
            </a:r>
          </a:p>
          <a:p>
            <a:r>
              <a:rPr lang="en-US" sz="2800">
                <a:solidFill>
                  <a:srgbClr val="15264B"/>
                </a:solidFill>
                <a:cs typeface="Calibri"/>
              </a:rPr>
              <a:t>Management</a:t>
            </a:r>
          </a:p>
          <a:p>
            <a:endParaRPr lang="en-US" sz="2800">
              <a:solidFill>
                <a:srgbClr val="15264B"/>
              </a:solidFill>
              <a:cs typeface="Calibri"/>
            </a:endParaRPr>
          </a:p>
          <a:p>
            <a:pPr marL="457200" indent="-457200">
              <a:buFont typeface="Arial"/>
              <a:buChar char="•"/>
            </a:pPr>
            <a:r>
              <a:rPr lang="en-US" sz="2000" err="1">
                <a:solidFill>
                  <a:srgbClr val="15264B"/>
                </a:solidFill>
                <a:cs typeface="Calibri"/>
              </a:rPr>
              <a:t>Analysing</a:t>
            </a:r>
            <a:r>
              <a:rPr lang="en-US" sz="2000">
                <a:solidFill>
                  <a:srgbClr val="15264B"/>
                </a:solidFill>
                <a:cs typeface="Calibri"/>
              </a:rPr>
              <a:t> water samples </a:t>
            </a:r>
          </a:p>
          <a:p>
            <a:pPr marL="457200" indent="-457200">
              <a:buFont typeface="Arial"/>
              <a:buChar char="•"/>
            </a:pPr>
            <a:r>
              <a:rPr lang="en-US" sz="2000">
                <a:solidFill>
                  <a:srgbClr val="15264B"/>
                </a:solidFill>
                <a:cs typeface="Calibri"/>
              </a:rPr>
              <a:t>Creating sampling regimes, ppm schedules </a:t>
            </a:r>
          </a:p>
          <a:p>
            <a:pPr marL="457200" indent="-457200">
              <a:buFont typeface="Arial"/>
              <a:buChar char="•"/>
            </a:pPr>
            <a:r>
              <a:rPr lang="en-US" sz="2000">
                <a:solidFill>
                  <a:srgbClr val="15264B"/>
                </a:solidFill>
                <a:cs typeface="Calibri"/>
              </a:rPr>
              <a:t>Flushing regimes </a:t>
            </a:r>
          </a:p>
          <a:p>
            <a:pPr marL="457200" indent="-457200">
              <a:buFont typeface="Arial"/>
              <a:buChar char="•"/>
            </a:pPr>
            <a:r>
              <a:rPr lang="en-US" sz="2000">
                <a:solidFill>
                  <a:srgbClr val="15264B"/>
                </a:solidFill>
                <a:cs typeface="Calibri"/>
              </a:rPr>
              <a:t>Sentinel temperature monitoring</a:t>
            </a:r>
          </a:p>
        </p:txBody>
      </p:sp>
      <p:pic>
        <p:nvPicPr>
          <p:cNvPr id="3" name="Picture 8" descr="Table&#10;&#10;Description automatically generated">
            <a:extLst>
              <a:ext uri="{FF2B5EF4-FFF2-40B4-BE49-F238E27FC236}">
                <a16:creationId xmlns:a16="http://schemas.microsoft.com/office/drawing/2014/main" id="{FCFC04AB-0334-2B92-192C-3E24078BD604}"/>
              </a:ext>
            </a:extLst>
          </p:cNvPr>
          <p:cNvPicPr>
            <a:picLocks noChangeAspect="1"/>
          </p:cNvPicPr>
          <p:nvPr/>
        </p:nvPicPr>
        <p:blipFill>
          <a:blip r:embed="rId4"/>
          <a:stretch>
            <a:fillRect/>
          </a:stretch>
        </p:blipFill>
        <p:spPr>
          <a:xfrm>
            <a:off x="6159310" y="1116936"/>
            <a:ext cx="4790655" cy="2139102"/>
          </a:xfrm>
          <a:prstGeom prst="rect">
            <a:avLst/>
          </a:prstGeom>
        </p:spPr>
      </p:pic>
      <p:pic>
        <p:nvPicPr>
          <p:cNvPr id="9" name="Picture 11" descr="Table&#10;&#10;Description automatically generated">
            <a:extLst>
              <a:ext uri="{FF2B5EF4-FFF2-40B4-BE49-F238E27FC236}">
                <a16:creationId xmlns:a16="http://schemas.microsoft.com/office/drawing/2014/main" id="{17AA1560-218E-F584-0AE0-8379D2EDC572}"/>
              </a:ext>
            </a:extLst>
          </p:cNvPr>
          <p:cNvPicPr>
            <a:picLocks noChangeAspect="1"/>
          </p:cNvPicPr>
          <p:nvPr/>
        </p:nvPicPr>
        <p:blipFill>
          <a:blip r:embed="rId5"/>
          <a:stretch>
            <a:fillRect/>
          </a:stretch>
        </p:blipFill>
        <p:spPr>
          <a:xfrm>
            <a:off x="6215154" y="3530477"/>
            <a:ext cx="4983707" cy="1874246"/>
          </a:xfrm>
          <a:prstGeom prst="rect">
            <a:avLst/>
          </a:prstGeom>
        </p:spPr>
      </p:pic>
    </p:spTree>
    <p:extLst>
      <p:ext uri="{BB962C8B-B14F-4D97-AF65-F5344CB8AC3E}">
        <p14:creationId xmlns:p14="http://schemas.microsoft.com/office/powerpoint/2010/main" val="2517143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1998" cy="6858000"/>
          </a:xfrm>
        </p:spPr>
      </p:pic>
      <p:sp>
        <p:nvSpPr>
          <p:cNvPr id="8" name="TextBox 7">
            <a:extLst>
              <a:ext uri="{FF2B5EF4-FFF2-40B4-BE49-F238E27FC236}">
                <a16:creationId xmlns:a16="http://schemas.microsoft.com/office/drawing/2014/main" id="{F1D951BE-C52F-2FBB-2889-8F8413B6E1E9}"/>
              </a:ext>
            </a:extLst>
          </p:cNvPr>
          <p:cNvSpPr txBox="1"/>
          <p:nvPr/>
        </p:nvSpPr>
        <p:spPr>
          <a:xfrm>
            <a:off x="582096" y="545731"/>
            <a:ext cx="7003915" cy="707886"/>
          </a:xfrm>
          <a:prstGeom prst="rect">
            <a:avLst/>
          </a:prstGeom>
          <a:noFill/>
        </p:spPr>
        <p:txBody>
          <a:bodyPr wrap="square" lIns="91440" tIns="45720" rIns="91440" bIns="45720" rtlCol="0" anchor="t">
            <a:spAutoFit/>
          </a:bodyPr>
          <a:lstStyle/>
          <a:p>
            <a:r>
              <a:rPr lang="en-US" sz="4000">
                <a:solidFill>
                  <a:srgbClr val="0072BC"/>
                </a:solidFill>
              </a:rPr>
              <a:t>Aligning University and Work</a:t>
            </a:r>
            <a:endParaRPr lang="en-US"/>
          </a:p>
        </p:txBody>
      </p:sp>
      <p:pic>
        <p:nvPicPr>
          <p:cNvPr id="4" name="Picture 5" descr="A picture containing indoor, engine, cluttered, several&#10;&#10;Description automatically generated">
            <a:extLst>
              <a:ext uri="{FF2B5EF4-FFF2-40B4-BE49-F238E27FC236}">
                <a16:creationId xmlns:a16="http://schemas.microsoft.com/office/drawing/2014/main" id="{4B1EEB04-1E9D-9493-AC37-DA25923D8698}"/>
              </a:ext>
            </a:extLst>
          </p:cNvPr>
          <p:cNvPicPr>
            <a:picLocks noChangeAspect="1"/>
          </p:cNvPicPr>
          <p:nvPr/>
        </p:nvPicPr>
        <p:blipFill>
          <a:blip r:embed="rId3"/>
          <a:stretch>
            <a:fillRect/>
          </a:stretch>
        </p:blipFill>
        <p:spPr>
          <a:xfrm rot="5400000">
            <a:off x="2908111" y="1744639"/>
            <a:ext cx="3111690" cy="2299649"/>
          </a:xfrm>
          <a:prstGeom prst="rect">
            <a:avLst/>
          </a:prstGeom>
        </p:spPr>
      </p:pic>
      <p:pic>
        <p:nvPicPr>
          <p:cNvPr id="6" name="Picture 8">
            <a:extLst>
              <a:ext uri="{FF2B5EF4-FFF2-40B4-BE49-F238E27FC236}">
                <a16:creationId xmlns:a16="http://schemas.microsoft.com/office/drawing/2014/main" id="{68FBDE99-D645-C5CD-167A-6862AD582E1E}"/>
              </a:ext>
            </a:extLst>
          </p:cNvPr>
          <p:cNvPicPr>
            <a:picLocks noChangeAspect="1"/>
          </p:cNvPicPr>
          <p:nvPr/>
        </p:nvPicPr>
        <p:blipFill>
          <a:blip r:embed="rId4"/>
          <a:stretch>
            <a:fillRect/>
          </a:stretch>
        </p:blipFill>
        <p:spPr>
          <a:xfrm rot="5400000">
            <a:off x="352450" y="1753737"/>
            <a:ext cx="3088944" cy="2311021"/>
          </a:xfrm>
          <a:prstGeom prst="rect">
            <a:avLst/>
          </a:prstGeom>
        </p:spPr>
      </p:pic>
      <p:pic>
        <p:nvPicPr>
          <p:cNvPr id="9" name="Picture 9" descr="A picture containing text, indoor&#10;&#10;Description automatically generated">
            <a:extLst>
              <a:ext uri="{FF2B5EF4-FFF2-40B4-BE49-F238E27FC236}">
                <a16:creationId xmlns:a16="http://schemas.microsoft.com/office/drawing/2014/main" id="{C2AC007E-16B2-6292-4EB8-EC92F3F5C7CF}"/>
              </a:ext>
            </a:extLst>
          </p:cNvPr>
          <p:cNvPicPr>
            <a:picLocks noChangeAspect="1"/>
          </p:cNvPicPr>
          <p:nvPr/>
        </p:nvPicPr>
        <p:blipFill>
          <a:blip r:embed="rId5"/>
          <a:stretch>
            <a:fillRect/>
          </a:stretch>
        </p:blipFill>
        <p:spPr>
          <a:xfrm rot="5400000">
            <a:off x="7920251" y="1748052"/>
            <a:ext cx="3088944" cy="2311021"/>
          </a:xfrm>
          <a:prstGeom prst="rect">
            <a:avLst/>
          </a:prstGeom>
        </p:spPr>
      </p:pic>
      <p:pic>
        <p:nvPicPr>
          <p:cNvPr id="10" name="Picture 10">
            <a:extLst>
              <a:ext uri="{FF2B5EF4-FFF2-40B4-BE49-F238E27FC236}">
                <a16:creationId xmlns:a16="http://schemas.microsoft.com/office/drawing/2014/main" id="{B1ACD55B-5ECF-98FB-8D22-FC357BA9BA95}"/>
              </a:ext>
            </a:extLst>
          </p:cNvPr>
          <p:cNvPicPr>
            <a:picLocks noChangeAspect="1"/>
          </p:cNvPicPr>
          <p:nvPr/>
        </p:nvPicPr>
        <p:blipFill>
          <a:blip r:embed="rId6"/>
          <a:stretch>
            <a:fillRect/>
          </a:stretch>
        </p:blipFill>
        <p:spPr>
          <a:xfrm rot="5400000">
            <a:off x="5418161" y="1748050"/>
            <a:ext cx="3054824" cy="2299648"/>
          </a:xfrm>
          <a:prstGeom prst="rect">
            <a:avLst/>
          </a:prstGeom>
        </p:spPr>
      </p:pic>
      <p:sp>
        <p:nvSpPr>
          <p:cNvPr id="12" name="TextBox 11">
            <a:extLst>
              <a:ext uri="{FF2B5EF4-FFF2-40B4-BE49-F238E27FC236}">
                <a16:creationId xmlns:a16="http://schemas.microsoft.com/office/drawing/2014/main" id="{467596F9-64A0-B980-228E-F8443CF2DC96}"/>
              </a:ext>
            </a:extLst>
          </p:cNvPr>
          <p:cNvSpPr txBox="1"/>
          <p:nvPr/>
        </p:nvSpPr>
        <p:spPr>
          <a:xfrm rot="-10800000" flipV="1">
            <a:off x="642834" y="4683771"/>
            <a:ext cx="9348401" cy="954107"/>
          </a:xfrm>
          <a:prstGeom prst="rect">
            <a:avLst/>
          </a:prstGeom>
          <a:solidFill>
            <a:schemeClr val="bg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800">
                <a:solidFill>
                  <a:srgbClr val="15264B"/>
                </a:solidFill>
                <a:cs typeface="Calibri"/>
              </a:rPr>
              <a:t>Plate Heat Exchangers – </a:t>
            </a:r>
            <a:r>
              <a:rPr lang="en-US" sz="2800" err="1">
                <a:solidFill>
                  <a:srgbClr val="15264B"/>
                </a:solidFill>
                <a:cs typeface="Calibri"/>
              </a:rPr>
              <a:t>Thermofluids</a:t>
            </a:r>
            <a:r>
              <a:rPr lang="en-US" sz="2800">
                <a:solidFill>
                  <a:srgbClr val="15264B"/>
                </a:solidFill>
                <a:cs typeface="Calibri"/>
              </a:rPr>
              <a:t> </a:t>
            </a:r>
          </a:p>
          <a:p>
            <a:r>
              <a:rPr lang="en-US" sz="2800">
                <a:solidFill>
                  <a:srgbClr val="15264B"/>
                </a:solidFill>
                <a:cs typeface="Calibri"/>
              </a:rPr>
              <a:t>BMS – Control and Instrumentation </a:t>
            </a:r>
          </a:p>
        </p:txBody>
      </p:sp>
    </p:spTree>
    <p:extLst>
      <p:ext uri="{BB962C8B-B14F-4D97-AF65-F5344CB8AC3E}">
        <p14:creationId xmlns:p14="http://schemas.microsoft.com/office/powerpoint/2010/main" val="655942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1998" cy="6858000"/>
          </a:xfrm>
        </p:spPr>
      </p:pic>
      <p:sp>
        <p:nvSpPr>
          <p:cNvPr id="8" name="TextBox 7">
            <a:extLst>
              <a:ext uri="{FF2B5EF4-FFF2-40B4-BE49-F238E27FC236}">
                <a16:creationId xmlns:a16="http://schemas.microsoft.com/office/drawing/2014/main" id="{F1D951BE-C52F-2FBB-2889-8F8413B6E1E9}"/>
              </a:ext>
            </a:extLst>
          </p:cNvPr>
          <p:cNvSpPr txBox="1"/>
          <p:nvPr/>
        </p:nvSpPr>
        <p:spPr>
          <a:xfrm>
            <a:off x="582096" y="545731"/>
            <a:ext cx="7003915" cy="707886"/>
          </a:xfrm>
          <a:prstGeom prst="rect">
            <a:avLst/>
          </a:prstGeom>
          <a:noFill/>
        </p:spPr>
        <p:txBody>
          <a:bodyPr wrap="square" lIns="91440" tIns="45720" rIns="91440" bIns="45720" rtlCol="0" anchor="t">
            <a:spAutoFit/>
          </a:bodyPr>
          <a:lstStyle/>
          <a:p>
            <a:r>
              <a:rPr lang="en-US" sz="4000">
                <a:solidFill>
                  <a:srgbClr val="0072BC"/>
                </a:solidFill>
              </a:rPr>
              <a:t>Aligning University and Work</a:t>
            </a:r>
            <a:endParaRPr lang="en-US"/>
          </a:p>
        </p:txBody>
      </p:sp>
      <p:pic>
        <p:nvPicPr>
          <p:cNvPr id="2" name="Picture 2" descr="A picture containing indoor&#10;&#10;Description automatically generated">
            <a:extLst>
              <a:ext uri="{FF2B5EF4-FFF2-40B4-BE49-F238E27FC236}">
                <a16:creationId xmlns:a16="http://schemas.microsoft.com/office/drawing/2014/main" id="{89BBE65F-86B9-0640-4F5E-0F9A9487B44E}"/>
              </a:ext>
            </a:extLst>
          </p:cNvPr>
          <p:cNvPicPr>
            <a:picLocks noChangeAspect="1"/>
          </p:cNvPicPr>
          <p:nvPr/>
        </p:nvPicPr>
        <p:blipFill>
          <a:blip r:embed="rId3"/>
          <a:stretch>
            <a:fillRect/>
          </a:stretch>
        </p:blipFill>
        <p:spPr>
          <a:xfrm>
            <a:off x="795565" y="1457494"/>
            <a:ext cx="2936543" cy="3793121"/>
          </a:xfrm>
          <a:prstGeom prst="rect">
            <a:avLst/>
          </a:prstGeom>
        </p:spPr>
      </p:pic>
      <p:pic>
        <p:nvPicPr>
          <p:cNvPr id="3" name="Picture 3" descr="A picture containing indoor&#10;&#10;Description automatically generated">
            <a:extLst>
              <a:ext uri="{FF2B5EF4-FFF2-40B4-BE49-F238E27FC236}">
                <a16:creationId xmlns:a16="http://schemas.microsoft.com/office/drawing/2014/main" id="{B3E0C2CA-6C8A-A71A-A4FC-EBA91C9F0DD5}"/>
              </a:ext>
            </a:extLst>
          </p:cNvPr>
          <p:cNvPicPr>
            <a:picLocks noChangeAspect="1"/>
          </p:cNvPicPr>
          <p:nvPr/>
        </p:nvPicPr>
        <p:blipFill>
          <a:blip r:embed="rId4"/>
          <a:stretch>
            <a:fillRect/>
          </a:stretch>
        </p:blipFill>
        <p:spPr>
          <a:xfrm>
            <a:off x="4083808" y="1453415"/>
            <a:ext cx="2875697" cy="3814691"/>
          </a:xfrm>
          <a:prstGeom prst="rect">
            <a:avLst/>
          </a:prstGeom>
        </p:spPr>
      </p:pic>
      <p:pic>
        <p:nvPicPr>
          <p:cNvPr id="5" name="Picture 5" descr="Shape, circle&#10;&#10;Description automatically generated">
            <a:extLst>
              <a:ext uri="{FF2B5EF4-FFF2-40B4-BE49-F238E27FC236}">
                <a16:creationId xmlns:a16="http://schemas.microsoft.com/office/drawing/2014/main" id="{479CAD91-620B-F204-EB8C-EFF5C2DDD3BB}"/>
              </a:ext>
            </a:extLst>
          </p:cNvPr>
          <p:cNvPicPr>
            <a:picLocks noChangeAspect="1"/>
          </p:cNvPicPr>
          <p:nvPr/>
        </p:nvPicPr>
        <p:blipFill>
          <a:blip r:embed="rId5"/>
          <a:stretch>
            <a:fillRect/>
          </a:stretch>
        </p:blipFill>
        <p:spPr>
          <a:xfrm>
            <a:off x="9498557" y="3756617"/>
            <a:ext cx="2247900" cy="2028825"/>
          </a:xfrm>
          <a:prstGeom prst="rect">
            <a:avLst/>
          </a:prstGeom>
        </p:spPr>
      </p:pic>
      <p:pic>
        <p:nvPicPr>
          <p:cNvPr id="4" name="Picture 5" descr="Diagram, engineering drawing&#10;&#10;Description automatically generated">
            <a:extLst>
              <a:ext uri="{FF2B5EF4-FFF2-40B4-BE49-F238E27FC236}">
                <a16:creationId xmlns:a16="http://schemas.microsoft.com/office/drawing/2014/main" id="{FAFF74CE-B7CB-A0A6-E1CE-7DE478D13C58}"/>
              </a:ext>
            </a:extLst>
          </p:cNvPr>
          <p:cNvPicPr>
            <a:picLocks noChangeAspect="1"/>
          </p:cNvPicPr>
          <p:nvPr/>
        </p:nvPicPr>
        <p:blipFill>
          <a:blip r:embed="rId6"/>
          <a:stretch>
            <a:fillRect/>
          </a:stretch>
        </p:blipFill>
        <p:spPr>
          <a:xfrm>
            <a:off x="7476699" y="1294383"/>
            <a:ext cx="4358185" cy="2404039"/>
          </a:xfrm>
          <a:prstGeom prst="rect">
            <a:avLst/>
          </a:prstGeom>
        </p:spPr>
      </p:pic>
      <p:sp>
        <p:nvSpPr>
          <p:cNvPr id="9" name="TextBox 8">
            <a:extLst>
              <a:ext uri="{FF2B5EF4-FFF2-40B4-BE49-F238E27FC236}">
                <a16:creationId xmlns:a16="http://schemas.microsoft.com/office/drawing/2014/main" id="{452FC78D-E02F-92F0-F33E-7D8D3785A6B7}"/>
              </a:ext>
            </a:extLst>
          </p:cNvPr>
          <p:cNvSpPr txBox="1"/>
          <p:nvPr/>
        </p:nvSpPr>
        <p:spPr>
          <a:xfrm>
            <a:off x="719177" y="5465542"/>
            <a:ext cx="5738736" cy="369332"/>
          </a:xfrm>
          <a:prstGeom prst="rect">
            <a:avLst/>
          </a:prstGeom>
          <a:solidFill>
            <a:schemeClr val="bg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cs typeface="Calibri"/>
              </a:rPr>
              <a:t>Articulated Robotic Arm Assignment - 74% (1:1)</a:t>
            </a:r>
          </a:p>
        </p:txBody>
      </p:sp>
      <p:sp>
        <p:nvSpPr>
          <p:cNvPr id="10" name="TextBox 9">
            <a:extLst>
              <a:ext uri="{FF2B5EF4-FFF2-40B4-BE49-F238E27FC236}">
                <a16:creationId xmlns:a16="http://schemas.microsoft.com/office/drawing/2014/main" id="{22087F73-52CC-996E-2185-E12C2EA78093}"/>
              </a:ext>
            </a:extLst>
          </p:cNvPr>
          <p:cNvSpPr txBox="1"/>
          <p:nvPr/>
        </p:nvSpPr>
        <p:spPr>
          <a:xfrm rot="-10800000" flipV="1">
            <a:off x="7406578" y="4149628"/>
            <a:ext cx="2053842" cy="923330"/>
          </a:xfrm>
          <a:prstGeom prst="rect">
            <a:avLst/>
          </a:prstGeom>
          <a:solidFill>
            <a:schemeClr val="bg1"/>
          </a:solid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cs typeface="Calibri"/>
              </a:rPr>
              <a:t>Constant support in university and placement</a:t>
            </a:r>
          </a:p>
        </p:txBody>
      </p:sp>
    </p:spTree>
    <p:extLst>
      <p:ext uri="{BB962C8B-B14F-4D97-AF65-F5344CB8AC3E}">
        <p14:creationId xmlns:p14="http://schemas.microsoft.com/office/powerpoint/2010/main" val="1203508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1998" cy="6858000"/>
          </a:xfrm>
        </p:spPr>
      </p:pic>
      <p:sp>
        <p:nvSpPr>
          <p:cNvPr id="8" name="TextBox 7">
            <a:extLst>
              <a:ext uri="{FF2B5EF4-FFF2-40B4-BE49-F238E27FC236}">
                <a16:creationId xmlns:a16="http://schemas.microsoft.com/office/drawing/2014/main" id="{F1D951BE-C52F-2FBB-2889-8F8413B6E1E9}"/>
              </a:ext>
            </a:extLst>
          </p:cNvPr>
          <p:cNvSpPr txBox="1"/>
          <p:nvPr/>
        </p:nvSpPr>
        <p:spPr>
          <a:xfrm>
            <a:off x="582096" y="545731"/>
            <a:ext cx="7003915" cy="707886"/>
          </a:xfrm>
          <a:prstGeom prst="rect">
            <a:avLst/>
          </a:prstGeom>
          <a:noFill/>
        </p:spPr>
        <p:txBody>
          <a:bodyPr wrap="square" lIns="91440" tIns="45720" rIns="91440" bIns="45720" rtlCol="0" anchor="t">
            <a:spAutoFit/>
          </a:bodyPr>
          <a:lstStyle/>
          <a:p>
            <a:r>
              <a:rPr lang="en-US" sz="4000">
                <a:solidFill>
                  <a:srgbClr val="0072BC"/>
                </a:solidFill>
                <a:cs typeface="Calibri"/>
              </a:rPr>
              <a:t>Plans for the future</a:t>
            </a:r>
          </a:p>
        </p:txBody>
      </p:sp>
      <p:sp>
        <p:nvSpPr>
          <p:cNvPr id="3" name="TextBox 2">
            <a:extLst>
              <a:ext uri="{FF2B5EF4-FFF2-40B4-BE49-F238E27FC236}">
                <a16:creationId xmlns:a16="http://schemas.microsoft.com/office/drawing/2014/main" id="{1F3EB74A-34FD-3706-D298-B22675E86EE8}"/>
              </a:ext>
            </a:extLst>
          </p:cNvPr>
          <p:cNvSpPr txBox="1"/>
          <p:nvPr/>
        </p:nvSpPr>
        <p:spPr>
          <a:xfrm>
            <a:off x="582096" y="1500390"/>
            <a:ext cx="4179574" cy="5349157"/>
          </a:xfrm>
          <a:prstGeom prst="rect">
            <a:avLst/>
          </a:prstGeom>
          <a:noFill/>
        </p:spPr>
        <p:txBody>
          <a:bodyPr wrap="square" lIns="91440" tIns="45720" rIns="91440" bIns="45720" rtlCol="0" anchor="t">
            <a:spAutoFit/>
          </a:bodyPr>
          <a:lstStyle/>
          <a:p>
            <a:pPr marL="285750" indent="-285750">
              <a:spcBef>
                <a:spcPct val="20000"/>
              </a:spcBef>
              <a:buFont typeface="Arial"/>
              <a:buChar char="•"/>
            </a:pPr>
            <a:r>
              <a:rPr lang="en-US" sz="2800">
                <a:solidFill>
                  <a:srgbClr val="15264B"/>
                </a:solidFill>
                <a:cs typeface="Calibri"/>
              </a:rPr>
              <a:t>Currently at Royal </a:t>
            </a:r>
            <a:r>
              <a:rPr lang="en-US" sz="2800" err="1">
                <a:solidFill>
                  <a:srgbClr val="15264B"/>
                </a:solidFill>
                <a:cs typeface="Calibri"/>
              </a:rPr>
              <a:t>Glamorgan</a:t>
            </a:r>
            <a:r>
              <a:rPr lang="en-US" sz="2800">
                <a:solidFill>
                  <a:srgbClr val="15264B"/>
                </a:solidFill>
                <a:cs typeface="Calibri"/>
              </a:rPr>
              <a:t> Hospital </a:t>
            </a:r>
          </a:p>
          <a:p>
            <a:pPr marL="285750" indent="-285750">
              <a:spcBef>
                <a:spcPct val="20000"/>
              </a:spcBef>
              <a:buFont typeface="Arial"/>
              <a:buChar char="•"/>
            </a:pPr>
            <a:endParaRPr lang="en-US" sz="2800">
              <a:solidFill>
                <a:srgbClr val="15264B"/>
              </a:solidFill>
              <a:cs typeface="Calibri"/>
            </a:endParaRPr>
          </a:p>
          <a:p>
            <a:pPr marL="285750" indent="-285750">
              <a:spcBef>
                <a:spcPct val="20000"/>
              </a:spcBef>
              <a:buFont typeface="Arial"/>
              <a:buChar char="•"/>
            </a:pPr>
            <a:r>
              <a:rPr lang="en-US" sz="2800">
                <a:solidFill>
                  <a:srgbClr val="15264B"/>
                </a:solidFill>
                <a:cs typeface="Calibri"/>
              </a:rPr>
              <a:t>Plan to go to a design company for more experience</a:t>
            </a:r>
          </a:p>
          <a:p>
            <a:pPr>
              <a:spcBef>
                <a:spcPct val="20000"/>
              </a:spcBef>
            </a:pPr>
            <a:endParaRPr lang="en-US" sz="2800">
              <a:solidFill>
                <a:srgbClr val="15264B"/>
              </a:solidFill>
              <a:cs typeface="Calibri"/>
            </a:endParaRPr>
          </a:p>
          <a:p>
            <a:pPr marL="285750" indent="-285750">
              <a:spcBef>
                <a:spcPct val="20000"/>
              </a:spcBef>
              <a:buFont typeface="Arial"/>
              <a:buChar char="•"/>
            </a:pPr>
            <a:r>
              <a:rPr lang="en-US" sz="2800">
                <a:solidFill>
                  <a:srgbClr val="15264B"/>
                </a:solidFill>
                <a:cs typeface="Calibri"/>
              </a:rPr>
              <a:t>Continue my professional development</a:t>
            </a:r>
          </a:p>
          <a:p>
            <a:pPr marL="285750" indent="-285750">
              <a:spcBef>
                <a:spcPct val="20000"/>
              </a:spcBef>
              <a:buFont typeface="Arial"/>
              <a:buChar char="•"/>
            </a:pPr>
            <a:endParaRPr lang="en-US" sz="2800">
              <a:solidFill>
                <a:srgbClr val="15264B"/>
              </a:solidFill>
              <a:cs typeface="Calibri"/>
            </a:endParaRPr>
          </a:p>
          <a:p>
            <a:pPr marL="285750" indent="-285750">
              <a:spcBef>
                <a:spcPct val="20000"/>
              </a:spcBef>
              <a:buFont typeface="Arial"/>
              <a:buChar char="•"/>
            </a:pPr>
            <a:endParaRPr lang="en-US" sz="2800">
              <a:solidFill>
                <a:srgbClr val="15264B"/>
              </a:solidFill>
              <a:cs typeface="Calibri"/>
            </a:endParaRPr>
          </a:p>
        </p:txBody>
      </p:sp>
      <p:pic>
        <p:nvPicPr>
          <p:cNvPr id="2" name="Picture 3" descr="Text, application&#10;&#10;Description automatically generated">
            <a:extLst>
              <a:ext uri="{FF2B5EF4-FFF2-40B4-BE49-F238E27FC236}">
                <a16:creationId xmlns:a16="http://schemas.microsoft.com/office/drawing/2014/main" id="{D0447E83-8FF1-6215-6C8F-89D6EDEA551E}"/>
              </a:ext>
            </a:extLst>
          </p:cNvPr>
          <p:cNvPicPr>
            <a:picLocks noChangeAspect="1"/>
          </p:cNvPicPr>
          <p:nvPr/>
        </p:nvPicPr>
        <p:blipFill>
          <a:blip r:embed="rId3"/>
          <a:stretch>
            <a:fillRect/>
          </a:stretch>
        </p:blipFill>
        <p:spPr>
          <a:xfrm>
            <a:off x="7912902" y="1553764"/>
            <a:ext cx="2743200" cy="3822492"/>
          </a:xfrm>
          <a:prstGeom prst="rect">
            <a:avLst/>
          </a:prstGeom>
        </p:spPr>
      </p:pic>
      <p:pic>
        <p:nvPicPr>
          <p:cNvPr id="4" name="Picture 4" descr="Diagram&#10;&#10;Description automatically generated">
            <a:extLst>
              <a:ext uri="{FF2B5EF4-FFF2-40B4-BE49-F238E27FC236}">
                <a16:creationId xmlns:a16="http://schemas.microsoft.com/office/drawing/2014/main" id="{E63EF6EE-36F1-3D14-443F-A42895B3BE5C}"/>
              </a:ext>
            </a:extLst>
          </p:cNvPr>
          <p:cNvPicPr>
            <a:picLocks noChangeAspect="1"/>
          </p:cNvPicPr>
          <p:nvPr/>
        </p:nvPicPr>
        <p:blipFill>
          <a:blip r:embed="rId4"/>
          <a:stretch>
            <a:fillRect/>
          </a:stretch>
        </p:blipFill>
        <p:spPr>
          <a:xfrm>
            <a:off x="4851400" y="1699014"/>
            <a:ext cx="2743200" cy="3459972"/>
          </a:xfrm>
          <a:prstGeom prst="rect">
            <a:avLst/>
          </a:prstGeom>
        </p:spPr>
      </p:pic>
    </p:spTree>
    <p:extLst>
      <p:ext uri="{BB962C8B-B14F-4D97-AF65-F5344CB8AC3E}">
        <p14:creationId xmlns:p14="http://schemas.microsoft.com/office/powerpoint/2010/main" val="41777643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0" y="0"/>
            <a:ext cx="12191998" cy="6858000"/>
          </a:xfrm>
        </p:spPr>
      </p:pic>
      <p:sp>
        <p:nvSpPr>
          <p:cNvPr id="3" name="Title 1">
            <a:extLst>
              <a:ext uri="{FF2B5EF4-FFF2-40B4-BE49-F238E27FC236}">
                <a16:creationId xmlns:a16="http://schemas.microsoft.com/office/drawing/2014/main" id="{0CAB6672-D33E-41CD-7E45-010615031FE6}"/>
              </a:ext>
            </a:extLst>
          </p:cNvPr>
          <p:cNvSpPr>
            <a:spLocks noGrp="1"/>
          </p:cNvSpPr>
          <p:nvPr>
            <p:ph type="title"/>
          </p:nvPr>
        </p:nvSpPr>
        <p:spPr>
          <a:xfrm>
            <a:off x="457200" y="274638"/>
            <a:ext cx="8229600" cy="1033623"/>
          </a:xfrm>
        </p:spPr>
        <p:txBody>
          <a:bodyPr>
            <a:normAutofit/>
          </a:bodyPr>
          <a:lstStyle/>
          <a:p>
            <a:r>
              <a:rPr lang="en-GB" sz="4000">
                <a:solidFill>
                  <a:srgbClr val="0072BC"/>
                </a:solidFill>
                <a:latin typeface="+mn-lt"/>
                <a:ea typeface="+mn-ea"/>
                <a:cs typeface="Calibri"/>
              </a:rPr>
              <a:t>Aidan Parkes</a:t>
            </a:r>
          </a:p>
        </p:txBody>
      </p:sp>
      <p:sp>
        <p:nvSpPr>
          <p:cNvPr id="4" name="Content Placeholder 2">
            <a:extLst>
              <a:ext uri="{FF2B5EF4-FFF2-40B4-BE49-F238E27FC236}">
                <a16:creationId xmlns:a16="http://schemas.microsoft.com/office/drawing/2014/main" id="{DDA6ADA7-EF5A-F1FE-3D92-2986BA17E6C3}"/>
              </a:ext>
            </a:extLst>
          </p:cNvPr>
          <p:cNvSpPr txBox="1">
            <a:spLocks/>
          </p:cNvSpPr>
          <p:nvPr/>
        </p:nvSpPr>
        <p:spPr>
          <a:xfrm>
            <a:off x="457200" y="1512478"/>
            <a:ext cx="8478335" cy="420593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solidFill>
                  <a:srgbClr val="000000"/>
                </a:solidFill>
                <a:cs typeface="Calibri"/>
              </a:rPr>
              <a:t>First two years of the scheme within CAVUHB, in Saint Marys Pharmaceutical Unit in Cardiff:</a:t>
            </a:r>
            <a:endParaRPr lang="en-GB">
              <a:cs typeface="Calibri"/>
            </a:endParaRPr>
          </a:p>
          <a:p>
            <a:r>
              <a:rPr lang="en-GB" sz="2400" i="1">
                <a:solidFill>
                  <a:srgbClr val="000000"/>
                </a:solidFill>
                <a:cs typeface="Calibri"/>
              </a:rPr>
              <a:t>MHRA licenced and regulated pharmaceutical specials manufacturer</a:t>
            </a:r>
            <a:endParaRPr lang="en-GB" i="1">
              <a:cs typeface="Calibri"/>
            </a:endParaRPr>
          </a:p>
          <a:p>
            <a:r>
              <a:rPr lang="en-GB" sz="2400" i="1">
                <a:solidFill>
                  <a:srgbClr val="000000"/>
                </a:solidFill>
                <a:cs typeface="Calibri"/>
              </a:rPr>
              <a:t>My first exposure to Specialist Estates Services – Decontamination Team</a:t>
            </a:r>
            <a:endParaRPr lang="en-GB" i="1"/>
          </a:p>
          <a:p>
            <a:r>
              <a:rPr lang="en-GB">
                <a:solidFill>
                  <a:srgbClr val="000000"/>
                </a:solidFill>
                <a:cs typeface="Calibri"/>
              </a:rPr>
              <a:t>Remaining three years of the scheme with NWSSP-SES</a:t>
            </a:r>
            <a:endParaRPr lang="en-GB"/>
          </a:p>
          <a:p>
            <a:r>
              <a:rPr lang="en-GB" sz="2400" i="1">
                <a:solidFill>
                  <a:srgbClr val="000000"/>
                </a:solidFill>
                <a:cs typeface="Calibri"/>
              </a:rPr>
              <a:t>Experiences as above. Time with all the different AEs, placements etc.</a:t>
            </a:r>
            <a:endParaRPr lang="en-GB" i="1">
              <a:cs typeface="Calibri"/>
            </a:endParaRPr>
          </a:p>
        </p:txBody>
      </p:sp>
      <p:pic>
        <p:nvPicPr>
          <p:cNvPr id="5" name="Picture 5" descr="A picture containing text, clipart&#10;&#10;Description automatically generated">
            <a:extLst>
              <a:ext uri="{FF2B5EF4-FFF2-40B4-BE49-F238E27FC236}">
                <a16:creationId xmlns:a16="http://schemas.microsoft.com/office/drawing/2014/main" id="{D0E453FB-E539-FF80-48F0-5E228A4D5C48}"/>
              </a:ext>
            </a:extLst>
          </p:cNvPr>
          <p:cNvPicPr>
            <a:picLocks noChangeAspect="1"/>
          </p:cNvPicPr>
          <p:nvPr/>
        </p:nvPicPr>
        <p:blipFill>
          <a:blip r:embed="rId4"/>
          <a:stretch>
            <a:fillRect/>
          </a:stretch>
        </p:blipFill>
        <p:spPr>
          <a:xfrm>
            <a:off x="9773876" y="1308261"/>
            <a:ext cx="1880559" cy="766211"/>
          </a:xfrm>
          <a:prstGeom prst="rect">
            <a:avLst/>
          </a:prstGeom>
        </p:spPr>
      </p:pic>
      <p:pic>
        <p:nvPicPr>
          <p:cNvPr id="10" name="Picture 6" descr="A picture containing timeline&#10;&#10;Description automatically generated">
            <a:extLst>
              <a:ext uri="{FF2B5EF4-FFF2-40B4-BE49-F238E27FC236}">
                <a16:creationId xmlns:a16="http://schemas.microsoft.com/office/drawing/2014/main" id="{EF2C5B1F-AC6F-7252-E8AF-F0AD0863ADC2}"/>
              </a:ext>
            </a:extLst>
          </p:cNvPr>
          <p:cNvPicPr>
            <a:picLocks noChangeAspect="1"/>
          </p:cNvPicPr>
          <p:nvPr/>
        </p:nvPicPr>
        <p:blipFill rotWithShape="1">
          <a:blip r:embed="rId5"/>
          <a:srcRect l="8377" t="16038" r="1571" b="18868"/>
          <a:stretch/>
        </p:blipFill>
        <p:spPr>
          <a:xfrm>
            <a:off x="8686800" y="2558463"/>
            <a:ext cx="3247671" cy="1317267"/>
          </a:xfrm>
          <a:prstGeom prst="rect">
            <a:avLst/>
          </a:prstGeom>
          <a:ln>
            <a:noFill/>
          </a:ln>
          <a:effectLst>
            <a:softEdge rad="112500"/>
          </a:effectLst>
        </p:spPr>
      </p:pic>
      <p:sp>
        <p:nvSpPr>
          <p:cNvPr id="2" name="Oval 1">
            <a:extLst>
              <a:ext uri="{FF2B5EF4-FFF2-40B4-BE49-F238E27FC236}">
                <a16:creationId xmlns:a16="http://schemas.microsoft.com/office/drawing/2014/main" id="{5C9EC10C-5B9B-5F2F-CF26-FE7C7937F531}"/>
              </a:ext>
            </a:extLst>
          </p:cNvPr>
          <p:cNvSpPr/>
          <p:nvPr/>
        </p:nvSpPr>
        <p:spPr>
          <a:xfrm>
            <a:off x="9594376" y="3947227"/>
            <a:ext cx="2140424" cy="1948976"/>
          </a:xfrm>
          <a:prstGeom prst="ellipse">
            <a:avLst/>
          </a:prstGeom>
          <a:blipFill dpi="0" rotWithShape="1">
            <a:blip r:embed="rId6">
              <a:extLs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26686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0" y="0"/>
            <a:ext cx="12191998" cy="6858000"/>
          </a:xfrm>
        </p:spPr>
      </p:pic>
      <p:sp>
        <p:nvSpPr>
          <p:cNvPr id="14" name="Title 1">
            <a:extLst>
              <a:ext uri="{FF2B5EF4-FFF2-40B4-BE49-F238E27FC236}">
                <a16:creationId xmlns:a16="http://schemas.microsoft.com/office/drawing/2014/main" id="{7B14F7C5-3180-75E1-C550-5159756975F8}"/>
              </a:ext>
            </a:extLst>
          </p:cNvPr>
          <p:cNvSpPr>
            <a:spLocks noGrp="1"/>
          </p:cNvSpPr>
          <p:nvPr>
            <p:ph type="title"/>
          </p:nvPr>
        </p:nvSpPr>
        <p:spPr>
          <a:xfrm>
            <a:off x="457200" y="274638"/>
            <a:ext cx="8229600" cy="1033623"/>
          </a:xfrm>
        </p:spPr>
        <p:txBody>
          <a:bodyPr anchor="ctr">
            <a:normAutofit/>
          </a:bodyPr>
          <a:lstStyle/>
          <a:p>
            <a:r>
              <a:rPr lang="en-GB" sz="4000">
                <a:solidFill>
                  <a:srgbClr val="0072BC"/>
                </a:solidFill>
                <a:latin typeface="+mn-lt"/>
                <a:ea typeface="+mn-ea"/>
                <a:cs typeface="Calibri"/>
              </a:rPr>
              <a:t>After Network75:</a:t>
            </a:r>
            <a:endParaRPr lang="en-US" sz="4000">
              <a:solidFill>
                <a:srgbClr val="0072BC"/>
              </a:solidFill>
              <a:latin typeface="+mn-lt"/>
              <a:ea typeface="+mn-ea"/>
              <a:cs typeface="Calibri"/>
            </a:endParaRPr>
          </a:p>
        </p:txBody>
      </p:sp>
      <p:sp>
        <p:nvSpPr>
          <p:cNvPr id="15" name="Text Placeholder 2">
            <a:extLst>
              <a:ext uri="{FF2B5EF4-FFF2-40B4-BE49-F238E27FC236}">
                <a16:creationId xmlns:a16="http://schemas.microsoft.com/office/drawing/2014/main" id="{3BEABD98-2949-3123-5F0F-5E120D24A0CE}"/>
              </a:ext>
            </a:extLst>
          </p:cNvPr>
          <p:cNvSpPr txBox="1">
            <a:spLocks/>
          </p:cNvSpPr>
          <p:nvPr/>
        </p:nvSpPr>
        <p:spPr>
          <a:xfrm>
            <a:off x="492734" y="1392978"/>
            <a:ext cx="4040188" cy="6397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cs typeface="Calibri"/>
              </a:rPr>
              <a:t>Graduated in 2020</a:t>
            </a:r>
          </a:p>
        </p:txBody>
      </p:sp>
      <p:sp>
        <p:nvSpPr>
          <p:cNvPr id="16" name="Text Placeholder 4">
            <a:extLst>
              <a:ext uri="{FF2B5EF4-FFF2-40B4-BE49-F238E27FC236}">
                <a16:creationId xmlns:a16="http://schemas.microsoft.com/office/drawing/2014/main" id="{C8A87AFE-940E-7ADD-288A-B40B65742542}"/>
              </a:ext>
            </a:extLst>
          </p:cNvPr>
          <p:cNvSpPr txBox="1">
            <a:spLocks/>
          </p:cNvSpPr>
          <p:nvPr/>
        </p:nvSpPr>
        <p:spPr>
          <a:xfrm>
            <a:off x="6665912" y="1392978"/>
            <a:ext cx="4041775" cy="6397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cs typeface="Calibri"/>
              </a:rPr>
              <a:t>After that:</a:t>
            </a:r>
          </a:p>
        </p:txBody>
      </p:sp>
      <p:sp>
        <p:nvSpPr>
          <p:cNvPr id="17" name="Content Placeholder 2">
            <a:extLst>
              <a:ext uri="{FF2B5EF4-FFF2-40B4-BE49-F238E27FC236}">
                <a16:creationId xmlns:a16="http://schemas.microsoft.com/office/drawing/2014/main" id="{CA4B7575-C255-B0A6-C497-23B5ABF6068A}"/>
              </a:ext>
            </a:extLst>
          </p:cNvPr>
          <p:cNvSpPr txBox="1">
            <a:spLocks/>
          </p:cNvSpPr>
          <p:nvPr/>
        </p:nvSpPr>
        <p:spPr>
          <a:xfrm>
            <a:off x="6413125" y="2032740"/>
            <a:ext cx="5286141" cy="395128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Applied for a Decontamination Engineer Position within NWSSP-SES</a:t>
            </a:r>
            <a:endParaRPr lang="en-GB">
              <a:cs typeface="Calibri"/>
            </a:endParaRPr>
          </a:p>
          <a:p>
            <a:r>
              <a:rPr lang="en-GB"/>
              <a:t>Given a Band 5 Trainee Position</a:t>
            </a:r>
            <a:endParaRPr lang="en-GB">
              <a:cs typeface="Calibri"/>
            </a:endParaRPr>
          </a:p>
          <a:p>
            <a:r>
              <a:rPr lang="en-GB"/>
              <a:t>Once competency displayed in review process, awarded a band 6 Decontamination Engineer role  </a:t>
            </a:r>
            <a:endParaRPr lang="en-GB">
              <a:cs typeface="Calibri"/>
            </a:endParaRPr>
          </a:p>
          <a:p>
            <a:pPr marL="0" indent="0">
              <a:buFont typeface="Arial" panose="020B0604020202020204" pitchFamily="34" charset="0"/>
              <a:buNone/>
            </a:pPr>
            <a:endParaRPr lang="en-GB"/>
          </a:p>
        </p:txBody>
      </p:sp>
      <p:pic>
        <p:nvPicPr>
          <p:cNvPr id="18" name="Picture 5">
            <a:extLst>
              <a:ext uri="{FF2B5EF4-FFF2-40B4-BE49-F238E27FC236}">
                <a16:creationId xmlns:a16="http://schemas.microsoft.com/office/drawing/2014/main" id="{D4993BC4-EF98-FBB8-9553-7D34BD387F2A}"/>
              </a:ext>
            </a:extLst>
          </p:cNvPr>
          <p:cNvPicPr>
            <a:picLocks noChangeAspect="1"/>
          </p:cNvPicPr>
          <p:nvPr/>
        </p:nvPicPr>
        <p:blipFill>
          <a:blip r:embed="rId4"/>
          <a:stretch>
            <a:fillRect/>
          </a:stretch>
        </p:blipFill>
        <p:spPr>
          <a:xfrm>
            <a:off x="492734" y="2032740"/>
            <a:ext cx="5286141" cy="3745638"/>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0406757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0" y="0"/>
            <a:ext cx="12191998" cy="6858000"/>
          </a:xfrm>
        </p:spPr>
      </p:pic>
      <p:sp>
        <p:nvSpPr>
          <p:cNvPr id="4" name="Title 1">
            <a:extLst>
              <a:ext uri="{FF2B5EF4-FFF2-40B4-BE49-F238E27FC236}">
                <a16:creationId xmlns:a16="http://schemas.microsoft.com/office/drawing/2014/main" id="{FD687D8A-A42B-525F-AA16-D2CC9D7DAD07}"/>
              </a:ext>
            </a:extLst>
          </p:cNvPr>
          <p:cNvSpPr txBox="1">
            <a:spLocks/>
          </p:cNvSpPr>
          <p:nvPr/>
        </p:nvSpPr>
        <p:spPr>
          <a:xfrm>
            <a:off x="457200" y="274638"/>
            <a:ext cx="8229600" cy="10336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a:solidFill>
                  <a:srgbClr val="0072BC"/>
                </a:solidFill>
                <a:latin typeface="+mn-lt"/>
                <a:ea typeface="+mn-ea"/>
                <a:cs typeface="Calibri"/>
              </a:rPr>
              <a:t>My Role Now</a:t>
            </a:r>
            <a:endParaRPr lang="en-US" sz="4000">
              <a:solidFill>
                <a:srgbClr val="0072BC"/>
              </a:solidFill>
              <a:latin typeface="+mn-lt"/>
              <a:ea typeface="+mn-ea"/>
              <a:cs typeface="Calibri"/>
            </a:endParaRPr>
          </a:p>
        </p:txBody>
      </p:sp>
      <p:sp>
        <p:nvSpPr>
          <p:cNvPr id="5" name="Content Placeholder 2">
            <a:extLst>
              <a:ext uri="{FF2B5EF4-FFF2-40B4-BE49-F238E27FC236}">
                <a16:creationId xmlns:a16="http://schemas.microsoft.com/office/drawing/2014/main" id="{C92BDFBF-B229-EBE6-525E-F5DAB04CC43D}"/>
              </a:ext>
            </a:extLst>
          </p:cNvPr>
          <p:cNvSpPr txBox="1">
            <a:spLocks/>
          </p:cNvSpPr>
          <p:nvPr/>
        </p:nvSpPr>
        <p:spPr>
          <a:xfrm>
            <a:off x="457199" y="1512478"/>
            <a:ext cx="11470943" cy="424387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solidFill>
                  <a:srgbClr val="000000"/>
                </a:solidFill>
                <a:cs typeface="Calibri"/>
              </a:rPr>
              <a:t>Decontamination Engineer – NWSSP-SES</a:t>
            </a:r>
            <a:endParaRPr lang="en-GB">
              <a:cs typeface="Calibri"/>
            </a:endParaRPr>
          </a:p>
          <a:p>
            <a:r>
              <a:rPr lang="en-GB">
                <a:solidFill>
                  <a:srgbClr val="000000"/>
                </a:solidFill>
                <a:cs typeface="Calibri"/>
              </a:rPr>
              <a:t>Travelling across Wales to perform the Annual Validation tests on Porous Load Sterilizers, Washer Disinfectors, Laboratory Autoclaves and Steam Quality Testing. </a:t>
            </a:r>
            <a:endParaRPr lang="en-GB"/>
          </a:p>
          <a:p>
            <a:r>
              <a:rPr lang="en-GB">
                <a:solidFill>
                  <a:srgbClr val="000000"/>
                </a:solidFill>
                <a:cs typeface="Calibri"/>
              </a:rPr>
              <a:t>Work largely independently and confidently</a:t>
            </a:r>
          </a:p>
          <a:p>
            <a:r>
              <a:rPr lang="en-GB">
                <a:solidFill>
                  <a:srgbClr val="000000"/>
                </a:solidFill>
                <a:cs typeface="Calibri"/>
              </a:rPr>
              <a:t>I rely heavily theory-based understandings from my degree</a:t>
            </a:r>
          </a:p>
          <a:p>
            <a:r>
              <a:rPr lang="en-GB">
                <a:solidFill>
                  <a:srgbClr val="000000"/>
                </a:solidFill>
                <a:cs typeface="Calibri"/>
              </a:rPr>
              <a:t>I'm able to draw from my experiences as a student with all SES disciplines.</a:t>
            </a:r>
          </a:p>
          <a:p>
            <a:endParaRPr lang="en-GB">
              <a:cs typeface="Calibri"/>
            </a:endParaRPr>
          </a:p>
        </p:txBody>
      </p:sp>
    </p:spTree>
    <p:extLst>
      <p:ext uri="{BB962C8B-B14F-4D97-AF65-F5344CB8AC3E}">
        <p14:creationId xmlns:p14="http://schemas.microsoft.com/office/powerpoint/2010/main" val="24059571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Content Placeholder 6" descr="A picture containing background pattern&#10;&#10;Description automatically generated">
            <a:extLst>
              <a:ext uri="{FF2B5EF4-FFF2-40B4-BE49-F238E27FC236}">
                <a16:creationId xmlns:a16="http://schemas.microsoft.com/office/drawing/2014/main" id="{394F7FBC-D389-8DA4-7BE8-B60395D92910}"/>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2" y="88900"/>
            <a:ext cx="12191998" cy="6858000"/>
          </a:xfrm>
          <a:prstGeom prst="rect">
            <a:avLst/>
          </a:prstGeom>
        </p:spPr>
      </p:pic>
      <p:pic>
        <p:nvPicPr>
          <p:cNvPr id="8" name="Picture 7" descr="A screenshot of a data&#10;&#10;Description automatically generated with low confidence">
            <a:extLst>
              <a:ext uri="{FF2B5EF4-FFF2-40B4-BE49-F238E27FC236}">
                <a16:creationId xmlns:a16="http://schemas.microsoft.com/office/drawing/2014/main" id="{FCD64575-4C65-0761-D3E2-9FE6CBD495B8}"/>
              </a:ext>
            </a:extLst>
          </p:cNvPr>
          <p:cNvPicPr>
            <a:picLocks noChangeAspect="1"/>
          </p:cNvPicPr>
          <p:nvPr/>
        </p:nvPicPr>
        <p:blipFill rotWithShape="1">
          <a:blip r:embed="rId4"/>
          <a:srcRect l="1458" t="29986" r="683" b="1588"/>
          <a:stretch/>
        </p:blipFill>
        <p:spPr>
          <a:xfrm>
            <a:off x="158462" y="452895"/>
            <a:ext cx="5486400" cy="3299181"/>
          </a:xfrm>
          <a:prstGeom prst="rect">
            <a:avLst/>
          </a:prstGeom>
        </p:spPr>
      </p:pic>
      <p:pic>
        <p:nvPicPr>
          <p:cNvPr id="5" name="Picture 4">
            <a:extLst>
              <a:ext uri="{FF2B5EF4-FFF2-40B4-BE49-F238E27FC236}">
                <a16:creationId xmlns:a16="http://schemas.microsoft.com/office/drawing/2014/main" id="{91704763-6AD6-7377-6DB7-EE3B6A09C018}"/>
              </a:ext>
            </a:extLst>
          </p:cNvPr>
          <p:cNvPicPr>
            <a:picLocks noChangeAspect="1"/>
          </p:cNvPicPr>
          <p:nvPr/>
        </p:nvPicPr>
        <p:blipFill rotWithShape="1">
          <a:blip r:embed="rId5"/>
          <a:srcRect t="305" r="1474" b="21403"/>
          <a:stretch/>
        </p:blipFill>
        <p:spPr>
          <a:xfrm>
            <a:off x="5790182" y="452896"/>
            <a:ext cx="6243356" cy="3299181"/>
          </a:xfrm>
          <a:prstGeom prst="rect">
            <a:avLst/>
          </a:prstGeom>
        </p:spPr>
      </p:pic>
      <p:sp>
        <p:nvSpPr>
          <p:cNvPr id="9" name="Title 1">
            <a:extLst>
              <a:ext uri="{FF2B5EF4-FFF2-40B4-BE49-F238E27FC236}">
                <a16:creationId xmlns:a16="http://schemas.microsoft.com/office/drawing/2014/main" id="{C2266229-EAB5-E368-281D-CBBA37B27845}"/>
              </a:ext>
            </a:extLst>
          </p:cNvPr>
          <p:cNvSpPr>
            <a:spLocks noGrp="1"/>
          </p:cNvSpPr>
          <p:nvPr>
            <p:ph idx="1"/>
          </p:nvPr>
        </p:nvSpPr>
        <p:spPr>
          <a:xfrm>
            <a:off x="557783" y="3954272"/>
            <a:ext cx="8167117" cy="1648235"/>
          </a:xfrm>
        </p:spPr>
        <p:txBody>
          <a:bodyPr anchor="ctr">
            <a:normAutofit fontScale="97500"/>
          </a:bodyPr>
          <a:lstStyle/>
          <a:p>
            <a:pPr marL="0" indent="0">
              <a:buNone/>
            </a:pPr>
            <a:r>
              <a:rPr lang="en-GB" sz="3200" dirty="0">
                <a:solidFill>
                  <a:srgbClr val="0072BC"/>
                </a:solidFill>
                <a:latin typeface="+mn-lt"/>
                <a:ea typeface="+mn-ea"/>
                <a:cs typeface="Calibri"/>
              </a:rPr>
              <a:t>Annual Validation of Decontamination Equipment</a:t>
            </a:r>
          </a:p>
        </p:txBody>
      </p:sp>
      <p:sp>
        <p:nvSpPr>
          <p:cNvPr id="14" name="TextBox 13">
            <a:extLst>
              <a:ext uri="{FF2B5EF4-FFF2-40B4-BE49-F238E27FC236}">
                <a16:creationId xmlns:a16="http://schemas.microsoft.com/office/drawing/2014/main" id="{AEBC80FA-57E9-703B-4B14-383B3128B16A}"/>
              </a:ext>
            </a:extLst>
          </p:cNvPr>
          <p:cNvSpPr txBox="1"/>
          <p:nvPr/>
        </p:nvSpPr>
        <p:spPr>
          <a:xfrm>
            <a:off x="557783" y="5260017"/>
            <a:ext cx="6223000" cy="646331"/>
          </a:xfrm>
          <a:prstGeom prst="rect">
            <a:avLst/>
          </a:prstGeom>
          <a:noFill/>
        </p:spPr>
        <p:txBody>
          <a:bodyPr wrap="square">
            <a:spAutoFit/>
          </a:bodyPr>
          <a:lstStyle/>
          <a:p>
            <a:r>
              <a:rPr lang="en-GB" i="1">
                <a:cs typeface="Calibri"/>
              </a:rPr>
              <a:t>Guidelines: WHTM 01-01 Parts A-D, HTM 2010(labs)</a:t>
            </a:r>
          </a:p>
          <a:p>
            <a:r>
              <a:rPr lang="en-GB" i="1">
                <a:cs typeface="Calibri"/>
              </a:rPr>
              <a:t>In addition: BS EN285:2015, ISO 15883 etc.</a:t>
            </a:r>
            <a:endParaRPr lang="en-GB"/>
          </a:p>
        </p:txBody>
      </p:sp>
    </p:spTree>
    <p:extLst>
      <p:ext uri="{BB962C8B-B14F-4D97-AF65-F5344CB8AC3E}">
        <p14:creationId xmlns:p14="http://schemas.microsoft.com/office/powerpoint/2010/main" val="641490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F7B9026-36AD-42E4-B172-8D68F3A33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6" name="Picture 4" descr="A picture containing indoor, white, dirty, opened&#10;&#10;Description automatically generated">
            <a:extLst>
              <a:ext uri="{FF2B5EF4-FFF2-40B4-BE49-F238E27FC236}">
                <a16:creationId xmlns:a16="http://schemas.microsoft.com/office/drawing/2014/main" id="{5B1EC610-92BB-5C64-1E15-5E203697DB8B}"/>
              </a:ext>
            </a:extLst>
          </p:cNvPr>
          <p:cNvPicPr>
            <a:picLocks noChangeAspect="1"/>
          </p:cNvPicPr>
          <p:nvPr/>
        </p:nvPicPr>
        <p:blipFill rotWithShape="1">
          <a:blip r:embed="rId3"/>
          <a:srcRect l="12295" r="10066" b="-3"/>
          <a:stretch/>
        </p:blipFill>
        <p:spPr>
          <a:xfrm>
            <a:off x="192528" y="171716"/>
            <a:ext cx="3793268" cy="6514565"/>
          </a:xfrm>
          <a:prstGeom prst="rect">
            <a:avLst/>
          </a:prstGeom>
          <a:solidFill>
            <a:srgbClr val="FFFFFF">
              <a:shade val="85000"/>
            </a:srgbClr>
          </a:solidFill>
          <a:scene3d>
            <a:camera prst="orthographicFront"/>
            <a:lightRig rig="twoPt" dir="t">
              <a:rot lat="0" lon="0" rev="7200000"/>
            </a:lightRig>
          </a:scene3d>
          <a:sp3d>
            <a:bevelT w="25400" h="19050"/>
            <a:contourClr>
              <a:srgbClr val="FFFFFF"/>
            </a:contourClr>
          </a:sp3d>
        </p:spPr>
      </p:pic>
      <p:pic>
        <p:nvPicPr>
          <p:cNvPr id="5" name="Picture 2">
            <a:extLst>
              <a:ext uri="{FF2B5EF4-FFF2-40B4-BE49-F238E27FC236}">
                <a16:creationId xmlns:a16="http://schemas.microsoft.com/office/drawing/2014/main" id="{4AB46FCE-26B1-7376-5E2F-69B2A9AB0084}"/>
              </a:ext>
            </a:extLst>
          </p:cNvPr>
          <p:cNvPicPr>
            <a:picLocks noChangeAspect="1"/>
          </p:cNvPicPr>
          <p:nvPr/>
        </p:nvPicPr>
        <p:blipFill rotWithShape="1">
          <a:blip r:embed="rId4"/>
          <a:srcRect l="11439" r="10575" b="-3"/>
          <a:stretch/>
        </p:blipFill>
        <p:spPr>
          <a:xfrm>
            <a:off x="4184538" y="171716"/>
            <a:ext cx="3822924" cy="6514565"/>
          </a:xfrm>
          <a:prstGeom prst="rect">
            <a:avLst/>
          </a:prstGeom>
          <a:solidFill>
            <a:srgbClr val="FFFFFF">
              <a:shade val="85000"/>
            </a:srgbClr>
          </a:solidFill>
          <a:scene3d>
            <a:camera prst="orthographicFront"/>
            <a:lightRig rig="twoPt" dir="t">
              <a:rot lat="0" lon="0" rev="7200000"/>
            </a:lightRig>
          </a:scene3d>
          <a:sp3d>
            <a:bevelT w="25400" h="19050"/>
            <a:contourClr>
              <a:srgbClr val="FFFFFF"/>
            </a:contourClr>
          </a:sp3d>
        </p:spPr>
      </p:pic>
      <p:pic>
        <p:nvPicPr>
          <p:cNvPr id="4" name="Picture 4">
            <a:extLst>
              <a:ext uri="{FF2B5EF4-FFF2-40B4-BE49-F238E27FC236}">
                <a16:creationId xmlns:a16="http://schemas.microsoft.com/office/drawing/2014/main" id="{E91B2356-81C3-DC6B-95CA-73AEF550024C}"/>
              </a:ext>
            </a:extLst>
          </p:cNvPr>
          <p:cNvPicPr>
            <a:picLocks noChangeAspect="1"/>
          </p:cNvPicPr>
          <p:nvPr/>
        </p:nvPicPr>
        <p:blipFill rotWithShape="1">
          <a:blip r:embed="rId5"/>
          <a:srcRect t="11123" r="-3" b="11121"/>
          <a:stretch/>
        </p:blipFill>
        <p:spPr>
          <a:xfrm rot="5400000">
            <a:off x="6830253" y="1529495"/>
            <a:ext cx="6514565" cy="3799007"/>
          </a:xfrm>
          <a:prstGeom prst="rect">
            <a:avLst/>
          </a:prstGeom>
        </p:spPr>
      </p:pic>
    </p:spTree>
    <p:extLst>
      <p:ext uri="{BB962C8B-B14F-4D97-AF65-F5344CB8AC3E}">
        <p14:creationId xmlns:p14="http://schemas.microsoft.com/office/powerpoint/2010/main" val="1749173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0" y="0"/>
            <a:ext cx="12191998" cy="6858000"/>
          </a:xfrm>
        </p:spPr>
      </p:pic>
      <p:sp>
        <p:nvSpPr>
          <p:cNvPr id="8" name="TextBox 7">
            <a:extLst>
              <a:ext uri="{FF2B5EF4-FFF2-40B4-BE49-F238E27FC236}">
                <a16:creationId xmlns:a16="http://schemas.microsoft.com/office/drawing/2014/main" id="{F1D951BE-C52F-2FBB-2889-8F8413B6E1E9}"/>
              </a:ext>
            </a:extLst>
          </p:cNvPr>
          <p:cNvSpPr txBox="1"/>
          <p:nvPr/>
        </p:nvSpPr>
        <p:spPr>
          <a:xfrm>
            <a:off x="582096" y="545731"/>
            <a:ext cx="7003915" cy="769441"/>
          </a:xfrm>
          <a:prstGeom prst="rect">
            <a:avLst/>
          </a:prstGeom>
          <a:noFill/>
        </p:spPr>
        <p:txBody>
          <a:bodyPr wrap="square" lIns="91440" tIns="45720" rIns="91440" bIns="45720" rtlCol="0" anchor="t">
            <a:spAutoFit/>
          </a:bodyPr>
          <a:lstStyle/>
          <a:p>
            <a:r>
              <a:rPr lang="en-GB" sz="4400">
                <a:solidFill>
                  <a:srgbClr val="0072BC"/>
                </a:solidFill>
              </a:rPr>
              <a:t>Rebecca Mason</a:t>
            </a:r>
            <a:endParaRPr lang="en-US">
              <a:solidFill>
                <a:srgbClr val="0072BC"/>
              </a:solidFill>
            </a:endParaRPr>
          </a:p>
        </p:txBody>
      </p:sp>
      <p:sp>
        <p:nvSpPr>
          <p:cNvPr id="13" name="TextBox 12">
            <a:extLst>
              <a:ext uri="{FF2B5EF4-FFF2-40B4-BE49-F238E27FC236}">
                <a16:creationId xmlns:a16="http://schemas.microsoft.com/office/drawing/2014/main" id="{DF19FFE7-4BBA-587E-DD45-422A876943F5}"/>
              </a:ext>
            </a:extLst>
          </p:cNvPr>
          <p:cNvSpPr txBox="1"/>
          <p:nvPr/>
        </p:nvSpPr>
        <p:spPr>
          <a:xfrm>
            <a:off x="582096" y="1676237"/>
            <a:ext cx="11027805" cy="4130361"/>
          </a:xfrm>
          <a:prstGeom prst="rect">
            <a:avLst/>
          </a:prstGeom>
          <a:noFill/>
        </p:spPr>
        <p:txBody>
          <a:bodyPr wrap="square" lIns="91440" tIns="45720" rIns="91440" bIns="45720" rtlCol="0" anchor="t">
            <a:spAutoFit/>
          </a:bodyPr>
          <a:lstStyle/>
          <a:p>
            <a:pPr marL="285750" indent="-285750">
              <a:spcBef>
                <a:spcPct val="20000"/>
              </a:spcBef>
              <a:buFont typeface="Arial"/>
              <a:buChar char="•"/>
            </a:pPr>
            <a:r>
              <a:rPr lang="en-GB" sz="3200">
                <a:cs typeface="Calibri"/>
              </a:rPr>
              <a:t>Started at NWSSP September 2018</a:t>
            </a:r>
            <a:endParaRPr lang="en-US" sz="3200">
              <a:cs typeface="Calibri"/>
            </a:endParaRPr>
          </a:p>
          <a:p>
            <a:pPr marL="285750" indent="-285750">
              <a:spcBef>
                <a:spcPct val="20000"/>
              </a:spcBef>
              <a:buFont typeface="Arial"/>
              <a:buChar char="•"/>
            </a:pPr>
            <a:endParaRPr lang="en-GB" sz="3200">
              <a:cs typeface="Calibri"/>
            </a:endParaRPr>
          </a:p>
          <a:p>
            <a:pPr marL="285750" indent="-285750">
              <a:spcBef>
                <a:spcPct val="20000"/>
              </a:spcBef>
              <a:buFont typeface="Arial"/>
              <a:buChar char="•"/>
            </a:pPr>
            <a:r>
              <a:rPr lang="en-GB" sz="3200">
                <a:cs typeface="Calibri"/>
              </a:rPr>
              <a:t>Network 75 Student (USW)</a:t>
            </a:r>
            <a:endParaRPr lang="en-US" sz="3200">
              <a:cs typeface="Calibri"/>
            </a:endParaRPr>
          </a:p>
          <a:p>
            <a:pPr marL="285750" indent="-285750">
              <a:spcBef>
                <a:spcPct val="20000"/>
              </a:spcBef>
              <a:buFont typeface="Arial"/>
              <a:buChar char="•"/>
            </a:pPr>
            <a:endParaRPr lang="en-GB" sz="3200">
              <a:cs typeface="Calibri"/>
            </a:endParaRPr>
          </a:p>
          <a:p>
            <a:pPr marL="285750" indent="-285750">
              <a:spcBef>
                <a:spcPct val="20000"/>
              </a:spcBef>
              <a:buFont typeface="Arial"/>
              <a:buChar char="•"/>
            </a:pPr>
            <a:r>
              <a:rPr lang="en-GB" sz="3200">
                <a:cs typeface="Calibri"/>
              </a:rPr>
              <a:t>BEng Mechanical Engineering</a:t>
            </a:r>
            <a:endParaRPr lang="en-US" sz="3200">
              <a:cs typeface="Calibri"/>
            </a:endParaRPr>
          </a:p>
          <a:p>
            <a:pPr marL="285750" indent="-285750">
              <a:spcBef>
                <a:spcPct val="20000"/>
              </a:spcBef>
              <a:buFont typeface="Arial"/>
              <a:buChar char="•"/>
            </a:pPr>
            <a:endParaRPr lang="en-GB" sz="3200">
              <a:cs typeface="Calibri"/>
            </a:endParaRPr>
          </a:p>
          <a:p>
            <a:pPr marL="285750" indent="-285750">
              <a:spcBef>
                <a:spcPct val="20000"/>
              </a:spcBef>
              <a:buFont typeface="Arial"/>
              <a:buChar char="•"/>
            </a:pPr>
            <a:r>
              <a:rPr lang="en-GB" sz="3200">
                <a:cs typeface="Calibri"/>
              </a:rPr>
              <a:t>Final year</a:t>
            </a:r>
            <a:endParaRPr lang="en-GB"/>
          </a:p>
        </p:txBody>
      </p:sp>
      <p:pic>
        <p:nvPicPr>
          <p:cNvPr id="2" name="Picture 2">
            <a:extLst>
              <a:ext uri="{FF2B5EF4-FFF2-40B4-BE49-F238E27FC236}">
                <a16:creationId xmlns:a16="http://schemas.microsoft.com/office/drawing/2014/main" id="{954E44A6-B637-1ADE-11C7-EF9176B17362}"/>
              </a:ext>
            </a:extLst>
          </p:cNvPr>
          <p:cNvPicPr>
            <a:picLocks noChangeAspect="1"/>
          </p:cNvPicPr>
          <p:nvPr/>
        </p:nvPicPr>
        <p:blipFill>
          <a:blip r:embed="rId4"/>
          <a:stretch>
            <a:fillRect/>
          </a:stretch>
        </p:blipFill>
        <p:spPr>
          <a:xfrm>
            <a:off x="7901476" y="2739537"/>
            <a:ext cx="2524125" cy="2609850"/>
          </a:xfrm>
          <a:prstGeom prst="rect">
            <a:avLst/>
          </a:prstGeom>
        </p:spPr>
      </p:pic>
    </p:spTree>
    <p:extLst>
      <p:ext uri="{BB962C8B-B14F-4D97-AF65-F5344CB8AC3E}">
        <p14:creationId xmlns:p14="http://schemas.microsoft.com/office/powerpoint/2010/main" val="37763913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0" y="0"/>
            <a:ext cx="12191998" cy="6858000"/>
          </a:xfrm>
        </p:spPr>
      </p:pic>
      <p:sp>
        <p:nvSpPr>
          <p:cNvPr id="6" name="Title 1">
            <a:extLst>
              <a:ext uri="{FF2B5EF4-FFF2-40B4-BE49-F238E27FC236}">
                <a16:creationId xmlns:a16="http://schemas.microsoft.com/office/drawing/2014/main" id="{20A78F75-6647-E6A8-3279-5D1C725C56E1}"/>
              </a:ext>
            </a:extLst>
          </p:cNvPr>
          <p:cNvSpPr>
            <a:spLocks noGrp="1"/>
          </p:cNvSpPr>
          <p:nvPr>
            <p:ph type="title"/>
          </p:nvPr>
        </p:nvSpPr>
        <p:spPr>
          <a:xfrm>
            <a:off x="457200" y="274638"/>
            <a:ext cx="8229600" cy="1033623"/>
          </a:xfrm>
        </p:spPr>
        <p:txBody>
          <a:bodyPr/>
          <a:lstStyle/>
          <a:p>
            <a:r>
              <a:rPr lang="en-GB" dirty="0">
                <a:cs typeface="Calibri"/>
              </a:rPr>
              <a:t>Next Steps</a:t>
            </a:r>
            <a:endParaRPr lang="en-GB" dirty="0"/>
          </a:p>
        </p:txBody>
      </p:sp>
      <p:sp>
        <p:nvSpPr>
          <p:cNvPr id="8" name="Content Placeholder 2">
            <a:extLst>
              <a:ext uri="{FF2B5EF4-FFF2-40B4-BE49-F238E27FC236}">
                <a16:creationId xmlns:a16="http://schemas.microsoft.com/office/drawing/2014/main" id="{B5531DDF-1897-8F42-B053-314B2BE8E4A9}"/>
              </a:ext>
            </a:extLst>
          </p:cNvPr>
          <p:cNvSpPr txBox="1">
            <a:spLocks/>
          </p:cNvSpPr>
          <p:nvPr/>
        </p:nvSpPr>
        <p:spPr>
          <a:xfrm>
            <a:off x="457200" y="1512478"/>
            <a:ext cx="10883900" cy="423322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cs typeface="Calibri"/>
              </a:rPr>
              <a:t>Continue to develop:</a:t>
            </a:r>
          </a:p>
          <a:p>
            <a:endParaRPr lang="en-GB" dirty="0">
              <a:cs typeface="Calibri"/>
            </a:endParaRPr>
          </a:p>
          <a:p>
            <a:r>
              <a:rPr lang="en-GB" dirty="0">
                <a:cs typeface="Calibri"/>
              </a:rPr>
              <a:t>Further my experience in using both new &amp; existing validation technologies</a:t>
            </a:r>
          </a:p>
          <a:p>
            <a:pPr marL="457200" lvl="1" indent="0">
              <a:buNone/>
            </a:pPr>
            <a:endParaRPr lang="en-GB" dirty="0">
              <a:cs typeface="Calibri"/>
            </a:endParaRPr>
          </a:p>
          <a:p>
            <a:r>
              <a:rPr lang="en-GB" dirty="0">
                <a:cs typeface="Calibri"/>
              </a:rPr>
              <a:t>Apply to the IHEEM AE(D) competency framework </a:t>
            </a:r>
            <a:r>
              <a:rPr lang="en-GB" i="1" dirty="0">
                <a:cs typeface="Calibri"/>
              </a:rPr>
              <a:t>(begin process to become an Authorising Engineer (Decontamination))</a:t>
            </a:r>
          </a:p>
          <a:p>
            <a:pPr marL="0" indent="0">
              <a:buFont typeface="Arial" panose="020B0604020202020204" pitchFamily="34" charset="0"/>
              <a:buNone/>
            </a:pPr>
            <a:r>
              <a:rPr lang="en-GB" dirty="0">
                <a:cs typeface="Calibri"/>
              </a:rPr>
              <a:t> </a:t>
            </a:r>
            <a:endParaRPr lang="en-GB" i="1" dirty="0"/>
          </a:p>
        </p:txBody>
      </p:sp>
      <p:pic>
        <p:nvPicPr>
          <p:cNvPr id="5" name="Graphic 4" descr="A flying arrow">
            <a:extLst>
              <a:ext uri="{FF2B5EF4-FFF2-40B4-BE49-F238E27FC236}">
                <a16:creationId xmlns:a16="http://schemas.microsoft.com/office/drawing/2014/main" id="{F212B0F8-88EE-BEF5-0BBB-C9289C13601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307368" y="913349"/>
            <a:ext cx="1958689" cy="1198257"/>
          </a:xfrm>
          <a:prstGeom prst="rect">
            <a:avLst/>
          </a:prstGeom>
        </p:spPr>
      </p:pic>
    </p:spTree>
    <p:extLst>
      <p:ext uri="{BB962C8B-B14F-4D97-AF65-F5344CB8AC3E}">
        <p14:creationId xmlns:p14="http://schemas.microsoft.com/office/powerpoint/2010/main" val="27913976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0" y="0"/>
            <a:ext cx="12191998" cy="6858000"/>
          </a:xfrm>
        </p:spPr>
      </p:pic>
      <p:sp>
        <p:nvSpPr>
          <p:cNvPr id="4" name="Title 1">
            <a:extLst>
              <a:ext uri="{FF2B5EF4-FFF2-40B4-BE49-F238E27FC236}">
                <a16:creationId xmlns:a16="http://schemas.microsoft.com/office/drawing/2014/main" id="{AF682518-6233-A7F5-83E5-8D927D2272AF}"/>
              </a:ext>
            </a:extLst>
          </p:cNvPr>
          <p:cNvSpPr>
            <a:spLocks noGrp="1"/>
          </p:cNvSpPr>
          <p:nvPr>
            <p:ph type="title"/>
          </p:nvPr>
        </p:nvSpPr>
        <p:spPr>
          <a:xfrm>
            <a:off x="457200" y="274638"/>
            <a:ext cx="8229600" cy="1033623"/>
          </a:xfrm>
        </p:spPr>
        <p:txBody>
          <a:bodyPr/>
          <a:lstStyle/>
          <a:p>
            <a:r>
              <a:rPr lang="en-GB" sz="4400">
                <a:solidFill>
                  <a:srgbClr val="000000"/>
                </a:solidFill>
                <a:latin typeface="Calibri Light"/>
                <a:cs typeface="Calibri Light"/>
              </a:rPr>
              <a:t>How Network75 Benefitted me</a:t>
            </a:r>
            <a:endParaRPr lang="en-US"/>
          </a:p>
        </p:txBody>
      </p:sp>
      <p:sp>
        <p:nvSpPr>
          <p:cNvPr id="5" name="Content Placeholder 2">
            <a:extLst>
              <a:ext uri="{FF2B5EF4-FFF2-40B4-BE49-F238E27FC236}">
                <a16:creationId xmlns:a16="http://schemas.microsoft.com/office/drawing/2014/main" id="{1DC10884-7A5B-B5DC-03FD-FF013B3C2947}"/>
              </a:ext>
            </a:extLst>
          </p:cNvPr>
          <p:cNvSpPr txBox="1">
            <a:spLocks/>
          </p:cNvSpPr>
          <p:nvPr/>
        </p:nvSpPr>
        <p:spPr>
          <a:xfrm>
            <a:off x="457199" y="1565296"/>
            <a:ext cx="11006919" cy="372740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rgbClr val="000000"/>
                </a:solidFill>
                <a:cs typeface="Calibri"/>
              </a:rPr>
              <a:t>Graduated with 5 years of Engineering experience</a:t>
            </a:r>
            <a:endParaRPr lang="en-GB" dirty="0">
              <a:cs typeface="Calibri"/>
            </a:endParaRPr>
          </a:p>
          <a:p>
            <a:r>
              <a:rPr lang="en-GB" dirty="0">
                <a:solidFill>
                  <a:srgbClr val="000000"/>
                </a:solidFill>
                <a:cs typeface="Calibri"/>
              </a:rPr>
              <a:t>Grew straight into my full-time career with no student debt</a:t>
            </a:r>
            <a:endParaRPr lang="en-GB" dirty="0"/>
          </a:p>
          <a:p>
            <a:r>
              <a:rPr lang="en-GB" dirty="0">
                <a:solidFill>
                  <a:srgbClr val="000000"/>
                </a:solidFill>
                <a:cs typeface="Calibri"/>
              </a:rPr>
              <a:t>Confidence &amp; work ethic</a:t>
            </a:r>
            <a:endParaRPr lang="en-GB" dirty="0"/>
          </a:p>
          <a:p>
            <a:r>
              <a:rPr lang="en-GB" dirty="0">
                <a:solidFill>
                  <a:srgbClr val="000000"/>
                </a:solidFill>
                <a:cs typeface="Calibri"/>
              </a:rPr>
              <a:t>An employer interested in further development</a:t>
            </a:r>
          </a:p>
          <a:p>
            <a:pPr lvl="1"/>
            <a:r>
              <a:rPr lang="en-GB" dirty="0">
                <a:solidFill>
                  <a:srgbClr val="000000"/>
                </a:solidFill>
                <a:cs typeface="Calibri"/>
              </a:rPr>
              <a:t>Management that is keen to see me develop further.</a:t>
            </a:r>
          </a:p>
          <a:p>
            <a:pPr lvl="1"/>
            <a:r>
              <a:rPr lang="en-GB" dirty="0">
                <a:solidFill>
                  <a:srgbClr val="000000"/>
                </a:solidFill>
                <a:cs typeface="Calibri"/>
              </a:rPr>
              <a:t>Surrounded by team members that are keen to share their experience and knowledge</a:t>
            </a:r>
          </a:p>
        </p:txBody>
      </p:sp>
      <p:pic>
        <p:nvPicPr>
          <p:cNvPr id="2" name="Picture 1">
            <a:extLst>
              <a:ext uri="{FF2B5EF4-FFF2-40B4-BE49-F238E27FC236}">
                <a16:creationId xmlns:a16="http://schemas.microsoft.com/office/drawing/2014/main" id="{ED7F2A94-BB94-308B-BB17-DF1AF8A947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86800" y="4585481"/>
            <a:ext cx="3143250" cy="1190625"/>
          </a:xfrm>
          <a:prstGeom prst="rect">
            <a:avLst/>
          </a:prstGeom>
        </p:spPr>
      </p:pic>
    </p:spTree>
    <p:extLst>
      <p:ext uri="{BB962C8B-B14F-4D97-AF65-F5344CB8AC3E}">
        <p14:creationId xmlns:p14="http://schemas.microsoft.com/office/powerpoint/2010/main" val="3803000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0" y="0"/>
            <a:ext cx="12191998" cy="6858000"/>
          </a:xfrm>
        </p:spPr>
      </p:pic>
      <p:sp>
        <p:nvSpPr>
          <p:cNvPr id="8" name="TextBox 7">
            <a:extLst>
              <a:ext uri="{FF2B5EF4-FFF2-40B4-BE49-F238E27FC236}">
                <a16:creationId xmlns:a16="http://schemas.microsoft.com/office/drawing/2014/main" id="{F1D951BE-C52F-2FBB-2889-8F8413B6E1E9}"/>
              </a:ext>
            </a:extLst>
          </p:cNvPr>
          <p:cNvSpPr txBox="1"/>
          <p:nvPr/>
        </p:nvSpPr>
        <p:spPr>
          <a:xfrm>
            <a:off x="582096" y="545731"/>
            <a:ext cx="7003915" cy="769441"/>
          </a:xfrm>
          <a:prstGeom prst="rect">
            <a:avLst/>
          </a:prstGeom>
          <a:noFill/>
        </p:spPr>
        <p:txBody>
          <a:bodyPr wrap="square" lIns="91440" tIns="45720" rIns="91440" bIns="45720" rtlCol="0" anchor="t">
            <a:spAutoFit/>
          </a:bodyPr>
          <a:lstStyle/>
          <a:p>
            <a:r>
              <a:rPr lang="en-GB" sz="4400">
                <a:solidFill>
                  <a:srgbClr val="0072BC"/>
                </a:solidFill>
              </a:rPr>
              <a:t>Network 75 Degrees</a:t>
            </a:r>
            <a:endParaRPr lang="en-US">
              <a:solidFill>
                <a:srgbClr val="0072BC"/>
              </a:solidFill>
            </a:endParaRPr>
          </a:p>
        </p:txBody>
      </p:sp>
      <p:sp>
        <p:nvSpPr>
          <p:cNvPr id="13" name="TextBox 12">
            <a:extLst>
              <a:ext uri="{FF2B5EF4-FFF2-40B4-BE49-F238E27FC236}">
                <a16:creationId xmlns:a16="http://schemas.microsoft.com/office/drawing/2014/main" id="{DF19FFE7-4BBA-587E-DD45-422A876943F5}"/>
              </a:ext>
            </a:extLst>
          </p:cNvPr>
          <p:cNvSpPr txBox="1"/>
          <p:nvPr/>
        </p:nvSpPr>
        <p:spPr>
          <a:xfrm>
            <a:off x="582096" y="1129160"/>
            <a:ext cx="11027805" cy="3028521"/>
          </a:xfrm>
          <a:prstGeom prst="rect">
            <a:avLst/>
          </a:prstGeom>
          <a:noFill/>
        </p:spPr>
        <p:txBody>
          <a:bodyPr wrap="square" lIns="91440" tIns="45720" rIns="91440" bIns="45720" rtlCol="0" anchor="t">
            <a:spAutoFit/>
          </a:bodyPr>
          <a:lstStyle/>
          <a:p>
            <a:pPr marL="285750" indent="-285750">
              <a:spcBef>
                <a:spcPct val="20000"/>
              </a:spcBef>
              <a:buFont typeface="Arial"/>
              <a:buChar char="•"/>
            </a:pPr>
            <a:r>
              <a:rPr lang="en-GB"/>
              <a:t>BEng (Hons) Civil Engineering</a:t>
            </a:r>
            <a:endParaRPr lang="en-US"/>
          </a:p>
          <a:p>
            <a:pPr marL="285750" indent="-285750">
              <a:spcBef>
                <a:spcPct val="20000"/>
              </a:spcBef>
              <a:buFont typeface="Arial"/>
              <a:buChar char="•"/>
            </a:pPr>
            <a:r>
              <a:rPr lang="en-GB"/>
              <a:t>BSc (Hons) Civil Engineering</a:t>
            </a:r>
            <a:endParaRPr lang="en-US"/>
          </a:p>
          <a:p>
            <a:pPr marL="285750" indent="-285750">
              <a:spcBef>
                <a:spcPct val="20000"/>
              </a:spcBef>
              <a:buFont typeface="Arial"/>
              <a:buChar char="•"/>
            </a:pPr>
            <a:r>
              <a:rPr lang="en-GB"/>
              <a:t>BEng (Hons ) Electrical and Electronic Engineering</a:t>
            </a:r>
            <a:endParaRPr lang="en-US"/>
          </a:p>
          <a:p>
            <a:pPr marL="285750" indent="-285750">
              <a:spcBef>
                <a:spcPct val="20000"/>
              </a:spcBef>
              <a:buFont typeface="Arial"/>
              <a:buChar char="•"/>
            </a:pPr>
            <a:r>
              <a:rPr lang="en-GB"/>
              <a:t>BEng (Hons) Mechanical Engineering</a:t>
            </a:r>
            <a:endParaRPr lang="en-US"/>
          </a:p>
          <a:p>
            <a:pPr marL="285750" indent="-285750">
              <a:spcBef>
                <a:spcPct val="20000"/>
              </a:spcBef>
              <a:buFont typeface="Arial"/>
              <a:buChar char="•"/>
            </a:pPr>
            <a:r>
              <a:rPr lang="en-GB"/>
              <a:t>BSc (Hons) Building Surveying</a:t>
            </a:r>
            <a:endParaRPr lang="en-US"/>
          </a:p>
          <a:p>
            <a:pPr marL="285750" indent="-285750">
              <a:spcBef>
                <a:spcPct val="20000"/>
              </a:spcBef>
              <a:buFont typeface="Arial"/>
              <a:buChar char="•"/>
            </a:pPr>
            <a:r>
              <a:rPr lang="en-GB"/>
              <a:t>BSc (Hons) Construction Project Management</a:t>
            </a:r>
            <a:endParaRPr lang="en-US"/>
          </a:p>
          <a:p>
            <a:pPr marL="285750" indent="-285750">
              <a:spcBef>
                <a:spcPct val="20000"/>
              </a:spcBef>
              <a:buFont typeface="Arial"/>
              <a:buChar char="•"/>
            </a:pPr>
            <a:r>
              <a:rPr lang="en-GB"/>
              <a:t>BSc (Hons) Real Estate</a:t>
            </a:r>
            <a:endParaRPr lang="en-US"/>
          </a:p>
          <a:p>
            <a:pPr marL="285750" indent="-285750">
              <a:spcBef>
                <a:spcPct val="20000"/>
              </a:spcBef>
              <a:buFont typeface="Arial"/>
              <a:buChar char="•"/>
            </a:pPr>
            <a:r>
              <a:rPr lang="en-GB"/>
              <a:t>BSC (Hons) Quantity Surveying and Commercial Management</a:t>
            </a:r>
            <a:endParaRPr lang="en-US"/>
          </a:p>
          <a:p>
            <a:pPr marL="285750" indent="-285750">
              <a:spcBef>
                <a:spcPct val="20000"/>
              </a:spcBef>
              <a:buFont typeface="Arial"/>
              <a:buChar char="•"/>
            </a:pPr>
            <a:endParaRPr lang="en-GB">
              <a:cs typeface="Calibri"/>
            </a:endParaRPr>
          </a:p>
        </p:txBody>
      </p:sp>
      <p:pic>
        <p:nvPicPr>
          <p:cNvPr id="3" name="Picture 3" descr="A picture containing yellow&#10;&#10;Description automatically generated">
            <a:extLst>
              <a:ext uri="{FF2B5EF4-FFF2-40B4-BE49-F238E27FC236}">
                <a16:creationId xmlns:a16="http://schemas.microsoft.com/office/drawing/2014/main" id="{B6458CFE-1BEF-8C04-CD7B-AFCE3EEA08C5}"/>
              </a:ext>
            </a:extLst>
          </p:cNvPr>
          <p:cNvPicPr>
            <a:picLocks noChangeAspect="1"/>
          </p:cNvPicPr>
          <p:nvPr/>
        </p:nvPicPr>
        <p:blipFill>
          <a:blip r:embed="rId4"/>
          <a:stretch>
            <a:fillRect/>
          </a:stretch>
        </p:blipFill>
        <p:spPr>
          <a:xfrm>
            <a:off x="748352" y="3957922"/>
            <a:ext cx="2438400" cy="1876425"/>
          </a:xfrm>
          <a:prstGeom prst="rect">
            <a:avLst/>
          </a:prstGeom>
        </p:spPr>
      </p:pic>
      <p:pic>
        <p:nvPicPr>
          <p:cNvPr id="5" name="Picture 5" descr="A picture containing text&#10;&#10;Description automatically generated">
            <a:extLst>
              <a:ext uri="{FF2B5EF4-FFF2-40B4-BE49-F238E27FC236}">
                <a16:creationId xmlns:a16="http://schemas.microsoft.com/office/drawing/2014/main" id="{F7328D06-933A-38A8-4E91-8675FB7142D8}"/>
              </a:ext>
            </a:extLst>
          </p:cNvPr>
          <p:cNvPicPr>
            <a:picLocks noChangeAspect="1"/>
          </p:cNvPicPr>
          <p:nvPr/>
        </p:nvPicPr>
        <p:blipFill rotWithShape="1">
          <a:blip r:embed="rId5"/>
          <a:srcRect t="16489" r="17460" b="-1064"/>
          <a:stretch/>
        </p:blipFill>
        <p:spPr>
          <a:xfrm>
            <a:off x="3898495" y="4097528"/>
            <a:ext cx="1768925" cy="1812531"/>
          </a:xfrm>
          <a:prstGeom prst="rect">
            <a:avLst/>
          </a:prstGeom>
        </p:spPr>
      </p:pic>
      <p:sp>
        <p:nvSpPr>
          <p:cNvPr id="6" name="TextBox 5">
            <a:extLst>
              <a:ext uri="{FF2B5EF4-FFF2-40B4-BE49-F238E27FC236}">
                <a16:creationId xmlns:a16="http://schemas.microsoft.com/office/drawing/2014/main" id="{F70DFA6D-01E1-3BCC-416E-507365EF23F5}"/>
              </a:ext>
            </a:extLst>
          </p:cNvPr>
          <p:cNvSpPr txBox="1"/>
          <p:nvPr/>
        </p:nvSpPr>
        <p:spPr>
          <a:xfrm>
            <a:off x="6828430" y="1255594"/>
            <a:ext cx="4892723"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GB">
                <a:cs typeface="Arial"/>
              </a:rPr>
              <a:t>BA (Hons) Accounting and Finance</a:t>
            </a:r>
            <a:r>
              <a:rPr lang="en-US">
                <a:cs typeface="Arial"/>
              </a:rPr>
              <a:t>​</a:t>
            </a:r>
            <a:endParaRPr lang="en-US">
              <a:cs typeface="Calibri" panose="020F0502020204030204"/>
            </a:endParaRPr>
          </a:p>
          <a:p>
            <a:pPr marL="285750" indent="-285750">
              <a:buFont typeface="Arial"/>
              <a:buChar char="•"/>
            </a:pPr>
            <a:r>
              <a:rPr lang="en-GB">
                <a:cs typeface="Arial"/>
              </a:rPr>
              <a:t>BA (Hons) Business Management</a:t>
            </a:r>
            <a:r>
              <a:rPr lang="en-US">
                <a:cs typeface="Arial"/>
              </a:rPr>
              <a:t>​</a:t>
            </a:r>
          </a:p>
          <a:p>
            <a:pPr marL="285750" indent="-285750">
              <a:buFont typeface="Arial"/>
              <a:buChar char="•"/>
            </a:pPr>
            <a:r>
              <a:rPr lang="en-GB">
                <a:cs typeface="Arial"/>
              </a:rPr>
              <a:t>BA (Hons) Human Resource Management</a:t>
            </a:r>
            <a:r>
              <a:rPr lang="en-US">
                <a:cs typeface="Arial"/>
              </a:rPr>
              <a:t>​</a:t>
            </a:r>
          </a:p>
          <a:p>
            <a:pPr marL="285750" indent="-285750">
              <a:buFont typeface="Arial"/>
              <a:buChar char="•"/>
            </a:pPr>
            <a:r>
              <a:rPr lang="en-GB">
                <a:cs typeface="Arial"/>
              </a:rPr>
              <a:t>BSc (Hons) Logistics, Procurement and Supply Chain Management</a:t>
            </a:r>
            <a:r>
              <a:rPr lang="en-US">
                <a:cs typeface="Arial"/>
              </a:rPr>
              <a:t>​</a:t>
            </a:r>
          </a:p>
          <a:p>
            <a:pPr marL="285750" indent="-285750">
              <a:buFont typeface="Arial"/>
              <a:buChar char="•"/>
            </a:pPr>
            <a:r>
              <a:rPr lang="en-GB">
                <a:cs typeface="Arial"/>
              </a:rPr>
              <a:t>BSc (Hons) Marketing Management</a:t>
            </a:r>
            <a:r>
              <a:rPr lang="en-US">
                <a:cs typeface="Arial"/>
              </a:rPr>
              <a:t>​</a:t>
            </a:r>
          </a:p>
          <a:p>
            <a:pPr marL="285750" indent="-285750">
              <a:buFont typeface="Arial"/>
              <a:buChar char="•"/>
            </a:pPr>
            <a:r>
              <a:rPr lang="en-GB">
                <a:cs typeface="Arial"/>
              </a:rPr>
              <a:t>MSc Human Resources Management</a:t>
            </a:r>
            <a:r>
              <a:rPr lang="en-US">
                <a:cs typeface="Arial"/>
              </a:rPr>
              <a:t>​</a:t>
            </a:r>
          </a:p>
          <a:p>
            <a:pPr marL="285750" indent="-285750">
              <a:buFont typeface="Arial"/>
              <a:buChar char="•"/>
            </a:pPr>
            <a:r>
              <a:rPr lang="en-GB">
                <a:cs typeface="Arial"/>
              </a:rPr>
              <a:t>BSc (Hons) Computing</a:t>
            </a:r>
            <a:r>
              <a:rPr lang="en-US">
                <a:cs typeface="Arial"/>
              </a:rPr>
              <a:t>​</a:t>
            </a:r>
          </a:p>
          <a:p>
            <a:pPr marL="285750" indent="-285750">
              <a:buFont typeface="Arial"/>
              <a:buChar char="•"/>
            </a:pPr>
            <a:r>
              <a:rPr lang="en-GB">
                <a:cs typeface="Arial"/>
              </a:rPr>
              <a:t>LLB (Hons) Legal Practice SQE</a:t>
            </a:r>
          </a:p>
        </p:txBody>
      </p:sp>
      <p:pic>
        <p:nvPicPr>
          <p:cNvPr id="9" name="Picture 9" descr="A picture containing icon&#10;&#10;Description automatically generated">
            <a:extLst>
              <a:ext uri="{FF2B5EF4-FFF2-40B4-BE49-F238E27FC236}">
                <a16:creationId xmlns:a16="http://schemas.microsoft.com/office/drawing/2014/main" id="{3B47A750-DC90-6837-9EA1-7CD4DE3A2B2A}"/>
              </a:ext>
            </a:extLst>
          </p:cNvPr>
          <p:cNvPicPr>
            <a:picLocks noChangeAspect="1"/>
          </p:cNvPicPr>
          <p:nvPr/>
        </p:nvPicPr>
        <p:blipFill>
          <a:blip r:embed="rId6"/>
          <a:stretch>
            <a:fillRect/>
          </a:stretch>
        </p:blipFill>
        <p:spPr>
          <a:xfrm>
            <a:off x="6830420" y="3976615"/>
            <a:ext cx="1545041" cy="1861783"/>
          </a:xfrm>
          <a:prstGeom prst="rect">
            <a:avLst/>
          </a:prstGeom>
        </p:spPr>
      </p:pic>
      <p:pic>
        <p:nvPicPr>
          <p:cNvPr id="10" name="Picture 10">
            <a:extLst>
              <a:ext uri="{FF2B5EF4-FFF2-40B4-BE49-F238E27FC236}">
                <a16:creationId xmlns:a16="http://schemas.microsoft.com/office/drawing/2014/main" id="{6574A605-2120-3278-E94E-1F193DAFFC41}"/>
              </a:ext>
            </a:extLst>
          </p:cNvPr>
          <p:cNvPicPr>
            <a:picLocks noChangeAspect="1"/>
          </p:cNvPicPr>
          <p:nvPr/>
        </p:nvPicPr>
        <p:blipFill>
          <a:blip r:embed="rId7"/>
          <a:stretch>
            <a:fillRect/>
          </a:stretch>
        </p:blipFill>
        <p:spPr>
          <a:xfrm>
            <a:off x="9323482" y="4086154"/>
            <a:ext cx="1881543" cy="1836051"/>
          </a:xfrm>
          <a:prstGeom prst="rect">
            <a:avLst/>
          </a:prstGeom>
        </p:spPr>
      </p:pic>
    </p:spTree>
    <p:extLst>
      <p:ext uri="{BB962C8B-B14F-4D97-AF65-F5344CB8AC3E}">
        <p14:creationId xmlns:p14="http://schemas.microsoft.com/office/powerpoint/2010/main" val="1985335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0" y="0"/>
            <a:ext cx="12191998" cy="6858000"/>
          </a:xfrm>
        </p:spPr>
      </p:pic>
      <p:sp>
        <p:nvSpPr>
          <p:cNvPr id="8" name="TextBox 7">
            <a:extLst>
              <a:ext uri="{FF2B5EF4-FFF2-40B4-BE49-F238E27FC236}">
                <a16:creationId xmlns:a16="http://schemas.microsoft.com/office/drawing/2014/main" id="{F1D951BE-C52F-2FBB-2889-8F8413B6E1E9}"/>
              </a:ext>
            </a:extLst>
          </p:cNvPr>
          <p:cNvSpPr txBox="1"/>
          <p:nvPr/>
        </p:nvSpPr>
        <p:spPr>
          <a:xfrm>
            <a:off x="582096" y="545731"/>
            <a:ext cx="7003915" cy="584775"/>
          </a:xfrm>
          <a:prstGeom prst="rect">
            <a:avLst/>
          </a:prstGeom>
          <a:noFill/>
        </p:spPr>
        <p:txBody>
          <a:bodyPr wrap="square" lIns="91440" tIns="45720" rIns="91440" bIns="45720" rtlCol="0" anchor="t">
            <a:spAutoFit/>
          </a:bodyPr>
          <a:lstStyle/>
          <a:p>
            <a:r>
              <a:rPr lang="en-GB" sz="3200">
                <a:solidFill>
                  <a:srgbClr val="0072BC"/>
                </a:solidFill>
              </a:rPr>
              <a:t>The Application Process</a:t>
            </a:r>
            <a:endParaRPr lang="en-US"/>
          </a:p>
        </p:txBody>
      </p:sp>
      <p:graphicFrame>
        <p:nvGraphicFramePr>
          <p:cNvPr id="15" name="TextBox 12">
            <a:extLst>
              <a:ext uri="{FF2B5EF4-FFF2-40B4-BE49-F238E27FC236}">
                <a16:creationId xmlns:a16="http://schemas.microsoft.com/office/drawing/2014/main" id="{40A346AE-C2FC-1C0D-5D59-4CE7E6442162}"/>
              </a:ext>
            </a:extLst>
          </p:cNvPr>
          <p:cNvGraphicFramePr/>
          <p:nvPr>
            <p:extLst>
              <p:ext uri="{D42A27DB-BD31-4B8C-83A1-F6EECF244321}">
                <p14:modId xmlns:p14="http://schemas.microsoft.com/office/powerpoint/2010/main" val="3348263744"/>
              </p:ext>
            </p:extLst>
          </p:nvPr>
        </p:nvGraphicFramePr>
        <p:xfrm>
          <a:off x="509093" y="1438324"/>
          <a:ext cx="11027805" cy="294849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386859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0" y="0"/>
            <a:ext cx="12191998" cy="6858000"/>
          </a:xfrm>
        </p:spPr>
      </p:pic>
      <p:sp>
        <p:nvSpPr>
          <p:cNvPr id="8" name="TextBox 7">
            <a:extLst>
              <a:ext uri="{FF2B5EF4-FFF2-40B4-BE49-F238E27FC236}">
                <a16:creationId xmlns:a16="http://schemas.microsoft.com/office/drawing/2014/main" id="{F1D951BE-C52F-2FBB-2889-8F8413B6E1E9}"/>
              </a:ext>
            </a:extLst>
          </p:cNvPr>
          <p:cNvSpPr txBox="1"/>
          <p:nvPr/>
        </p:nvSpPr>
        <p:spPr>
          <a:xfrm>
            <a:off x="582096" y="545731"/>
            <a:ext cx="7003915" cy="584775"/>
          </a:xfrm>
          <a:prstGeom prst="rect">
            <a:avLst/>
          </a:prstGeom>
          <a:noFill/>
        </p:spPr>
        <p:txBody>
          <a:bodyPr wrap="square" lIns="91440" tIns="45720" rIns="91440" bIns="45720" rtlCol="0" anchor="t">
            <a:spAutoFit/>
          </a:bodyPr>
          <a:lstStyle/>
          <a:p>
            <a:r>
              <a:rPr lang="en-GB" sz="3200">
                <a:solidFill>
                  <a:srgbClr val="0072BC"/>
                </a:solidFill>
              </a:rPr>
              <a:t>Companies on the Network 75 Scheme</a:t>
            </a:r>
            <a:endParaRPr lang="en-US"/>
          </a:p>
        </p:txBody>
      </p:sp>
      <p:sp>
        <p:nvSpPr>
          <p:cNvPr id="13" name="TextBox 12">
            <a:extLst>
              <a:ext uri="{FF2B5EF4-FFF2-40B4-BE49-F238E27FC236}">
                <a16:creationId xmlns:a16="http://schemas.microsoft.com/office/drawing/2014/main" id="{DF19FFE7-4BBA-587E-DD45-422A876943F5}"/>
              </a:ext>
            </a:extLst>
          </p:cNvPr>
          <p:cNvSpPr txBox="1"/>
          <p:nvPr/>
        </p:nvSpPr>
        <p:spPr>
          <a:xfrm>
            <a:off x="582096" y="1129160"/>
            <a:ext cx="11027805" cy="4899803"/>
          </a:xfrm>
          <a:prstGeom prst="rect">
            <a:avLst/>
          </a:prstGeom>
          <a:noFill/>
        </p:spPr>
        <p:txBody>
          <a:bodyPr wrap="square" lIns="91440" tIns="45720" rIns="91440" bIns="45720" rtlCol="0" anchor="t">
            <a:spAutoFit/>
          </a:bodyPr>
          <a:lstStyle/>
          <a:p>
            <a:pPr marL="285750" indent="-285750">
              <a:spcBef>
                <a:spcPct val="20000"/>
              </a:spcBef>
              <a:buFont typeface="Arial"/>
              <a:buChar char="•"/>
            </a:pPr>
            <a:r>
              <a:rPr lang="en-GB" sz="2200"/>
              <a:t>NHS Wales Shared Services Partnership</a:t>
            </a:r>
            <a:endParaRPr lang="en-US" sz="2200"/>
          </a:p>
          <a:p>
            <a:pPr marL="285750" indent="-285750">
              <a:spcBef>
                <a:spcPct val="20000"/>
              </a:spcBef>
              <a:buFont typeface="Arial"/>
              <a:buChar char="•"/>
            </a:pPr>
            <a:r>
              <a:rPr lang="en-GB" sz="2200"/>
              <a:t>Aneurin Bevan University Health Board</a:t>
            </a:r>
            <a:endParaRPr lang="en-US" sz="2200"/>
          </a:p>
          <a:p>
            <a:pPr marL="285750" indent="-285750">
              <a:spcBef>
                <a:spcPct val="20000"/>
              </a:spcBef>
              <a:buFont typeface="Arial"/>
              <a:buChar char="•"/>
            </a:pPr>
            <a:r>
              <a:rPr lang="en-GB" sz="2200"/>
              <a:t>Swansea Bay University Health Board </a:t>
            </a:r>
            <a:endParaRPr lang="en-US" sz="2200"/>
          </a:p>
          <a:p>
            <a:pPr marL="285750" indent="-285750">
              <a:spcBef>
                <a:spcPct val="20000"/>
              </a:spcBef>
              <a:buFont typeface="Arial"/>
              <a:buChar char="•"/>
            </a:pPr>
            <a:r>
              <a:rPr lang="en-GB" sz="2200"/>
              <a:t>Cardiff and Vale University Health Board</a:t>
            </a:r>
            <a:endParaRPr lang="en-US" sz="2200"/>
          </a:p>
          <a:p>
            <a:pPr marL="285750" indent="-285750">
              <a:spcBef>
                <a:spcPct val="20000"/>
              </a:spcBef>
              <a:buFont typeface="Arial"/>
              <a:buChar char="•"/>
            </a:pPr>
            <a:r>
              <a:rPr lang="en-GB" sz="2200" err="1"/>
              <a:t>Dwr</a:t>
            </a:r>
            <a:r>
              <a:rPr lang="en-GB" sz="2200"/>
              <a:t> Cymru</a:t>
            </a:r>
            <a:endParaRPr lang="en-US" sz="2200"/>
          </a:p>
          <a:p>
            <a:pPr marL="285750" indent="-285750">
              <a:spcBef>
                <a:spcPct val="20000"/>
              </a:spcBef>
              <a:buFont typeface="Arial"/>
              <a:buChar char="•"/>
            </a:pPr>
            <a:r>
              <a:rPr lang="en-GB" sz="2200"/>
              <a:t>Network Rail</a:t>
            </a:r>
            <a:endParaRPr lang="en-US" sz="2200"/>
          </a:p>
          <a:p>
            <a:pPr marL="285750" indent="-285750">
              <a:spcBef>
                <a:spcPct val="20000"/>
              </a:spcBef>
              <a:buFont typeface="Arial"/>
              <a:buChar char="•"/>
            </a:pPr>
            <a:r>
              <a:rPr lang="en-GB" sz="2200"/>
              <a:t>The Royal Mint</a:t>
            </a:r>
            <a:endParaRPr lang="en-US" sz="2200"/>
          </a:p>
          <a:p>
            <a:pPr marL="285750" indent="-285750">
              <a:spcBef>
                <a:spcPct val="20000"/>
              </a:spcBef>
              <a:buFont typeface="Arial"/>
              <a:buChar char="•"/>
            </a:pPr>
            <a:r>
              <a:rPr lang="en-GB" sz="2200" err="1"/>
              <a:t>Centregreat</a:t>
            </a:r>
          </a:p>
          <a:p>
            <a:pPr marL="285750" indent="-285750">
              <a:spcBef>
                <a:spcPct val="20000"/>
              </a:spcBef>
              <a:buFont typeface="Arial"/>
              <a:buChar char="•"/>
            </a:pPr>
            <a:r>
              <a:rPr lang="en-GB" sz="2200"/>
              <a:t>GE Aviation</a:t>
            </a:r>
            <a:endParaRPr lang="en-US" sz="2200"/>
          </a:p>
          <a:p>
            <a:pPr marL="285750" indent="-285750">
              <a:spcBef>
                <a:spcPct val="20000"/>
              </a:spcBef>
              <a:buFont typeface="Arial"/>
              <a:buChar char="•"/>
            </a:pPr>
            <a:r>
              <a:rPr lang="en-GB" sz="2200" err="1"/>
              <a:t>Morrisline</a:t>
            </a:r>
            <a:r>
              <a:rPr lang="en-GB" sz="2200"/>
              <a:t> Engineering</a:t>
            </a:r>
            <a:endParaRPr lang="en-US" sz="2200"/>
          </a:p>
          <a:p>
            <a:pPr marL="285750" indent="-285750">
              <a:spcBef>
                <a:spcPct val="20000"/>
              </a:spcBef>
              <a:buFont typeface="Arial"/>
              <a:buChar char="•"/>
            </a:pPr>
            <a:r>
              <a:rPr lang="en-GB" sz="2200"/>
              <a:t>Morgan Sindall</a:t>
            </a:r>
            <a:endParaRPr lang="en-US" sz="2200"/>
          </a:p>
          <a:p>
            <a:pPr marL="285750" indent="-285750">
              <a:spcBef>
                <a:spcPct val="20000"/>
              </a:spcBef>
              <a:buFont typeface="Arial"/>
              <a:buChar char="•"/>
            </a:pPr>
            <a:r>
              <a:rPr lang="en-GB" sz="2200"/>
              <a:t>F P Hurley &amp; Sons Ltd</a:t>
            </a:r>
            <a:endParaRPr lang="en-GB"/>
          </a:p>
        </p:txBody>
      </p:sp>
      <p:pic>
        <p:nvPicPr>
          <p:cNvPr id="2" name="Picture 2" descr="Icon&#10;&#10;Description automatically generated">
            <a:extLst>
              <a:ext uri="{FF2B5EF4-FFF2-40B4-BE49-F238E27FC236}">
                <a16:creationId xmlns:a16="http://schemas.microsoft.com/office/drawing/2014/main" id="{A32C31A0-E7E4-E127-06D3-2276A7B2D78A}"/>
              </a:ext>
            </a:extLst>
          </p:cNvPr>
          <p:cNvPicPr>
            <a:picLocks noChangeAspect="1"/>
          </p:cNvPicPr>
          <p:nvPr/>
        </p:nvPicPr>
        <p:blipFill>
          <a:blip r:embed="rId4"/>
          <a:stretch>
            <a:fillRect/>
          </a:stretch>
        </p:blipFill>
        <p:spPr>
          <a:xfrm>
            <a:off x="6785638" y="4100868"/>
            <a:ext cx="2066925" cy="1162050"/>
          </a:xfrm>
          <a:prstGeom prst="rect">
            <a:avLst/>
          </a:prstGeom>
        </p:spPr>
      </p:pic>
      <p:pic>
        <p:nvPicPr>
          <p:cNvPr id="3" name="Picture 3">
            <a:extLst>
              <a:ext uri="{FF2B5EF4-FFF2-40B4-BE49-F238E27FC236}">
                <a16:creationId xmlns:a16="http://schemas.microsoft.com/office/drawing/2014/main" id="{DAD9AD26-F09F-04A7-AE03-F077ED446D0E}"/>
              </a:ext>
            </a:extLst>
          </p:cNvPr>
          <p:cNvPicPr>
            <a:picLocks noChangeAspect="1"/>
          </p:cNvPicPr>
          <p:nvPr/>
        </p:nvPicPr>
        <p:blipFill rotWithShape="1">
          <a:blip r:embed="rId5"/>
          <a:srcRect l="6639" t="17347" r="39004" b="13265"/>
          <a:stretch/>
        </p:blipFill>
        <p:spPr>
          <a:xfrm>
            <a:off x="6635087" y="1245717"/>
            <a:ext cx="2241752" cy="1159561"/>
          </a:xfrm>
          <a:prstGeom prst="rect">
            <a:avLst/>
          </a:prstGeom>
        </p:spPr>
      </p:pic>
      <p:pic>
        <p:nvPicPr>
          <p:cNvPr id="4" name="Picture 4" descr="A picture containing logo&#10;&#10;Description automatically generated">
            <a:extLst>
              <a:ext uri="{FF2B5EF4-FFF2-40B4-BE49-F238E27FC236}">
                <a16:creationId xmlns:a16="http://schemas.microsoft.com/office/drawing/2014/main" id="{E92B7788-0A14-EB78-A787-F9F56B1DA10D}"/>
              </a:ext>
            </a:extLst>
          </p:cNvPr>
          <p:cNvPicPr>
            <a:picLocks noChangeAspect="1"/>
          </p:cNvPicPr>
          <p:nvPr/>
        </p:nvPicPr>
        <p:blipFill rotWithShape="1">
          <a:blip r:embed="rId6"/>
          <a:srcRect t="30357" r="885" b="26786"/>
          <a:stretch/>
        </p:blipFill>
        <p:spPr>
          <a:xfrm>
            <a:off x="6674750" y="2813570"/>
            <a:ext cx="2288638" cy="990560"/>
          </a:xfrm>
          <a:prstGeom prst="rect">
            <a:avLst/>
          </a:prstGeom>
        </p:spPr>
      </p:pic>
      <p:pic>
        <p:nvPicPr>
          <p:cNvPr id="5" name="Picture 5">
            <a:extLst>
              <a:ext uri="{FF2B5EF4-FFF2-40B4-BE49-F238E27FC236}">
                <a16:creationId xmlns:a16="http://schemas.microsoft.com/office/drawing/2014/main" id="{983FAEB1-110F-0C1A-2229-59A0ADA893A2}"/>
              </a:ext>
            </a:extLst>
          </p:cNvPr>
          <p:cNvPicPr>
            <a:picLocks noChangeAspect="1"/>
          </p:cNvPicPr>
          <p:nvPr/>
        </p:nvPicPr>
        <p:blipFill>
          <a:blip r:embed="rId7"/>
          <a:stretch>
            <a:fillRect/>
          </a:stretch>
        </p:blipFill>
        <p:spPr>
          <a:xfrm>
            <a:off x="9005248" y="1239600"/>
            <a:ext cx="2438400" cy="1171575"/>
          </a:xfrm>
          <a:prstGeom prst="rect">
            <a:avLst/>
          </a:prstGeom>
        </p:spPr>
      </p:pic>
      <p:pic>
        <p:nvPicPr>
          <p:cNvPr id="6" name="Picture 8" descr="A picture containing timeline&#10;&#10;Description automatically generated">
            <a:extLst>
              <a:ext uri="{FF2B5EF4-FFF2-40B4-BE49-F238E27FC236}">
                <a16:creationId xmlns:a16="http://schemas.microsoft.com/office/drawing/2014/main" id="{A0A351F1-5374-1CCF-4F31-26E408630955}"/>
              </a:ext>
            </a:extLst>
          </p:cNvPr>
          <p:cNvPicPr>
            <a:picLocks noChangeAspect="1"/>
          </p:cNvPicPr>
          <p:nvPr/>
        </p:nvPicPr>
        <p:blipFill>
          <a:blip r:embed="rId8"/>
          <a:stretch>
            <a:fillRect/>
          </a:stretch>
        </p:blipFill>
        <p:spPr>
          <a:xfrm>
            <a:off x="9165893" y="2589805"/>
            <a:ext cx="1866900" cy="1314450"/>
          </a:xfrm>
          <a:prstGeom prst="rect">
            <a:avLst/>
          </a:prstGeom>
        </p:spPr>
      </p:pic>
      <p:pic>
        <p:nvPicPr>
          <p:cNvPr id="9" name="Picture 9" descr="Logo&#10;&#10;Description automatically generated">
            <a:extLst>
              <a:ext uri="{FF2B5EF4-FFF2-40B4-BE49-F238E27FC236}">
                <a16:creationId xmlns:a16="http://schemas.microsoft.com/office/drawing/2014/main" id="{909C85D8-DD8E-91E6-F3F2-EABB9B48D55F}"/>
              </a:ext>
            </a:extLst>
          </p:cNvPr>
          <p:cNvPicPr>
            <a:picLocks noChangeAspect="1"/>
          </p:cNvPicPr>
          <p:nvPr/>
        </p:nvPicPr>
        <p:blipFill>
          <a:blip r:embed="rId9"/>
          <a:stretch>
            <a:fillRect/>
          </a:stretch>
        </p:blipFill>
        <p:spPr>
          <a:xfrm>
            <a:off x="9166959" y="4157734"/>
            <a:ext cx="1819275" cy="1181100"/>
          </a:xfrm>
          <a:prstGeom prst="rect">
            <a:avLst/>
          </a:prstGeom>
        </p:spPr>
      </p:pic>
    </p:spTree>
    <p:extLst>
      <p:ext uri="{BB962C8B-B14F-4D97-AF65-F5344CB8AC3E}">
        <p14:creationId xmlns:p14="http://schemas.microsoft.com/office/powerpoint/2010/main" val="3797332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0" y="0"/>
            <a:ext cx="12191998" cy="6858000"/>
          </a:xfrm>
        </p:spPr>
      </p:pic>
      <p:sp>
        <p:nvSpPr>
          <p:cNvPr id="8" name="TextBox 7">
            <a:extLst>
              <a:ext uri="{FF2B5EF4-FFF2-40B4-BE49-F238E27FC236}">
                <a16:creationId xmlns:a16="http://schemas.microsoft.com/office/drawing/2014/main" id="{F1D951BE-C52F-2FBB-2889-8F8413B6E1E9}"/>
              </a:ext>
            </a:extLst>
          </p:cNvPr>
          <p:cNvSpPr txBox="1"/>
          <p:nvPr/>
        </p:nvSpPr>
        <p:spPr>
          <a:xfrm>
            <a:off x="582096" y="545731"/>
            <a:ext cx="7003915" cy="584775"/>
          </a:xfrm>
          <a:prstGeom prst="rect">
            <a:avLst/>
          </a:prstGeom>
          <a:noFill/>
        </p:spPr>
        <p:txBody>
          <a:bodyPr wrap="square" lIns="91440" tIns="45720" rIns="91440" bIns="45720" rtlCol="0" anchor="t">
            <a:spAutoFit/>
          </a:bodyPr>
          <a:lstStyle/>
          <a:p>
            <a:r>
              <a:rPr lang="en-GB" sz="3200">
                <a:solidFill>
                  <a:srgbClr val="0072BC"/>
                </a:solidFill>
              </a:rPr>
              <a:t>Benefits of Network 75</a:t>
            </a:r>
            <a:endParaRPr lang="en-US"/>
          </a:p>
        </p:txBody>
      </p:sp>
      <p:sp>
        <p:nvSpPr>
          <p:cNvPr id="13" name="TextBox 12">
            <a:extLst>
              <a:ext uri="{FF2B5EF4-FFF2-40B4-BE49-F238E27FC236}">
                <a16:creationId xmlns:a16="http://schemas.microsoft.com/office/drawing/2014/main" id="{DF19FFE7-4BBA-587E-DD45-422A876943F5}"/>
              </a:ext>
            </a:extLst>
          </p:cNvPr>
          <p:cNvSpPr txBox="1"/>
          <p:nvPr/>
        </p:nvSpPr>
        <p:spPr>
          <a:xfrm>
            <a:off x="809559" y="1242891"/>
            <a:ext cx="8400611" cy="5539978"/>
          </a:xfrm>
          <a:prstGeom prst="rect">
            <a:avLst/>
          </a:prstGeom>
          <a:noFill/>
        </p:spPr>
        <p:txBody>
          <a:bodyPr wrap="square" lIns="91440" tIns="45720" rIns="91440" bIns="45720" rtlCol="0" anchor="t">
            <a:spAutoFit/>
          </a:bodyPr>
          <a:lstStyle/>
          <a:p>
            <a:pPr marL="285750" indent="-285750">
              <a:spcBef>
                <a:spcPct val="20000"/>
              </a:spcBef>
              <a:buFont typeface="Arial"/>
              <a:buChar char="•"/>
            </a:pPr>
            <a:r>
              <a:rPr lang="en-GB" sz="3000"/>
              <a:t>Work, earn, learn</a:t>
            </a:r>
            <a:endParaRPr lang="en-US" sz="3000"/>
          </a:p>
          <a:p>
            <a:pPr marL="285750" indent="-285750">
              <a:spcBef>
                <a:spcPct val="20000"/>
              </a:spcBef>
              <a:buFont typeface="Arial"/>
              <a:buChar char="•"/>
            </a:pPr>
            <a:endParaRPr lang="en-GB" sz="3000"/>
          </a:p>
          <a:p>
            <a:pPr marL="285750" indent="-285750">
              <a:spcBef>
                <a:spcPct val="20000"/>
              </a:spcBef>
              <a:buFont typeface="Arial"/>
              <a:buChar char="•"/>
            </a:pPr>
            <a:endParaRPr lang="en-GB" sz="3000"/>
          </a:p>
          <a:p>
            <a:pPr marL="285750" indent="-285750">
              <a:spcBef>
                <a:spcPct val="20000"/>
              </a:spcBef>
              <a:buFont typeface="Arial"/>
              <a:buChar char="•"/>
            </a:pPr>
            <a:endParaRPr lang="en-GB" sz="3000"/>
          </a:p>
          <a:p>
            <a:pPr marL="285750" indent="-285750">
              <a:spcBef>
                <a:spcPct val="20000"/>
              </a:spcBef>
              <a:buFont typeface="Arial"/>
              <a:buChar char="•"/>
            </a:pPr>
            <a:endParaRPr lang="en-GB" sz="3000"/>
          </a:p>
          <a:p>
            <a:pPr marL="285750" indent="-285750">
              <a:spcBef>
                <a:spcPct val="20000"/>
              </a:spcBef>
              <a:buFont typeface="Arial"/>
              <a:buChar char="•"/>
            </a:pPr>
            <a:endParaRPr lang="en-GB" sz="3000"/>
          </a:p>
          <a:p>
            <a:pPr marL="285750" indent="-285750">
              <a:spcBef>
                <a:spcPct val="20000"/>
              </a:spcBef>
              <a:buFont typeface="Arial"/>
              <a:buChar char="•"/>
            </a:pPr>
            <a:endParaRPr lang="en-GB" sz="3000"/>
          </a:p>
          <a:p>
            <a:pPr marL="285750" indent="-285750">
              <a:spcBef>
                <a:spcPct val="20000"/>
              </a:spcBef>
              <a:buFont typeface="Arial"/>
              <a:buChar char="•"/>
            </a:pPr>
            <a:r>
              <a:rPr lang="en-GB" sz="3000"/>
              <a:t>No student debt</a:t>
            </a:r>
            <a:endParaRPr lang="en-US" sz="3000"/>
          </a:p>
          <a:p>
            <a:pPr marL="285750" indent="-285750">
              <a:spcBef>
                <a:spcPct val="20000"/>
              </a:spcBef>
              <a:buFont typeface="Arial"/>
              <a:buChar char="•"/>
            </a:pPr>
            <a:endParaRPr lang="en-GB" sz="3000"/>
          </a:p>
          <a:p>
            <a:pPr marL="285750" indent="-285750">
              <a:spcBef>
                <a:spcPct val="20000"/>
              </a:spcBef>
              <a:buFont typeface="Arial"/>
              <a:buChar char="•"/>
            </a:pPr>
            <a:endParaRPr lang="en-GB" sz="3000">
              <a:cs typeface="Calibri"/>
            </a:endParaRPr>
          </a:p>
        </p:txBody>
      </p:sp>
      <p:pic>
        <p:nvPicPr>
          <p:cNvPr id="2" name="Picture 2" descr="A picture containing clipart&#10;&#10;Description automatically generated">
            <a:extLst>
              <a:ext uri="{FF2B5EF4-FFF2-40B4-BE49-F238E27FC236}">
                <a16:creationId xmlns:a16="http://schemas.microsoft.com/office/drawing/2014/main" id="{0FE10023-824C-8737-9C6E-91F5B3148895}"/>
              </a:ext>
            </a:extLst>
          </p:cNvPr>
          <p:cNvPicPr>
            <a:picLocks noChangeAspect="1"/>
          </p:cNvPicPr>
          <p:nvPr/>
        </p:nvPicPr>
        <p:blipFill>
          <a:blip r:embed="rId4"/>
          <a:stretch>
            <a:fillRect/>
          </a:stretch>
        </p:blipFill>
        <p:spPr>
          <a:xfrm>
            <a:off x="1571555" y="1794538"/>
            <a:ext cx="2247757" cy="3052833"/>
          </a:xfrm>
          <a:prstGeom prst="rect">
            <a:avLst/>
          </a:prstGeom>
        </p:spPr>
      </p:pic>
      <p:pic>
        <p:nvPicPr>
          <p:cNvPr id="3" name="Picture 3">
            <a:extLst>
              <a:ext uri="{FF2B5EF4-FFF2-40B4-BE49-F238E27FC236}">
                <a16:creationId xmlns:a16="http://schemas.microsoft.com/office/drawing/2014/main" id="{0A479314-D0A6-9FD2-DFD4-7837AFFB5668}"/>
              </a:ext>
            </a:extLst>
          </p:cNvPr>
          <p:cNvPicPr>
            <a:picLocks noChangeAspect="1"/>
          </p:cNvPicPr>
          <p:nvPr/>
        </p:nvPicPr>
        <p:blipFill rotWithShape="1">
          <a:blip r:embed="rId5"/>
          <a:srcRect r="915" b="16350"/>
          <a:stretch/>
        </p:blipFill>
        <p:spPr>
          <a:xfrm>
            <a:off x="6595210" y="3483948"/>
            <a:ext cx="3687377" cy="2505307"/>
          </a:xfrm>
          <a:prstGeom prst="rect">
            <a:avLst/>
          </a:prstGeom>
        </p:spPr>
      </p:pic>
      <p:sp>
        <p:nvSpPr>
          <p:cNvPr id="4" name="TextBox 3">
            <a:extLst>
              <a:ext uri="{FF2B5EF4-FFF2-40B4-BE49-F238E27FC236}">
                <a16:creationId xmlns:a16="http://schemas.microsoft.com/office/drawing/2014/main" id="{ADE64DC4-04D0-82FA-92C5-74DC51395624}"/>
              </a:ext>
            </a:extLst>
          </p:cNvPr>
          <p:cNvSpPr txBox="1"/>
          <p:nvPr/>
        </p:nvSpPr>
        <p:spPr>
          <a:xfrm>
            <a:off x="5315804" y="1130490"/>
            <a:ext cx="6746542" cy="28736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har char="•"/>
            </a:pPr>
            <a:r>
              <a:rPr lang="en-GB" sz="3000">
                <a:cs typeface="Arial"/>
              </a:rPr>
              <a:t>Balance (3 days in work, 2 days in university)</a:t>
            </a:r>
            <a:r>
              <a:rPr lang="en-US" sz="3000">
                <a:cs typeface="Arial"/>
              </a:rPr>
              <a:t>​</a:t>
            </a:r>
          </a:p>
          <a:p>
            <a:pPr>
              <a:buChar char="•"/>
            </a:pPr>
            <a:endParaRPr lang="en-US" sz="3000">
              <a:cs typeface="Arial"/>
            </a:endParaRPr>
          </a:p>
          <a:p>
            <a:pPr>
              <a:buChar char="•"/>
            </a:pPr>
            <a:r>
              <a:rPr lang="en-GB" sz="3000">
                <a:cs typeface="Arial"/>
              </a:rPr>
              <a:t>Networking</a:t>
            </a:r>
            <a:r>
              <a:rPr lang="en-US" sz="3000">
                <a:cs typeface="Arial"/>
              </a:rPr>
              <a:t>​</a:t>
            </a:r>
          </a:p>
          <a:p>
            <a:pPr>
              <a:buChar char="•"/>
            </a:pPr>
            <a:endParaRPr lang="en-US" sz="3000">
              <a:cs typeface="Arial"/>
            </a:endParaRPr>
          </a:p>
          <a:p>
            <a:pPr>
              <a:buChar char="•"/>
            </a:pPr>
            <a:r>
              <a:rPr lang="en-GB" sz="3000">
                <a:cs typeface="Arial"/>
              </a:rPr>
              <a:t>100 % employability</a:t>
            </a:r>
          </a:p>
        </p:txBody>
      </p:sp>
    </p:spTree>
    <p:extLst>
      <p:ext uri="{BB962C8B-B14F-4D97-AF65-F5344CB8AC3E}">
        <p14:creationId xmlns:p14="http://schemas.microsoft.com/office/powerpoint/2010/main" val="2237234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0" y="0"/>
            <a:ext cx="12191998" cy="6858000"/>
          </a:xfrm>
        </p:spPr>
      </p:pic>
      <p:sp>
        <p:nvSpPr>
          <p:cNvPr id="8" name="TextBox 7">
            <a:extLst>
              <a:ext uri="{FF2B5EF4-FFF2-40B4-BE49-F238E27FC236}">
                <a16:creationId xmlns:a16="http://schemas.microsoft.com/office/drawing/2014/main" id="{F1D951BE-C52F-2FBB-2889-8F8413B6E1E9}"/>
              </a:ext>
            </a:extLst>
          </p:cNvPr>
          <p:cNvSpPr txBox="1"/>
          <p:nvPr/>
        </p:nvSpPr>
        <p:spPr>
          <a:xfrm>
            <a:off x="582096" y="545731"/>
            <a:ext cx="7003915" cy="584775"/>
          </a:xfrm>
          <a:prstGeom prst="rect">
            <a:avLst/>
          </a:prstGeom>
          <a:noFill/>
        </p:spPr>
        <p:txBody>
          <a:bodyPr wrap="square" lIns="91440" tIns="45720" rIns="91440" bIns="45720" rtlCol="0" anchor="t">
            <a:spAutoFit/>
          </a:bodyPr>
          <a:lstStyle/>
          <a:p>
            <a:r>
              <a:rPr lang="en-GB" sz="3200">
                <a:solidFill>
                  <a:srgbClr val="0072BC"/>
                </a:solidFill>
              </a:rPr>
              <a:t>My Network 75 Experience</a:t>
            </a:r>
            <a:endParaRPr lang="en-US"/>
          </a:p>
        </p:txBody>
      </p:sp>
      <p:pic>
        <p:nvPicPr>
          <p:cNvPr id="2" name="Picture 2">
            <a:extLst>
              <a:ext uri="{FF2B5EF4-FFF2-40B4-BE49-F238E27FC236}">
                <a16:creationId xmlns:a16="http://schemas.microsoft.com/office/drawing/2014/main" id="{F086BCD1-FCF2-09CE-CF50-B823A2BFBA55}"/>
              </a:ext>
            </a:extLst>
          </p:cNvPr>
          <p:cNvPicPr>
            <a:picLocks noChangeAspect="1"/>
          </p:cNvPicPr>
          <p:nvPr/>
        </p:nvPicPr>
        <p:blipFill>
          <a:blip r:embed="rId4"/>
          <a:stretch>
            <a:fillRect/>
          </a:stretch>
        </p:blipFill>
        <p:spPr>
          <a:xfrm>
            <a:off x="768106" y="1129567"/>
            <a:ext cx="3089030" cy="2297234"/>
          </a:xfrm>
          <a:prstGeom prst="rect">
            <a:avLst/>
          </a:prstGeom>
        </p:spPr>
      </p:pic>
      <p:pic>
        <p:nvPicPr>
          <p:cNvPr id="3" name="Picture 3">
            <a:extLst>
              <a:ext uri="{FF2B5EF4-FFF2-40B4-BE49-F238E27FC236}">
                <a16:creationId xmlns:a16="http://schemas.microsoft.com/office/drawing/2014/main" id="{BE892F54-FCCB-9363-F7A4-A66CB03A4746}"/>
              </a:ext>
            </a:extLst>
          </p:cNvPr>
          <p:cNvPicPr>
            <a:picLocks noChangeAspect="1"/>
          </p:cNvPicPr>
          <p:nvPr/>
        </p:nvPicPr>
        <p:blipFill>
          <a:blip r:embed="rId5"/>
          <a:stretch>
            <a:fillRect/>
          </a:stretch>
        </p:blipFill>
        <p:spPr>
          <a:xfrm>
            <a:off x="7720135" y="3490059"/>
            <a:ext cx="3137876" cy="2355850"/>
          </a:xfrm>
          <a:prstGeom prst="rect">
            <a:avLst/>
          </a:prstGeom>
        </p:spPr>
      </p:pic>
      <p:pic>
        <p:nvPicPr>
          <p:cNvPr id="4" name="Picture 4" descr="A picture containing indoor, several&#10;&#10;Description automatically generated">
            <a:extLst>
              <a:ext uri="{FF2B5EF4-FFF2-40B4-BE49-F238E27FC236}">
                <a16:creationId xmlns:a16="http://schemas.microsoft.com/office/drawing/2014/main" id="{4BD7CA89-F604-8680-1384-AA161CD19EAF}"/>
              </a:ext>
            </a:extLst>
          </p:cNvPr>
          <p:cNvPicPr>
            <a:picLocks noChangeAspect="1"/>
          </p:cNvPicPr>
          <p:nvPr/>
        </p:nvPicPr>
        <p:blipFill>
          <a:blip r:embed="rId6"/>
          <a:stretch>
            <a:fillRect/>
          </a:stretch>
        </p:blipFill>
        <p:spPr>
          <a:xfrm>
            <a:off x="7716471" y="1132010"/>
            <a:ext cx="3089030" cy="2297234"/>
          </a:xfrm>
          <a:prstGeom prst="rect">
            <a:avLst/>
          </a:prstGeom>
        </p:spPr>
      </p:pic>
      <p:pic>
        <p:nvPicPr>
          <p:cNvPr id="5" name="Picture 5" descr="A picture containing floor, indoor, building&#10;&#10;Description automatically generated">
            <a:extLst>
              <a:ext uri="{FF2B5EF4-FFF2-40B4-BE49-F238E27FC236}">
                <a16:creationId xmlns:a16="http://schemas.microsoft.com/office/drawing/2014/main" id="{3CA0AD87-A33E-27A8-6D6D-6B39D6399195}"/>
              </a:ext>
            </a:extLst>
          </p:cNvPr>
          <p:cNvPicPr>
            <a:picLocks noChangeAspect="1"/>
          </p:cNvPicPr>
          <p:nvPr/>
        </p:nvPicPr>
        <p:blipFill>
          <a:blip r:embed="rId7"/>
          <a:stretch>
            <a:fillRect/>
          </a:stretch>
        </p:blipFill>
        <p:spPr>
          <a:xfrm>
            <a:off x="766884" y="3619500"/>
            <a:ext cx="3147646" cy="2336800"/>
          </a:xfrm>
          <a:prstGeom prst="rect">
            <a:avLst/>
          </a:prstGeom>
        </p:spPr>
      </p:pic>
      <p:pic>
        <p:nvPicPr>
          <p:cNvPr id="6" name="Picture 8" descr="A picture containing floor, indoor&#10;&#10;Description automatically generated">
            <a:extLst>
              <a:ext uri="{FF2B5EF4-FFF2-40B4-BE49-F238E27FC236}">
                <a16:creationId xmlns:a16="http://schemas.microsoft.com/office/drawing/2014/main" id="{F339242F-35FD-8DC6-31E6-4700AEF24F8F}"/>
              </a:ext>
            </a:extLst>
          </p:cNvPr>
          <p:cNvPicPr>
            <a:picLocks noChangeAspect="1"/>
          </p:cNvPicPr>
          <p:nvPr/>
        </p:nvPicPr>
        <p:blipFill>
          <a:blip r:embed="rId8"/>
          <a:stretch>
            <a:fillRect/>
          </a:stretch>
        </p:blipFill>
        <p:spPr>
          <a:xfrm>
            <a:off x="4162913" y="1349376"/>
            <a:ext cx="3224334" cy="4276480"/>
          </a:xfrm>
          <a:prstGeom prst="rect">
            <a:avLst/>
          </a:prstGeom>
        </p:spPr>
      </p:pic>
    </p:spTree>
    <p:extLst>
      <p:ext uri="{BB962C8B-B14F-4D97-AF65-F5344CB8AC3E}">
        <p14:creationId xmlns:p14="http://schemas.microsoft.com/office/powerpoint/2010/main" val="2565830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1998" cy="6858000"/>
          </a:xfrm>
        </p:spPr>
      </p:pic>
      <p:sp>
        <p:nvSpPr>
          <p:cNvPr id="8" name="TextBox 7">
            <a:extLst>
              <a:ext uri="{FF2B5EF4-FFF2-40B4-BE49-F238E27FC236}">
                <a16:creationId xmlns:a16="http://schemas.microsoft.com/office/drawing/2014/main" id="{F1D951BE-C52F-2FBB-2889-8F8413B6E1E9}"/>
              </a:ext>
            </a:extLst>
          </p:cNvPr>
          <p:cNvSpPr txBox="1"/>
          <p:nvPr/>
        </p:nvSpPr>
        <p:spPr>
          <a:xfrm>
            <a:off x="582096" y="545731"/>
            <a:ext cx="7003915" cy="707886"/>
          </a:xfrm>
          <a:prstGeom prst="rect">
            <a:avLst/>
          </a:prstGeom>
          <a:noFill/>
        </p:spPr>
        <p:txBody>
          <a:bodyPr wrap="square" lIns="91440" tIns="45720" rIns="91440" bIns="45720" rtlCol="0" anchor="t">
            <a:spAutoFit/>
          </a:bodyPr>
          <a:lstStyle/>
          <a:p>
            <a:r>
              <a:rPr lang="en-GB" sz="4000">
                <a:solidFill>
                  <a:srgbClr val="0072BC"/>
                </a:solidFill>
              </a:rPr>
              <a:t>Abbie Bernard</a:t>
            </a:r>
            <a:endParaRPr lang="en-US" sz="3600">
              <a:cs typeface="Calibri" panose="020F0502020204030204"/>
            </a:endParaRPr>
          </a:p>
        </p:txBody>
      </p:sp>
      <p:sp>
        <p:nvSpPr>
          <p:cNvPr id="13" name="TextBox 12">
            <a:extLst>
              <a:ext uri="{FF2B5EF4-FFF2-40B4-BE49-F238E27FC236}">
                <a16:creationId xmlns:a16="http://schemas.microsoft.com/office/drawing/2014/main" id="{DF19FFE7-4BBA-587E-DD45-422A876943F5}"/>
              </a:ext>
            </a:extLst>
          </p:cNvPr>
          <p:cNvSpPr txBox="1"/>
          <p:nvPr/>
        </p:nvSpPr>
        <p:spPr>
          <a:xfrm>
            <a:off x="582096" y="1676237"/>
            <a:ext cx="11027805" cy="3625608"/>
          </a:xfrm>
          <a:prstGeom prst="rect">
            <a:avLst/>
          </a:prstGeom>
          <a:noFill/>
        </p:spPr>
        <p:txBody>
          <a:bodyPr wrap="square" lIns="91440" tIns="45720" rIns="91440" bIns="45720" rtlCol="0" anchor="t">
            <a:spAutoFit/>
          </a:bodyPr>
          <a:lstStyle/>
          <a:p>
            <a:pPr marL="285750" indent="-285750">
              <a:spcBef>
                <a:spcPct val="20000"/>
              </a:spcBef>
              <a:buFont typeface="Arial"/>
              <a:buChar char="•"/>
            </a:pPr>
            <a:r>
              <a:rPr lang="en-US" sz="2800">
                <a:solidFill>
                  <a:srgbClr val="15264B"/>
                </a:solidFill>
              </a:rPr>
              <a:t>Started at NWSSP in September 2019</a:t>
            </a:r>
          </a:p>
          <a:p>
            <a:pPr marL="285750" indent="-285750">
              <a:spcBef>
                <a:spcPct val="20000"/>
              </a:spcBef>
              <a:buFont typeface="Arial"/>
              <a:buChar char="•"/>
            </a:pPr>
            <a:endParaRPr lang="en-US" sz="2800">
              <a:solidFill>
                <a:srgbClr val="15264B"/>
              </a:solidFill>
            </a:endParaRPr>
          </a:p>
          <a:p>
            <a:pPr marL="285750" indent="-285750">
              <a:spcBef>
                <a:spcPct val="20000"/>
              </a:spcBef>
              <a:buFont typeface="Arial"/>
              <a:buChar char="•"/>
            </a:pPr>
            <a:r>
              <a:rPr lang="en-US" sz="2800">
                <a:solidFill>
                  <a:srgbClr val="15264B"/>
                </a:solidFill>
              </a:rPr>
              <a:t>Mechanical Engineering, BEng</a:t>
            </a:r>
            <a:endParaRPr lang="en-US" sz="2800">
              <a:solidFill>
                <a:srgbClr val="15264B"/>
              </a:solidFill>
              <a:cs typeface="Calibri"/>
            </a:endParaRPr>
          </a:p>
          <a:p>
            <a:pPr marL="285750" indent="-285750">
              <a:spcBef>
                <a:spcPct val="20000"/>
              </a:spcBef>
              <a:buFont typeface="Arial"/>
              <a:buChar char="•"/>
            </a:pPr>
            <a:endParaRPr lang="en-US" sz="2800">
              <a:solidFill>
                <a:srgbClr val="15264B"/>
              </a:solidFill>
              <a:cs typeface="Calibri"/>
            </a:endParaRPr>
          </a:p>
          <a:p>
            <a:pPr marL="285750" indent="-285750">
              <a:spcBef>
                <a:spcPct val="20000"/>
              </a:spcBef>
              <a:buFont typeface="Arial"/>
              <a:buChar char="•"/>
            </a:pPr>
            <a:r>
              <a:rPr lang="en-US" sz="2800">
                <a:solidFill>
                  <a:srgbClr val="15264B"/>
                </a:solidFill>
              </a:rPr>
              <a:t>4th Year </a:t>
            </a:r>
            <a:endParaRPr lang="en-US" sz="2800">
              <a:solidFill>
                <a:srgbClr val="15264B"/>
              </a:solidFill>
              <a:cs typeface="Calibri"/>
            </a:endParaRPr>
          </a:p>
          <a:p>
            <a:pPr marL="285750" indent="-285750">
              <a:spcBef>
                <a:spcPct val="20000"/>
              </a:spcBef>
              <a:buFont typeface="Arial"/>
              <a:buChar char="•"/>
            </a:pPr>
            <a:endParaRPr lang="en-US" sz="2800">
              <a:solidFill>
                <a:srgbClr val="15264B"/>
              </a:solidFill>
              <a:cs typeface="Calibri"/>
            </a:endParaRPr>
          </a:p>
          <a:p>
            <a:pPr marL="285750" indent="-285750">
              <a:spcBef>
                <a:spcPct val="20000"/>
              </a:spcBef>
              <a:buFont typeface="Arial"/>
              <a:buChar char="•"/>
            </a:pPr>
            <a:r>
              <a:rPr lang="en-US" sz="2800">
                <a:solidFill>
                  <a:srgbClr val="15264B"/>
                </a:solidFill>
              </a:rPr>
              <a:t>Currently studying for final exams</a:t>
            </a:r>
            <a:endParaRPr lang="en-GB"/>
          </a:p>
        </p:txBody>
      </p:sp>
      <p:pic>
        <p:nvPicPr>
          <p:cNvPr id="2" name="Picture 2">
            <a:extLst>
              <a:ext uri="{FF2B5EF4-FFF2-40B4-BE49-F238E27FC236}">
                <a16:creationId xmlns:a16="http://schemas.microsoft.com/office/drawing/2014/main" id="{71E04622-652C-B599-32BA-F7C01EBB2CD4}"/>
              </a:ext>
            </a:extLst>
          </p:cNvPr>
          <p:cNvPicPr>
            <a:picLocks noChangeAspect="1"/>
          </p:cNvPicPr>
          <p:nvPr/>
        </p:nvPicPr>
        <p:blipFill rotWithShape="1">
          <a:blip r:embed="rId3"/>
          <a:srcRect l="22287" t="24257" r="14076" b="38654"/>
          <a:stretch/>
        </p:blipFill>
        <p:spPr>
          <a:xfrm>
            <a:off x="8123773" y="2331635"/>
            <a:ext cx="2417973" cy="2661963"/>
          </a:xfrm>
          <a:prstGeom prst="ellipse">
            <a:avLst/>
          </a:prstGeom>
          <a:ln>
            <a:noFill/>
          </a:ln>
          <a:effectLst>
            <a:softEdge rad="112500"/>
          </a:effectLst>
        </p:spPr>
      </p:pic>
    </p:spTree>
    <p:extLst>
      <p:ext uri="{BB962C8B-B14F-4D97-AF65-F5344CB8AC3E}">
        <p14:creationId xmlns:p14="http://schemas.microsoft.com/office/powerpoint/2010/main" val="5753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icture containing background pattern&#10;&#10;Description automatically generated">
            <a:extLst>
              <a:ext uri="{FF2B5EF4-FFF2-40B4-BE49-F238E27FC236}">
                <a16:creationId xmlns:a16="http://schemas.microsoft.com/office/drawing/2014/main" id="{10EFDFAF-E65C-1BBE-9DDF-FA3772262858}"/>
              </a:ext>
            </a:extLst>
          </p:cNvPr>
          <p:cNvPicPr>
            <a:picLocks noGrp="1" noRot="1" noChangeAspect="1" noMove="1" noResize="1" noEditPoints="1" noAdjustHandles="1" noChangeArrowheads="1" noChangeShapeType="1" noCrop="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1998" cy="6858000"/>
          </a:xfrm>
        </p:spPr>
      </p:pic>
      <p:sp>
        <p:nvSpPr>
          <p:cNvPr id="8" name="TextBox 7">
            <a:extLst>
              <a:ext uri="{FF2B5EF4-FFF2-40B4-BE49-F238E27FC236}">
                <a16:creationId xmlns:a16="http://schemas.microsoft.com/office/drawing/2014/main" id="{F1D951BE-C52F-2FBB-2889-8F8413B6E1E9}"/>
              </a:ext>
            </a:extLst>
          </p:cNvPr>
          <p:cNvSpPr txBox="1"/>
          <p:nvPr/>
        </p:nvSpPr>
        <p:spPr>
          <a:xfrm>
            <a:off x="582096" y="545731"/>
            <a:ext cx="7003915" cy="707886"/>
          </a:xfrm>
          <a:prstGeom prst="rect">
            <a:avLst/>
          </a:prstGeom>
          <a:noFill/>
        </p:spPr>
        <p:txBody>
          <a:bodyPr wrap="square" lIns="91440" tIns="45720" rIns="91440" bIns="45720" rtlCol="0" anchor="t">
            <a:spAutoFit/>
          </a:bodyPr>
          <a:lstStyle/>
          <a:p>
            <a:r>
              <a:rPr lang="en-GB" sz="4000">
                <a:solidFill>
                  <a:srgbClr val="0072BC"/>
                </a:solidFill>
              </a:rPr>
              <a:t>Estates Experience within SES</a:t>
            </a:r>
            <a:endParaRPr lang="en-US"/>
          </a:p>
        </p:txBody>
      </p:sp>
      <p:pic>
        <p:nvPicPr>
          <p:cNvPr id="2" name="Picture 2" descr="A picture containing indoor, wall, person, microscope&#10;&#10;Description automatically generated">
            <a:extLst>
              <a:ext uri="{FF2B5EF4-FFF2-40B4-BE49-F238E27FC236}">
                <a16:creationId xmlns:a16="http://schemas.microsoft.com/office/drawing/2014/main" id="{D9452C54-66F9-7E9F-620E-BFCE6F079B36}"/>
              </a:ext>
            </a:extLst>
          </p:cNvPr>
          <p:cNvPicPr>
            <a:picLocks noChangeAspect="1"/>
          </p:cNvPicPr>
          <p:nvPr/>
        </p:nvPicPr>
        <p:blipFill>
          <a:blip r:embed="rId3"/>
          <a:stretch>
            <a:fillRect/>
          </a:stretch>
        </p:blipFill>
        <p:spPr>
          <a:xfrm>
            <a:off x="2899402" y="1258610"/>
            <a:ext cx="2215418" cy="2244481"/>
          </a:xfrm>
          <a:prstGeom prst="rect">
            <a:avLst/>
          </a:prstGeom>
        </p:spPr>
      </p:pic>
      <p:pic>
        <p:nvPicPr>
          <p:cNvPr id="3" name="Picture 3">
            <a:extLst>
              <a:ext uri="{FF2B5EF4-FFF2-40B4-BE49-F238E27FC236}">
                <a16:creationId xmlns:a16="http://schemas.microsoft.com/office/drawing/2014/main" id="{A556A72E-4AC1-8D10-BBA6-0BF8BFCA2618}"/>
              </a:ext>
            </a:extLst>
          </p:cNvPr>
          <p:cNvPicPr>
            <a:picLocks noChangeAspect="1"/>
          </p:cNvPicPr>
          <p:nvPr/>
        </p:nvPicPr>
        <p:blipFill>
          <a:blip r:embed="rId4"/>
          <a:stretch>
            <a:fillRect/>
          </a:stretch>
        </p:blipFill>
        <p:spPr>
          <a:xfrm>
            <a:off x="2506428" y="3417300"/>
            <a:ext cx="2542198" cy="2456228"/>
          </a:xfrm>
          <a:prstGeom prst="rect">
            <a:avLst/>
          </a:prstGeom>
        </p:spPr>
      </p:pic>
      <p:pic>
        <p:nvPicPr>
          <p:cNvPr id="4" name="Picture 4">
            <a:extLst>
              <a:ext uri="{FF2B5EF4-FFF2-40B4-BE49-F238E27FC236}">
                <a16:creationId xmlns:a16="http://schemas.microsoft.com/office/drawing/2014/main" id="{8237D9F3-BA6D-9409-3A2A-A5E38A7AF5DA}"/>
              </a:ext>
            </a:extLst>
          </p:cNvPr>
          <p:cNvPicPr>
            <a:picLocks noChangeAspect="1"/>
          </p:cNvPicPr>
          <p:nvPr/>
        </p:nvPicPr>
        <p:blipFill>
          <a:blip r:embed="rId5"/>
          <a:stretch>
            <a:fillRect/>
          </a:stretch>
        </p:blipFill>
        <p:spPr>
          <a:xfrm>
            <a:off x="7375132" y="547022"/>
            <a:ext cx="2213638" cy="2957867"/>
          </a:xfrm>
          <a:prstGeom prst="rect">
            <a:avLst/>
          </a:prstGeom>
        </p:spPr>
      </p:pic>
      <p:pic>
        <p:nvPicPr>
          <p:cNvPr id="5" name="Picture 5" descr="A picture containing outdoor, person&#10;&#10;Description automatically generated">
            <a:extLst>
              <a:ext uri="{FF2B5EF4-FFF2-40B4-BE49-F238E27FC236}">
                <a16:creationId xmlns:a16="http://schemas.microsoft.com/office/drawing/2014/main" id="{7924F6DB-13DF-0A98-338C-665BD1D6607E}"/>
              </a:ext>
            </a:extLst>
          </p:cNvPr>
          <p:cNvPicPr>
            <a:picLocks noChangeAspect="1"/>
          </p:cNvPicPr>
          <p:nvPr/>
        </p:nvPicPr>
        <p:blipFill>
          <a:blip r:embed="rId6"/>
          <a:stretch>
            <a:fillRect/>
          </a:stretch>
        </p:blipFill>
        <p:spPr>
          <a:xfrm>
            <a:off x="5233318" y="2394556"/>
            <a:ext cx="2525101" cy="3328376"/>
          </a:xfrm>
          <a:prstGeom prst="rect">
            <a:avLst/>
          </a:prstGeom>
        </p:spPr>
      </p:pic>
      <p:pic>
        <p:nvPicPr>
          <p:cNvPr id="6" name="Picture 8" descr="A picture containing floor, blue, handcart, bin&#10;&#10;Description automatically generated">
            <a:extLst>
              <a:ext uri="{FF2B5EF4-FFF2-40B4-BE49-F238E27FC236}">
                <a16:creationId xmlns:a16="http://schemas.microsoft.com/office/drawing/2014/main" id="{9F053A9F-0033-5856-0B53-621086F3BABB}"/>
              </a:ext>
            </a:extLst>
          </p:cNvPr>
          <p:cNvPicPr>
            <a:picLocks noChangeAspect="1"/>
          </p:cNvPicPr>
          <p:nvPr/>
        </p:nvPicPr>
        <p:blipFill>
          <a:blip r:embed="rId7"/>
          <a:stretch>
            <a:fillRect/>
          </a:stretch>
        </p:blipFill>
        <p:spPr>
          <a:xfrm>
            <a:off x="447398" y="1945589"/>
            <a:ext cx="2276263" cy="2579948"/>
          </a:xfrm>
          <a:prstGeom prst="rect">
            <a:avLst/>
          </a:prstGeom>
        </p:spPr>
      </p:pic>
      <p:pic>
        <p:nvPicPr>
          <p:cNvPr id="9" name="Picture 9" descr="A picture containing text, indoor&#10;&#10;Description automatically generated">
            <a:extLst>
              <a:ext uri="{FF2B5EF4-FFF2-40B4-BE49-F238E27FC236}">
                <a16:creationId xmlns:a16="http://schemas.microsoft.com/office/drawing/2014/main" id="{8673DE2F-7632-DB90-2049-E94FCC60F5F4}"/>
              </a:ext>
            </a:extLst>
          </p:cNvPr>
          <p:cNvPicPr>
            <a:picLocks noChangeAspect="1"/>
          </p:cNvPicPr>
          <p:nvPr/>
        </p:nvPicPr>
        <p:blipFill>
          <a:blip r:embed="rId8"/>
          <a:stretch>
            <a:fillRect/>
          </a:stretch>
        </p:blipFill>
        <p:spPr>
          <a:xfrm rot="5400000">
            <a:off x="8156812" y="2682923"/>
            <a:ext cx="3657600" cy="2743200"/>
          </a:xfrm>
          <a:prstGeom prst="rect">
            <a:avLst/>
          </a:prstGeom>
        </p:spPr>
      </p:pic>
    </p:spTree>
    <p:extLst>
      <p:ext uri="{BB962C8B-B14F-4D97-AF65-F5344CB8AC3E}">
        <p14:creationId xmlns:p14="http://schemas.microsoft.com/office/powerpoint/2010/main" val="282317348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DFF4C3C3A58B40BC002735D7D1A591" ma:contentTypeVersion="16" ma:contentTypeDescription="Create a new document." ma:contentTypeScope="" ma:versionID="58699b6e3e4bd0f943ea48deed26b01e">
  <xsd:schema xmlns:xsd="http://www.w3.org/2001/XMLSchema" xmlns:xs="http://www.w3.org/2001/XMLSchema" xmlns:p="http://schemas.microsoft.com/office/2006/metadata/properties" xmlns:ns2="a470c6e2-6035-4d59-beab-9ecf79d08bb3" xmlns:ns3="70758de4-0663-41f3-a5f7-99e99ed73307" targetNamespace="http://schemas.microsoft.com/office/2006/metadata/properties" ma:root="true" ma:fieldsID="f957e57c4c4e2224e9747477f32903c2" ns2:_="" ns3:_="">
    <xsd:import namespace="a470c6e2-6035-4d59-beab-9ecf79d08bb3"/>
    <xsd:import namespace="70758de4-0663-41f3-a5f7-99e99ed7330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TaxCatchAll"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70c6e2-6035-4d59-beab-9ecf79d08b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0758de4-0663-41f3-a5f7-99e99ed7330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79116b16-0177-402a-8ff9-8b4654d2eced}" ma:internalName="TaxCatchAll" ma:showField="CatchAllData" ma:web="70758de4-0663-41f3-a5f7-99e99ed7330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470c6e2-6035-4d59-beab-9ecf79d08bb3">
      <Terms xmlns="http://schemas.microsoft.com/office/infopath/2007/PartnerControls"/>
    </lcf76f155ced4ddcb4097134ff3c332f>
    <TaxCatchAll xmlns="70758de4-0663-41f3-a5f7-99e99ed7330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39E5FDE-3351-420F-B53F-A86ACC705785}"/>
</file>

<file path=customXml/itemProps2.xml><?xml version="1.0" encoding="utf-8"?>
<ds:datastoreItem xmlns:ds="http://schemas.openxmlformats.org/officeDocument/2006/customXml" ds:itemID="{0F99EF3F-739B-4FA3-A562-3E086C7434BF}">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022fd7cc-c717-415d-9051-74a52f9ee372"/>
    <ds:schemaRef ds:uri="http://www.w3.org/XML/1998/namespace"/>
    <ds:schemaRef ds:uri="http://purl.org/dc/dcmitype/"/>
  </ds:schemaRefs>
</ds:datastoreItem>
</file>

<file path=customXml/itemProps3.xml><?xml version="1.0" encoding="utf-8"?>
<ds:datastoreItem xmlns:ds="http://schemas.openxmlformats.org/officeDocument/2006/customXml" ds:itemID="{DAE70C63-4F5D-42ED-8CE4-C5742A08A05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1924</Words>
  <Application>Microsoft Office PowerPoint</Application>
  <PresentationFormat>Widescreen</PresentationFormat>
  <Paragraphs>185</Paragraphs>
  <Slides>21</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Aidan Parkes</vt:lpstr>
      <vt:lpstr>After Network75:</vt:lpstr>
      <vt:lpstr>PowerPoint Presentation</vt:lpstr>
      <vt:lpstr>PowerPoint Presentation</vt:lpstr>
      <vt:lpstr>PowerPoint Presentation</vt:lpstr>
      <vt:lpstr>Next Steps</vt:lpstr>
      <vt:lpstr>How Network75 Benefitted 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Tania Davies</dc:creator>
  <cp:lastModifiedBy>Tania Davies</cp:lastModifiedBy>
  <cp:revision>3</cp:revision>
  <dcterms:created xsi:type="dcterms:W3CDTF">2023-05-02T14:42:11Z</dcterms:created>
  <dcterms:modified xsi:type="dcterms:W3CDTF">2023-05-09T17:26:20Z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0x010100BACAEB193CC77B4781CD52F73CA3532C</vt:lpwstr>
  </property>
  <property fmtid="{D5CDD505-2E9C-101B-9397-08002B2CF9AE}" pid="3" name="MediaServiceImageTags">
    <vt:lpwstr/>
  </property>
</Properties>
</file>