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20"/>
  </p:notesMasterIdLst>
  <p:handoutMasterIdLst>
    <p:handoutMasterId r:id="rId21"/>
  </p:handoutMasterIdLst>
  <p:sldIdLst>
    <p:sldId id="258" r:id="rId6"/>
    <p:sldId id="365" r:id="rId7"/>
    <p:sldId id="366" r:id="rId8"/>
    <p:sldId id="376" r:id="rId9"/>
    <p:sldId id="379" r:id="rId10"/>
    <p:sldId id="382" r:id="rId11"/>
    <p:sldId id="389" r:id="rId12"/>
    <p:sldId id="381" r:id="rId13"/>
    <p:sldId id="387" r:id="rId14"/>
    <p:sldId id="383" r:id="rId15"/>
    <p:sldId id="386" r:id="rId16"/>
    <p:sldId id="385" r:id="rId17"/>
    <p:sldId id="388" r:id="rId18"/>
    <p:sldId id="367" r:id="rId19"/>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7" userDrawn="1">
          <p15:clr>
            <a:srgbClr val="A4A3A4"/>
          </p15:clr>
        </p15:guide>
        <p15:guide id="2"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15264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2" autoAdjust="0"/>
    <p:restoredTop sz="94651" autoAdjust="0"/>
  </p:normalViewPr>
  <p:slideViewPr>
    <p:cSldViewPr snapToGrid="0" snapToObjects="1">
      <p:cViewPr varScale="1">
        <p:scale>
          <a:sx n="106" d="100"/>
          <a:sy n="106" d="100"/>
        </p:scale>
        <p:origin x="387"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48" d="100"/>
          <a:sy n="148" d="100"/>
        </p:scale>
        <p:origin x="-5928" y="-104"/>
      </p:cViewPr>
      <p:guideLst>
        <p:guide orient="horz" pos="3157"/>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4870" cy="501015"/>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901699" y="0"/>
            <a:ext cx="2984870" cy="501015"/>
          </a:xfrm>
          <a:prstGeom prst="rect">
            <a:avLst/>
          </a:prstGeom>
        </p:spPr>
        <p:txBody>
          <a:bodyPr vert="horz" lIns="92446" tIns="46223" rIns="92446" bIns="46223" rtlCol="0"/>
          <a:lstStyle>
            <a:lvl1pPr algn="r">
              <a:defRPr sz="1200"/>
            </a:lvl1pPr>
          </a:lstStyle>
          <a:p>
            <a:fld id="{BD6CB4E4-C34B-9C40-BF23-A2994A26195A}" type="datetimeFigureOut">
              <a:rPr lang="en-US" smtClean="0"/>
              <a:pPr/>
              <a:t>5/10/2023</a:t>
            </a:fld>
            <a:endParaRPr lang="en-US"/>
          </a:p>
        </p:txBody>
      </p:sp>
      <p:sp>
        <p:nvSpPr>
          <p:cNvPr id="4" name="Footer Placeholder 3"/>
          <p:cNvSpPr>
            <a:spLocks noGrp="1"/>
          </p:cNvSpPr>
          <p:nvPr>
            <p:ph type="ftr" sz="quarter" idx="2"/>
          </p:nvPr>
        </p:nvSpPr>
        <p:spPr>
          <a:xfrm>
            <a:off x="1" y="9517546"/>
            <a:ext cx="2984870" cy="501015"/>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901699" y="9517546"/>
            <a:ext cx="2984870" cy="501015"/>
          </a:xfrm>
          <a:prstGeom prst="rect">
            <a:avLst/>
          </a:prstGeom>
        </p:spPr>
        <p:txBody>
          <a:bodyPr vert="horz" lIns="92446" tIns="46223" rIns="92446" bIns="46223" rtlCol="0" anchor="b"/>
          <a:lstStyle>
            <a:lvl1pPr algn="r">
              <a:defRPr sz="1200"/>
            </a:lvl1pPr>
          </a:lstStyle>
          <a:p>
            <a:fld id="{9D024C7C-0618-8247-A332-4A1BECA93EF0}" type="slidenum">
              <a:rPr lang="en-US" smtClean="0"/>
              <a:pPr/>
              <a:t>‹#›</a:t>
            </a:fld>
            <a:endParaRPr lang="en-US"/>
          </a:p>
        </p:txBody>
      </p:sp>
    </p:spTree>
    <p:extLst>
      <p:ext uri="{BB962C8B-B14F-4D97-AF65-F5344CB8AC3E}">
        <p14:creationId xmlns:p14="http://schemas.microsoft.com/office/powerpoint/2010/main" val="1723013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4870" cy="501015"/>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01699" y="0"/>
            <a:ext cx="2984870" cy="501015"/>
          </a:xfrm>
          <a:prstGeom prst="rect">
            <a:avLst/>
          </a:prstGeom>
        </p:spPr>
        <p:txBody>
          <a:bodyPr vert="horz" lIns="92446" tIns="46223" rIns="92446" bIns="46223" rtlCol="0"/>
          <a:lstStyle>
            <a:lvl1pPr algn="r">
              <a:defRPr sz="1200"/>
            </a:lvl1pPr>
          </a:lstStyle>
          <a:p>
            <a:fld id="{5F9F8CA0-A57C-E847-8DE7-EE278C8017BC}" type="datetimeFigureOut">
              <a:rPr lang="en-US" smtClean="0"/>
              <a:pPr/>
              <a:t>5/10/2023</a:t>
            </a:fld>
            <a:endParaRPr lang="en-US"/>
          </a:p>
        </p:txBody>
      </p:sp>
      <p:sp>
        <p:nvSpPr>
          <p:cNvPr id="4" name="Slide Image Placeholder 3"/>
          <p:cNvSpPr>
            <a:spLocks noGrp="1" noRot="1" noChangeAspect="1"/>
          </p:cNvSpPr>
          <p:nvPr>
            <p:ph type="sldImg" idx="2"/>
          </p:nvPr>
        </p:nvSpPr>
        <p:spPr>
          <a:xfrm>
            <a:off x="938213" y="750888"/>
            <a:ext cx="5011737" cy="37592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817" y="4759643"/>
            <a:ext cx="5510530" cy="4509135"/>
          </a:xfrm>
          <a:prstGeom prst="rect">
            <a:avLst/>
          </a:prstGeom>
        </p:spPr>
        <p:txBody>
          <a:bodyPr vert="horz" lIns="92446" tIns="46223" rIns="92446" bIns="46223"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1" y="9517546"/>
            <a:ext cx="2984870" cy="501015"/>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01699" y="9517546"/>
            <a:ext cx="2984870" cy="501015"/>
          </a:xfrm>
          <a:prstGeom prst="rect">
            <a:avLst/>
          </a:prstGeom>
        </p:spPr>
        <p:txBody>
          <a:bodyPr vert="horz" lIns="92446" tIns="46223" rIns="92446" bIns="46223" rtlCol="0" anchor="b"/>
          <a:lstStyle>
            <a:lvl1pPr algn="r">
              <a:defRPr sz="1200"/>
            </a:lvl1pPr>
          </a:lstStyle>
          <a:p>
            <a:fld id="{5C1F0BB7-F0F3-5B49-82F9-FB114D63A38C}" type="slidenum">
              <a:rPr lang="en-US" smtClean="0"/>
              <a:pPr/>
              <a:t>‹#›</a:t>
            </a:fld>
            <a:endParaRPr lang="en-US"/>
          </a:p>
        </p:txBody>
      </p:sp>
    </p:spTree>
    <p:extLst>
      <p:ext uri="{BB962C8B-B14F-4D97-AF65-F5344CB8AC3E}">
        <p14:creationId xmlns:p14="http://schemas.microsoft.com/office/powerpoint/2010/main" val="19327833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DF9612A5-C8A1-0943-983D-45F4BED2459A}" type="datetimeFigureOut">
              <a:rPr lang="en-US" smtClean="0"/>
              <a:pPr/>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3409593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2209875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478518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518390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1170109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787632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3083479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566880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841727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3130491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1812461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F9612A5-C8A1-0943-983D-45F4BED2459A}" type="datetimeFigureOut">
              <a:rPr lang="en-US" smtClean="0"/>
              <a:pPr/>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81346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441446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1745345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8A7EB03-3012-4648-A0A5-5FC12F8D1771}" type="datetimeFigureOut">
              <a:rPr lang="en-US" smtClean="0"/>
              <a:pPr/>
              <a:t>5/10/2023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0F7BA0D-CADC-094D-828D-82A0E5749BAE}" type="slidenum">
              <a:rPr lang="en-US" smtClean="0"/>
              <a:pPr/>
              <a:t>‹#›</a:t>
            </a:fld>
            <a:endParaRPr lang="en-US"/>
          </a:p>
        </p:txBody>
      </p:sp>
    </p:spTree>
    <p:extLst>
      <p:ext uri="{BB962C8B-B14F-4D97-AF65-F5344CB8AC3E}">
        <p14:creationId xmlns:p14="http://schemas.microsoft.com/office/powerpoint/2010/main" val="2199449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F9612A5-C8A1-0943-983D-45F4BED2459A}" type="datetimeFigureOut">
              <a:rPr lang="en-US" smtClean="0"/>
              <a:pPr/>
              <a:t>5/10/2023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707821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DF9612A5-C8A1-0943-983D-45F4BED2459A}" type="datetimeFigureOut">
              <a:rPr lang="en-US" smtClean="0"/>
              <a:pPr/>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374782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DF9612A5-C8A1-0943-983D-45F4BED2459A}" type="datetimeFigureOut">
              <a:rPr lang="en-US" smtClean="0"/>
              <a:pPr/>
              <a:t>5/10/2023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3922778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F9612A5-C8A1-0943-983D-45F4BED2459A}" type="datetimeFigureOut">
              <a:rPr lang="en-US" smtClean="0"/>
              <a:pPr/>
              <a:t>5/10/2023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980991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9612A5-C8A1-0943-983D-45F4BED2459A}" type="datetimeFigureOut">
              <a:rPr lang="en-US" smtClean="0"/>
              <a:pPr/>
              <a:t>5/10/2023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3322675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F9612A5-C8A1-0943-983D-45F4BED2459A}" type="datetimeFigureOut">
              <a:rPr lang="en-US" smtClean="0"/>
              <a:pPr/>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133627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F9612A5-C8A1-0943-983D-45F4BED2459A}" type="datetimeFigureOut">
              <a:rPr lang="en-US" smtClean="0"/>
              <a:pPr/>
              <a:t>5/10/2023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2C2A2-5DA8-6144-B5D8-3D049393DD68}" type="slidenum">
              <a:rPr lang="en-US" smtClean="0"/>
              <a:pPr/>
              <a:t>‹#›</a:t>
            </a:fld>
            <a:endParaRPr lang="en-US"/>
          </a:p>
        </p:txBody>
      </p:sp>
    </p:spTree>
    <p:extLst>
      <p:ext uri="{BB962C8B-B14F-4D97-AF65-F5344CB8AC3E}">
        <p14:creationId xmlns:p14="http://schemas.microsoft.com/office/powerpoint/2010/main" val="2365116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12816 NHS Wales SSP_ Powerpoint - Verdana Click Here.pdf"/>
          <p:cNvPicPr>
            <a:picLocks noChangeAspect="1"/>
          </p:cNvPicPr>
          <p:nvPr/>
        </p:nvPicPr>
        <p:blipFill rotWithShape="1">
          <a:blip r:embed="rId13">
            <a:extLst>
              <a:ext uri="{28A0092B-C50C-407E-A947-70E740481C1C}">
                <a14:useLocalDpi xmlns:a14="http://schemas.microsoft.com/office/drawing/2010/main" val="0"/>
              </a:ext>
            </a:extLst>
          </a:blip>
          <a:srcRect t="69606"/>
          <a:stretch/>
        </p:blipFill>
        <p:spPr>
          <a:xfrm>
            <a:off x="0" y="4830451"/>
            <a:ext cx="9144000" cy="2084443"/>
          </a:xfrm>
          <a:prstGeom prst="rect">
            <a:avLst/>
          </a:prstGeom>
        </p:spPr>
      </p:pic>
      <p:sp>
        <p:nvSpPr>
          <p:cNvPr id="2" name="Title Placeholder 1"/>
          <p:cNvSpPr>
            <a:spLocks noGrp="1"/>
          </p:cNvSpPr>
          <p:nvPr>
            <p:ph type="title"/>
          </p:nvPr>
        </p:nvSpPr>
        <p:spPr>
          <a:xfrm>
            <a:off x="457200" y="274638"/>
            <a:ext cx="8229600" cy="103362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57200" y="1512478"/>
            <a:ext cx="8229600" cy="299304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57200" y="466518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612A5-C8A1-0943-983D-45F4BED2459A}" type="datetimeFigureOut">
              <a:rPr lang="en-US" smtClean="0"/>
              <a:pPr/>
              <a:t>5/10/2023</a:t>
            </a:fld>
            <a:endParaRPr lang="en-US"/>
          </a:p>
        </p:txBody>
      </p:sp>
      <p:sp>
        <p:nvSpPr>
          <p:cNvPr id="5" name="Footer Placeholder 4"/>
          <p:cNvSpPr>
            <a:spLocks noGrp="1"/>
          </p:cNvSpPr>
          <p:nvPr>
            <p:ph type="ftr" sz="quarter" idx="3"/>
          </p:nvPr>
        </p:nvSpPr>
        <p:spPr>
          <a:xfrm>
            <a:off x="3124200" y="466518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66518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2C2A2-5DA8-6144-B5D8-3D049393DD68}" type="slidenum">
              <a:rPr lang="en-US" smtClean="0"/>
              <a:pPr/>
              <a:t>‹#›</a:t>
            </a:fld>
            <a:endParaRPr lang="en-US"/>
          </a:p>
        </p:txBody>
      </p:sp>
    </p:spTree>
    <p:extLst>
      <p:ext uri="{BB962C8B-B14F-4D97-AF65-F5344CB8AC3E}">
        <p14:creationId xmlns:p14="http://schemas.microsoft.com/office/powerpoint/2010/main" val="1779615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rgbClr val="15264B"/>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rgbClr val="15264B"/>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15264B"/>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15264B"/>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15264B"/>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rgbClr val="15264B"/>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descr="12816 NHS Wales SSP_ Powerpoint - Verdana Click Here 2.pdf"/>
          <p:cNvPicPr>
            <a:picLocks noChangeAspect="1"/>
          </p:cNvPicPr>
          <p:nvPr userDrawn="1"/>
        </p:nvPicPr>
        <p:blipFill rotWithShape="1">
          <a:blip r:embed="rId13">
            <a:extLst>
              <a:ext uri="{28A0092B-C50C-407E-A947-70E740481C1C}">
                <a14:useLocalDpi xmlns:a14="http://schemas.microsoft.com/office/drawing/2010/main" val="0"/>
              </a:ext>
            </a:extLst>
          </a:blip>
          <a:srcRect b="79130"/>
          <a:stretch/>
        </p:blipFill>
        <p:spPr>
          <a:xfrm>
            <a:off x="0" y="-64470"/>
            <a:ext cx="9144000" cy="1431235"/>
          </a:xfrm>
          <a:prstGeom prst="rect">
            <a:avLst/>
          </a:prstGeom>
        </p:spPr>
      </p:pic>
      <p:sp>
        <p:nvSpPr>
          <p:cNvPr id="8" name="Text Placeholder 2"/>
          <p:cNvSpPr>
            <a:spLocks noGrp="1"/>
          </p:cNvSpPr>
          <p:nvPr>
            <p:ph type="body" idx="1"/>
          </p:nvPr>
        </p:nvSpPr>
        <p:spPr>
          <a:xfrm>
            <a:off x="457200" y="2827666"/>
            <a:ext cx="8229600" cy="299304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Date Placeholder 3"/>
          <p:cNvSpPr>
            <a:spLocks noGrp="1"/>
          </p:cNvSpPr>
          <p:nvPr>
            <p:ph type="dt" sz="half" idx="2"/>
          </p:nvPr>
        </p:nvSpPr>
        <p:spPr>
          <a:xfrm>
            <a:off x="457200" y="598037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9612A5-C8A1-0943-983D-45F4BED2459A}" type="datetimeFigureOut">
              <a:rPr lang="en-US" smtClean="0"/>
              <a:pPr/>
              <a:t>5/10/2023</a:t>
            </a:fld>
            <a:endParaRPr lang="en-US"/>
          </a:p>
        </p:txBody>
      </p:sp>
      <p:sp>
        <p:nvSpPr>
          <p:cNvPr id="10" name="Footer Placeholder 4"/>
          <p:cNvSpPr>
            <a:spLocks noGrp="1"/>
          </p:cNvSpPr>
          <p:nvPr>
            <p:ph type="ftr" sz="quarter" idx="3"/>
          </p:nvPr>
        </p:nvSpPr>
        <p:spPr>
          <a:xfrm>
            <a:off x="3124200" y="598037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1" name="Slide Number Placeholder 5"/>
          <p:cNvSpPr>
            <a:spLocks noGrp="1"/>
          </p:cNvSpPr>
          <p:nvPr>
            <p:ph type="sldNum" sz="quarter" idx="4"/>
          </p:nvPr>
        </p:nvSpPr>
        <p:spPr>
          <a:xfrm>
            <a:off x="6553200" y="598037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2C2A2-5DA8-6144-B5D8-3D049393DD68}" type="slidenum">
              <a:rPr lang="en-US" smtClean="0"/>
              <a:pPr/>
              <a:t>‹#›</a:t>
            </a:fld>
            <a:endParaRPr lang="en-US"/>
          </a:p>
        </p:txBody>
      </p:sp>
      <p:sp>
        <p:nvSpPr>
          <p:cNvPr id="13" name="Title Placeholder 1"/>
          <p:cNvSpPr>
            <a:spLocks noGrp="1"/>
          </p:cNvSpPr>
          <p:nvPr>
            <p:ph type="title"/>
          </p:nvPr>
        </p:nvSpPr>
        <p:spPr>
          <a:xfrm>
            <a:off x="457200" y="1622061"/>
            <a:ext cx="8229600" cy="1033623"/>
          </a:xfrm>
          <a:prstGeom prst="rect">
            <a:avLst/>
          </a:prstGeom>
        </p:spPr>
        <p:txBody>
          <a:bodyPr vert="horz" lIns="91440" tIns="45720" rIns="91440" bIns="45720" rtlCol="0" anchor="ctr">
            <a:normAutofit/>
          </a:bodyPr>
          <a:lstStyle/>
          <a:p>
            <a:r>
              <a:rPr lang="en-GB"/>
              <a:t>Click to edit Master title style</a:t>
            </a:r>
            <a:endParaRPr lang="en-US" dirty="0"/>
          </a:p>
        </p:txBody>
      </p:sp>
    </p:spTree>
    <p:extLst>
      <p:ext uri="{BB962C8B-B14F-4D97-AF65-F5344CB8AC3E}">
        <p14:creationId xmlns:p14="http://schemas.microsoft.com/office/powerpoint/2010/main" val="5165503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imeline&#10;&#10;Description automatically generated">
            <a:extLst>
              <a:ext uri="{FF2B5EF4-FFF2-40B4-BE49-F238E27FC236}">
                <a16:creationId xmlns:a16="http://schemas.microsoft.com/office/drawing/2014/main" id="{FEA4B5EA-DDE0-73FE-16C8-1563E54C4A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pic>
        <p:nvPicPr>
          <p:cNvPr id="2" name="Picture 1" descr="A picture containing grass, outdoor, sky, green&#10;&#10;Description automatically generated">
            <a:extLst>
              <a:ext uri="{FF2B5EF4-FFF2-40B4-BE49-F238E27FC236}">
                <a16:creationId xmlns:a16="http://schemas.microsoft.com/office/drawing/2014/main" id="{B6462A4A-D266-06BD-D065-46D0241A4FAC}"/>
              </a:ext>
            </a:extLst>
          </p:cNvPr>
          <p:cNvPicPr>
            <a:picLocks noChangeAspect="1"/>
          </p:cNvPicPr>
          <p:nvPr/>
        </p:nvPicPr>
        <p:blipFill>
          <a:blip r:embed="rId3"/>
          <a:stretch>
            <a:fillRect/>
          </a:stretch>
        </p:blipFill>
        <p:spPr>
          <a:xfrm>
            <a:off x="533290" y="3429000"/>
            <a:ext cx="2245422" cy="1684067"/>
          </a:xfrm>
          <a:prstGeom prst="rect">
            <a:avLst/>
          </a:prstGeom>
        </p:spPr>
      </p:pic>
      <p:pic>
        <p:nvPicPr>
          <p:cNvPr id="4" name="Picture 4" descr="Cardigan Integrated Care Centre | Venesta Washrooms">
            <a:extLst>
              <a:ext uri="{FF2B5EF4-FFF2-40B4-BE49-F238E27FC236}">
                <a16:creationId xmlns:a16="http://schemas.microsoft.com/office/drawing/2014/main" id="{DE496FCB-C112-645A-D83D-6BD5AEB544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4746" y="3429000"/>
            <a:ext cx="2485964" cy="1684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5889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AE93C-595C-A91C-4639-AC4CA866C428}"/>
              </a:ext>
            </a:extLst>
          </p:cNvPr>
          <p:cNvSpPr>
            <a:spLocks noGrp="1"/>
          </p:cNvSpPr>
          <p:nvPr>
            <p:ph type="title"/>
          </p:nvPr>
        </p:nvSpPr>
        <p:spPr/>
        <p:txBody>
          <a:bodyPr/>
          <a:lstStyle/>
          <a:p>
            <a:r>
              <a:rPr lang="en-GB" dirty="0"/>
              <a:t>Collaborative</a:t>
            </a:r>
          </a:p>
        </p:txBody>
      </p:sp>
      <p:sp>
        <p:nvSpPr>
          <p:cNvPr id="3" name="Content Placeholder 2">
            <a:extLst>
              <a:ext uri="{FF2B5EF4-FFF2-40B4-BE49-F238E27FC236}">
                <a16:creationId xmlns:a16="http://schemas.microsoft.com/office/drawing/2014/main" id="{F96CF0DC-382B-49E9-E2BC-B9863EA67B1E}"/>
              </a:ext>
            </a:extLst>
          </p:cNvPr>
          <p:cNvSpPr>
            <a:spLocks noGrp="1"/>
          </p:cNvSpPr>
          <p:nvPr>
            <p:ph idx="1"/>
          </p:nvPr>
        </p:nvSpPr>
        <p:spPr>
          <a:xfrm>
            <a:off x="457200" y="1512478"/>
            <a:ext cx="4720975" cy="2720475"/>
          </a:xfrm>
        </p:spPr>
        <p:txBody>
          <a:bodyPr>
            <a:normAutofit/>
          </a:bodyPr>
          <a:lstStyle/>
          <a:p>
            <a:r>
              <a:rPr lang="en-GB" sz="2400" dirty="0"/>
              <a:t>NHS Collaboration: Below is a photo of the recently acquired BA Hangar facility in Llantrisant. This is intended to be the base from which CTM, C&amp;V and ABU health boards will provide diagnostics and treatment.  </a:t>
            </a:r>
            <a:endParaRPr lang="en-GB" sz="3200" dirty="0"/>
          </a:p>
          <a:p>
            <a:pPr marL="0" indent="0">
              <a:buNone/>
            </a:pPr>
            <a:endParaRPr lang="en-GB" dirty="0"/>
          </a:p>
        </p:txBody>
      </p:sp>
      <p:pic>
        <p:nvPicPr>
          <p:cNvPr id="11" name="Picture 2" descr="British Airways UK Maintenance and R&amp;D Facility Investment">
            <a:extLst>
              <a:ext uri="{FF2B5EF4-FFF2-40B4-BE49-F238E27FC236}">
                <a16:creationId xmlns:a16="http://schemas.microsoft.com/office/drawing/2014/main" id="{7C649E10-6323-18E4-E590-0CC527E2A0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4481" y="1613338"/>
            <a:ext cx="2749360" cy="17135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D6087B-4180-106D-8BB0-AAA5D7F8204E}"/>
              </a:ext>
            </a:extLst>
          </p:cNvPr>
          <p:cNvSpPr txBox="1"/>
          <p:nvPr/>
        </p:nvSpPr>
        <p:spPr>
          <a:xfrm>
            <a:off x="791110" y="4232953"/>
            <a:ext cx="7500135" cy="1200329"/>
          </a:xfrm>
          <a:prstGeom prst="rect">
            <a:avLst/>
          </a:prstGeom>
          <a:noFill/>
        </p:spPr>
        <p:txBody>
          <a:bodyPr wrap="square" rtlCol="0">
            <a:spAutoFit/>
          </a:bodyPr>
          <a:lstStyle/>
          <a:p>
            <a:r>
              <a:rPr lang="en-GB" i="1" dirty="0">
                <a:solidFill>
                  <a:srgbClr val="15264B"/>
                </a:solidFill>
              </a:rPr>
              <a:t>“We are grateful to Rhondda Cynon Taf County Borough Council for initially recognising the potential benefits of this facility for health partners and to the Welsh Government for securing this on behalf of the NHS and its patients.” </a:t>
            </a:r>
          </a:p>
          <a:p>
            <a:r>
              <a:rPr lang="en-GB" dirty="0">
                <a:solidFill>
                  <a:srgbClr val="15264B"/>
                </a:solidFill>
              </a:rPr>
              <a:t>Paul Mears, CEO Cwm Taf Morgannwg University Health Board </a:t>
            </a:r>
            <a:endParaRPr lang="en-GB" dirty="0"/>
          </a:p>
        </p:txBody>
      </p:sp>
    </p:spTree>
    <p:extLst>
      <p:ext uri="{BB962C8B-B14F-4D97-AF65-F5344CB8AC3E}">
        <p14:creationId xmlns:p14="http://schemas.microsoft.com/office/powerpoint/2010/main" val="4081544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73A9D-96BA-8064-31B2-B407B832AF92}"/>
              </a:ext>
            </a:extLst>
          </p:cNvPr>
          <p:cNvSpPr>
            <a:spLocks noGrp="1"/>
          </p:cNvSpPr>
          <p:nvPr>
            <p:ph type="title"/>
          </p:nvPr>
        </p:nvSpPr>
        <p:spPr/>
        <p:txBody>
          <a:bodyPr/>
          <a:lstStyle/>
          <a:p>
            <a:r>
              <a:rPr lang="en-GB" dirty="0"/>
              <a:t>Full Public Sector Collaboration</a:t>
            </a:r>
          </a:p>
        </p:txBody>
      </p:sp>
      <p:sp>
        <p:nvSpPr>
          <p:cNvPr id="3" name="Content Placeholder 2">
            <a:extLst>
              <a:ext uri="{FF2B5EF4-FFF2-40B4-BE49-F238E27FC236}">
                <a16:creationId xmlns:a16="http://schemas.microsoft.com/office/drawing/2014/main" id="{1065C7C2-DAEA-E019-1A76-3C394DB1F7CF}"/>
              </a:ext>
            </a:extLst>
          </p:cNvPr>
          <p:cNvSpPr>
            <a:spLocks noGrp="1"/>
          </p:cNvSpPr>
          <p:nvPr>
            <p:ph idx="1"/>
          </p:nvPr>
        </p:nvSpPr>
        <p:spPr/>
        <p:txBody>
          <a:bodyPr>
            <a:normAutofit/>
          </a:bodyPr>
          <a:lstStyle/>
          <a:p>
            <a:r>
              <a:rPr lang="en-GB" dirty="0"/>
              <a:t>Integrated Strategies</a:t>
            </a:r>
          </a:p>
          <a:p>
            <a:pPr lvl="1"/>
            <a:r>
              <a:rPr lang="en-GB" dirty="0"/>
              <a:t>In Wales, we have an Integrated Care System body (Integration &amp; Re-balancing Care Fund - IRCF) which promotes integration of services in delivery of care.  </a:t>
            </a:r>
          </a:p>
          <a:p>
            <a:pPr lvl="1"/>
            <a:r>
              <a:rPr lang="en-GB" dirty="0"/>
              <a:t>With ICS’s in England producing Estate Strategies, perhaps we should look at this as an enabler to joint planning and shared use of resources?</a:t>
            </a:r>
          </a:p>
          <a:p>
            <a:endParaRPr lang="en-GB" dirty="0"/>
          </a:p>
        </p:txBody>
      </p:sp>
    </p:spTree>
    <p:extLst>
      <p:ext uri="{BB962C8B-B14F-4D97-AF65-F5344CB8AC3E}">
        <p14:creationId xmlns:p14="http://schemas.microsoft.com/office/powerpoint/2010/main" val="3483630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03AC0-6B45-81BE-4B9D-087A53F17927}"/>
              </a:ext>
            </a:extLst>
          </p:cNvPr>
          <p:cNvSpPr>
            <a:spLocks noGrp="1"/>
          </p:cNvSpPr>
          <p:nvPr>
            <p:ph type="title"/>
          </p:nvPr>
        </p:nvSpPr>
        <p:spPr>
          <a:xfrm>
            <a:off x="377687" y="-3658"/>
            <a:ext cx="8229600" cy="1033623"/>
          </a:xfrm>
        </p:spPr>
        <p:txBody>
          <a:bodyPr/>
          <a:lstStyle/>
          <a:p>
            <a:r>
              <a:rPr lang="en-GB" dirty="0"/>
              <a:t>3. Decarbonisation</a:t>
            </a:r>
          </a:p>
        </p:txBody>
      </p:sp>
      <p:sp>
        <p:nvSpPr>
          <p:cNvPr id="8" name="Content Placeholder 7">
            <a:extLst>
              <a:ext uri="{FF2B5EF4-FFF2-40B4-BE49-F238E27FC236}">
                <a16:creationId xmlns:a16="http://schemas.microsoft.com/office/drawing/2014/main" id="{E8BD14F7-9111-4AC6-0424-5AD27239EA08}"/>
              </a:ext>
            </a:extLst>
          </p:cNvPr>
          <p:cNvSpPr>
            <a:spLocks noGrp="1"/>
          </p:cNvSpPr>
          <p:nvPr>
            <p:ph idx="1"/>
          </p:nvPr>
        </p:nvSpPr>
        <p:spPr>
          <a:xfrm>
            <a:off x="2311685" y="1036591"/>
            <a:ext cx="6414871" cy="4665565"/>
          </a:xfrm>
        </p:spPr>
        <p:txBody>
          <a:bodyPr>
            <a:normAutofit fontScale="92500" lnSpcReduction="20000"/>
          </a:bodyPr>
          <a:lstStyle/>
          <a:p>
            <a:pPr>
              <a:lnSpc>
                <a:spcPct val="120000"/>
              </a:lnSpc>
              <a:spcBef>
                <a:spcPts val="600"/>
              </a:spcBef>
              <a:spcAft>
                <a:spcPts val="600"/>
              </a:spcAft>
            </a:pPr>
            <a:r>
              <a:rPr lang="en-GB" dirty="0"/>
              <a:t>Ambitious targets by Welsh Government &amp; NHS Wales to reduce emissions by 2030 by 34%; emerging NZ Building Standard (late 2023)</a:t>
            </a:r>
          </a:p>
          <a:p>
            <a:pPr>
              <a:spcBef>
                <a:spcPts val="600"/>
              </a:spcBef>
              <a:spcAft>
                <a:spcPts val="600"/>
              </a:spcAft>
            </a:pPr>
            <a:r>
              <a:rPr lang="en-GB" dirty="0"/>
              <a:t>Limited funds</a:t>
            </a:r>
          </a:p>
          <a:p>
            <a:pPr>
              <a:spcBef>
                <a:spcPts val="600"/>
              </a:spcBef>
              <a:spcAft>
                <a:spcPts val="600"/>
              </a:spcAft>
            </a:pPr>
            <a:r>
              <a:rPr lang="en-GB" dirty="0"/>
              <a:t>Implementing green technology in old hospital settings whilst maintaining operations</a:t>
            </a:r>
          </a:p>
          <a:p>
            <a:pPr>
              <a:spcBef>
                <a:spcPts val="600"/>
              </a:spcBef>
              <a:spcAft>
                <a:spcPts val="600"/>
              </a:spcAft>
            </a:pPr>
            <a:r>
              <a:rPr lang="en-GB" dirty="0"/>
              <a:t>Lack of engineering infrastructure to support new technologies particularly on the electrical side</a:t>
            </a:r>
          </a:p>
          <a:p>
            <a:pPr>
              <a:spcBef>
                <a:spcPts val="600"/>
              </a:spcBef>
              <a:spcAft>
                <a:spcPts val="600"/>
              </a:spcAft>
            </a:pPr>
            <a:endParaRPr lang="en-GB" dirty="0"/>
          </a:p>
          <a:p>
            <a:endParaRPr lang="en-GB" dirty="0"/>
          </a:p>
          <a:p>
            <a:endParaRPr lang="en-GB" dirty="0"/>
          </a:p>
          <a:p>
            <a:endParaRPr lang="en-GB" dirty="0"/>
          </a:p>
        </p:txBody>
      </p:sp>
      <p:pic>
        <p:nvPicPr>
          <p:cNvPr id="6" name="Picture 5">
            <a:extLst>
              <a:ext uri="{FF2B5EF4-FFF2-40B4-BE49-F238E27FC236}">
                <a16:creationId xmlns:a16="http://schemas.microsoft.com/office/drawing/2014/main" id="{37074F75-F313-A229-5128-5793B988DCC8}"/>
              </a:ext>
            </a:extLst>
          </p:cNvPr>
          <p:cNvPicPr>
            <a:picLocks noChangeAspect="1"/>
          </p:cNvPicPr>
          <p:nvPr/>
        </p:nvPicPr>
        <p:blipFill>
          <a:blip r:embed="rId2"/>
          <a:stretch>
            <a:fillRect/>
          </a:stretch>
        </p:blipFill>
        <p:spPr>
          <a:xfrm>
            <a:off x="377687" y="3461494"/>
            <a:ext cx="1584677" cy="1965108"/>
          </a:xfrm>
          <a:prstGeom prst="rect">
            <a:avLst/>
          </a:prstGeom>
        </p:spPr>
      </p:pic>
      <p:pic>
        <p:nvPicPr>
          <p:cNvPr id="4" name="Picture 3">
            <a:extLst>
              <a:ext uri="{FF2B5EF4-FFF2-40B4-BE49-F238E27FC236}">
                <a16:creationId xmlns:a16="http://schemas.microsoft.com/office/drawing/2014/main" id="{E0210745-CB3E-1A2F-C5B2-B0E0689CEC29}"/>
              </a:ext>
            </a:extLst>
          </p:cNvPr>
          <p:cNvPicPr>
            <a:picLocks noChangeAspect="1"/>
          </p:cNvPicPr>
          <p:nvPr/>
        </p:nvPicPr>
        <p:blipFill rotWithShape="1">
          <a:blip r:embed="rId3"/>
          <a:srcRect l="33926" t="9565" r="34592" b="45797"/>
          <a:stretch/>
        </p:blipFill>
        <p:spPr>
          <a:xfrm>
            <a:off x="417444" y="1167553"/>
            <a:ext cx="1544920" cy="21563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88044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B8304-20BF-6CCA-BD4D-9D7FE98888D9}"/>
              </a:ext>
            </a:extLst>
          </p:cNvPr>
          <p:cNvSpPr>
            <a:spLocks noGrp="1"/>
          </p:cNvSpPr>
          <p:nvPr>
            <p:ph type="title"/>
          </p:nvPr>
        </p:nvSpPr>
        <p:spPr/>
        <p:txBody>
          <a:bodyPr/>
          <a:lstStyle/>
          <a:p>
            <a:r>
              <a:rPr lang="en-GB" dirty="0"/>
              <a:t>Decarbonisation opportunities</a:t>
            </a:r>
          </a:p>
        </p:txBody>
      </p:sp>
      <p:sp>
        <p:nvSpPr>
          <p:cNvPr id="3" name="Content Placeholder 2">
            <a:extLst>
              <a:ext uri="{FF2B5EF4-FFF2-40B4-BE49-F238E27FC236}">
                <a16:creationId xmlns:a16="http://schemas.microsoft.com/office/drawing/2014/main" id="{FC2FD081-C331-B19E-B7CF-4AC38692C365}"/>
              </a:ext>
            </a:extLst>
          </p:cNvPr>
          <p:cNvSpPr>
            <a:spLocks noGrp="1"/>
          </p:cNvSpPr>
          <p:nvPr>
            <p:ph idx="1"/>
          </p:nvPr>
        </p:nvSpPr>
        <p:spPr>
          <a:xfrm>
            <a:off x="457200" y="1512478"/>
            <a:ext cx="8229600" cy="4251324"/>
          </a:xfrm>
        </p:spPr>
        <p:txBody>
          <a:bodyPr>
            <a:normAutofit fontScale="85000" lnSpcReduction="10000"/>
          </a:bodyPr>
          <a:lstStyle/>
          <a:p>
            <a:r>
              <a:rPr lang="en-GB" dirty="0"/>
              <a:t>Review the EFAB decarbonisation projects delivered in 20/21 – talk to your colleagues</a:t>
            </a:r>
          </a:p>
          <a:p>
            <a:r>
              <a:rPr lang="en-GB" dirty="0"/>
              <a:t>Pick up deliverable increments of change (BMS, LED, EV Charging, PV etc.)</a:t>
            </a:r>
          </a:p>
          <a:p>
            <a:r>
              <a:rPr lang="en-GB" dirty="0"/>
              <a:t>Investigate all funding opportunities (EFAB, Re:fit Cymru, WGES)</a:t>
            </a:r>
          </a:p>
          <a:p>
            <a:r>
              <a:rPr lang="en-GB" dirty="0"/>
              <a:t>Understand existing sites and opportunities available E.g Electrical capacity  </a:t>
            </a:r>
          </a:p>
          <a:p>
            <a:r>
              <a:rPr lang="en-GB" dirty="0"/>
              <a:t>Work jointly to develop and implement consistent approaches to initiatives such as EV charging provision and charging</a:t>
            </a:r>
          </a:p>
          <a:p>
            <a:r>
              <a:rPr lang="en-GB" dirty="0"/>
              <a:t>Change attitudes</a:t>
            </a:r>
          </a:p>
          <a:p>
            <a:endParaRPr lang="en-GB" dirty="0"/>
          </a:p>
          <a:p>
            <a:endParaRPr lang="en-GB" dirty="0"/>
          </a:p>
        </p:txBody>
      </p:sp>
    </p:spTree>
    <p:extLst>
      <p:ext uri="{BB962C8B-B14F-4D97-AF65-F5344CB8AC3E}">
        <p14:creationId xmlns:p14="http://schemas.microsoft.com/office/powerpoint/2010/main" val="3495702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9577D-A714-7D04-5E89-13834A6153CB}"/>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4BA079FA-2A0F-6F2A-8E99-D2BF8B9AE428}"/>
              </a:ext>
            </a:extLst>
          </p:cNvPr>
          <p:cNvSpPr>
            <a:spLocks noGrp="1"/>
          </p:cNvSpPr>
          <p:nvPr>
            <p:ph idx="1"/>
          </p:nvPr>
        </p:nvSpPr>
        <p:spPr>
          <a:xfrm>
            <a:off x="457200" y="1512477"/>
            <a:ext cx="8090899" cy="4169131"/>
          </a:xfrm>
        </p:spPr>
        <p:txBody>
          <a:bodyPr>
            <a:normAutofit fontScale="92500" lnSpcReduction="20000"/>
          </a:bodyPr>
          <a:lstStyle/>
          <a:p>
            <a:r>
              <a:rPr lang="en-GB" dirty="0"/>
              <a:t>Provide health boards with clear risk adjusted picture of our estate</a:t>
            </a:r>
          </a:p>
          <a:p>
            <a:r>
              <a:rPr lang="en-GB" dirty="0"/>
              <a:t>Develop a deliverable vision for the future</a:t>
            </a:r>
          </a:p>
          <a:p>
            <a:pPr lvl="1"/>
            <a:r>
              <a:rPr lang="en-GB" dirty="0"/>
              <a:t>Centralisation and rationalisation</a:t>
            </a:r>
          </a:p>
          <a:p>
            <a:pPr lvl="1"/>
            <a:r>
              <a:rPr lang="en-GB" dirty="0"/>
              <a:t>Collaboration and regionalisation</a:t>
            </a:r>
          </a:p>
          <a:p>
            <a:pPr lvl="1"/>
            <a:r>
              <a:rPr lang="en-GB" dirty="0"/>
              <a:t>Integration of planning across the public and 3</a:t>
            </a:r>
            <a:r>
              <a:rPr lang="en-GB" baseline="30000" dirty="0"/>
              <a:t>rd</a:t>
            </a:r>
            <a:r>
              <a:rPr lang="en-GB" dirty="0"/>
              <a:t> sector</a:t>
            </a:r>
          </a:p>
          <a:p>
            <a:r>
              <a:rPr lang="en-GB" dirty="0"/>
              <a:t>Embrace decarbonisation</a:t>
            </a:r>
          </a:p>
          <a:p>
            <a:pPr lvl="1"/>
            <a:r>
              <a:rPr lang="en-GB" dirty="0"/>
              <a:t>Good housekeeping</a:t>
            </a:r>
          </a:p>
          <a:p>
            <a:pPr lvl="1"/>
            <a:r>
              <a:rPr lang="en-GB" dirty="0"/>
              <a:t>Planning for future introduction</a:t>
            </a:r>
          </a:p>
          <a:p>
            <a:pPr lvl="1"/>
            <a:r>
              <a:rPr lang="en-GB" dirty="0"/>
              <a:t>Changing attitudes</a:t>
            </a:r>
          </a:p>
          <a:p>
            <a:r>
              <a:rPr lang="en-GB" dirty="0"/>
              <a:t>…Don’t forget</a:t>
            </a:r>
          </a:p>
        </p:txBody>
      </p:sp>
    </p:spTree>
    <p:extLst>
      <p:ext uri="{BB962C8B-B14F-4D97-AF65-F5344CB8AC3E}">
        <p14:creationId xmlns:p14="http://schemas.microsoft.com/office/powerpoint/2010/main" val="299298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E9FEF-EAA6-FEAF-F634-97B7E42F96A0}"/>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8D22D641-F866-4FB9-9820-EC742C134E64}"/>
              </a:ext>
            </a:extLst>
          </p:cNvPr>
          <p:cNvSpPr>
            <a:spLocks noGrp="1"/>
          </p:cNvSpPr>
          <p:nvPr>
            <p:ph idx="1"/>
          </p:nvPr>
        </p:nvSpPr>
        <p:spPr>
          <a:xfrm>
            <a:off x="457200" y="1251967"/>
            <a:ext cx="3923413" cy="4354066"/>
          </a:xfrm>
        </p:spPr>
        <p:txBody>
          <a:bodyPr/>
          <a:lstStyle/>
          <a:p>
            <a:pPr marL="514350" indent="-514350">
              <a:buFont typeface="+mj-lt"/>
              <a:buAutoNum type="arabicPeriod"/>
            </a:pPr>
            <a:r>
              <a:rPr lang="en-GB" dirty="0"/>
              <a:t>Managing today’s estate</a:t>
            </a:r>
          </a:p>
          <a:p>
            <a:pPr marL="514350" indent="-514350">
              <a:buFont typeface="+mj-lt"/>
              <a:buAutoNum type="arabicPeriod"/>
            </a:pPr>
            <a:r>
              <a:rPr lang="en-GB" dirty="0"/>
              <a:t>Developing a deliverable estate vision for the future</a:t>
            </a:r>
          </a:p>
          <a:p>
            <a:pPr marL="514350" indent="-514350">
              <a:buFont typeface="+mj-lt"/>
              <a:buAutoNum type="arabicPeriod"/>
            </a:pPr>
            <a:r>
              <a:rPr lang="en-GB" dirty="0"/>
              <a:t>Achieving decarbonisation</a:t>
            </a:r>
          </a:p>
          <a:p>
            <a:endParaRPr lang="en-GB" dirty="0"/>
          </a:p>
          <a:p>
            <a:endParaRPr lang="en-GB" dirty="0"/>
          </a:p>
        </p:txBody>
      </p:sp>
      <p:pic>
        <p:nvPicPr>
          <p:cNvPr id="4" name="Picture 2" descr="Organisation Structure of NHS Wales - NHS Wales Shared Services Partnership">
            <a:extLst>
              <a:ext uri="{FF2B5EF4-FFF2-40B4-BE49-F238E27FC236}">
                <a16:creationId xmlns:a16="http://schemas.microsoft.com/office/drawing/2014/main" id="{616BA7CD-5B95-3929-A1D1-79E11DF7F848}"/>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58191" y="1170038"/>
            <a:ext cx="3410790" cy="4053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361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AE93C-595C-A91C-4639-AC4CA866C428}"/>
              </a:ext>
            </a:extLst>
          </p:cNvPr>
          <p:cNvSpPr>
            <a:spLocks noGrp="1"/>
          </p:cNvSpPr>
          <p:nvPr>
            <p:ph type="title"/>
          </p:nvPr>
        </p:nvSpPr>
        <p:spPr/>
        <p:txBody>
          <a:bodyPr/>
          <a:lstStyle/>
          <a:p>
            <a:r>
              <a:rPr lang="en-GB" dirty="0"/>
              <a:t>1. Managing Today’s Estate</a:t>
            </a:r>
          </a:p>
        </p:txBody>
      </p:sp>
      <p:sp>
        <p:nvSpPr>
          <p:cNvPr id="3" name="Content Placeholder 2">
            <a:extLst>
              <a:ext uri="{FF2B5EF4-FFF2-40B4-BE49-F238E27FC236}">
                <a16:creationId xmlns:a16="http://schemas.microsoft.com/office/drawing/2014/main" id="{F96CF0DC-382B-49E9-E2BC-B9863EA67B1E}"/>
              </a:ext>
            </a:extLst>
          </p:cNvPr>
          <p:cNvSpPr>
            <a:spLocks noGrp="1"/>
          </p:cNvSpPr>
          <p:nvPr>
            <p:ph idx="1"/>
          </p:nvPr>
        </p:nvSpPr>
        <p:spPr/>
        <p:txBody>
          <a:bodyPr>
            <a:normAutofit/>
          </a:bodyPr>
          <a:lstStyle/>
          <a:p>
            <a:r>
              <a:rPr lang="en-GB" dirty="0"/>
              <a:t>Floor Area: 2million m2 			</a:t>
            </a:r>
          </a:p>
          <a:p>
            <a:r>
              <a:rPr lang="en-GB" dirty="0"/>
              <a:t>Backlog £1Billion (Excluding impact of RAAC)		</a:t>
            </a:r>
          </a:p>
          <a:p>
            <a:r>
              <a:rPr lang="en-GB" dirty="0"/>
              <a:t>High and Significant backlog: £645m 64%</a:t>
            </a:r>
          </a:p>
          <a:p>
            <a:r>
              <a:rPr lang="en-GB" dirty="0"/>
              <a:t>Unutilised Space: 145,000 (7%) – 20 football pitches</a:t>
            </a:r>
          </a:p>
          <a:p>
            <a:r>
              <a:rPr lang="en-GB" dirty="0"/>
              <a:t>Age Profile:  1/3</a:t>
            </a:r>
            <a:r>
              <a:rPr lang="en-GB" baseline="30000" dirty="0"/>
              <a:t>rd</a:t>
            </a:r>
            <a:r>
              <a:rPr lang="en-GB" dirty="0"/>
              <a:t> of Estate is &gt;50 years old</a:t>
            </a:r>
          </a:p>
          <a:p>
            <a:pPr marL="0" indent="0">
              <a:buNone/>
            </a:pPr>
            <a:endParaRPr lang="en-GB" dirty="0"/>
          </a:p>
          <a:p>
            <a:endParaRPr lang="en-GB" dirty="0"/>
          </a:p>
        </p:txBody>
      </p:sp>
      <p:pic>
        <p:nvPicPr>
          <p:cNvPr id="6" name="Picture 2" descr="Cardiff Royal Infirmary - Wikipedia">
            <a:extLst>
              <a:ext uri="{FF2B5EF4-FFF2-40B4-BE49-F238E27FC236}">
                <a16:creationId xmlns:a16="http://schemas.microsoft.com/office/drawing/2014/main" id="{9C7FFC78-5CBD-4113-D793-D422AD5D6A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851" y="4559657"/>
            <a:ext cx="1407560" cy="10556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Royal Alexandra Hospital, Rhyl - Betsi Cadwaladr University Health Board">
            <a:extLst>
              <a:ext uri="{FF2B5EF4-FFF2-40B4-BE49-F238E27FC236}">
                <a16:creationId xmlns:a16="http://schemas.microsoft.com/office/drawing/2014/main" id="{1347DC51-5B78-3250-D2EC-DB99BCD3A3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528" y="4559657"/>
            <a:ext cx="2533607" cy="10556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t Cadoc's Hospital - Wikipedia">
            <a:extLst>
              <a:ext uri="{FF2B5EF4-FFF2-40B4-BE49-F238E27FC236}">
                <a16:creationId xmlns:a16="http://schemas.microsoft.com/office/drawing/2014/main" id="{7213B745-CC47-F436-AEC7-38E31F0B45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9252" y="4559657"/>
            <a:ext cx="1345914" cy="1009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24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EB62E-C819-9B59-B1F2-7BCDB3ABFEA4}"/>
              </a:ext>
            </a:extLst>
          </p:cNvPr>
          <p:cNvSpPr>
            <a:spLocks noGrp="1"/>
          </p:cNvSpPr>
          <p:nvPr>
            <p:ph type="title"/>
          </p:nvPr>
        </p:nvSpPr>
        <p:spPr/>
        <p:txBody>
          <a:bodyPr/>
          <a:lstStyle/>
          <a:p>
            <a:r>
              <a:rPr lang="en-GB" dirty="0"/>
              <a:t>Using the navigation aids</a:t>
            </a:r>
          </a:p>
        </p:txBody>
      </p:sp>
      <p:sp>
        <p:nvSpPr>
          <p:cNvPr id="5" name="Content Placeholder 4">
            <a:extLst>
              <a:ext uri="{FF2B5EF4-FFF2-40B4-BE49-F238E27FC236}">
                <a16:creationId xmlns:a16="http://schemas.microsoft.com/office/drawing/2014/main" id="{71C2C982-EE71-7EDC-5A36-8AEAA86871A4}"/>
              </a:ext>
            </a:extLst>
          </p:cNvPr>
          <p:cNvSpPr>
            <a:spLocks noGrp="1"/>
          </p:cNvSpPr>
          <p:nvPr>
            <p:ph idx="1"/>
          </p:nvPr>
        </p:nvSpPr>
        <p:spPr>
          <a:xfrm>
            <a:off x="457200" y="1512478"/>
            <a:ext cx="4803169" cy="3973922"/>
          </a:xfrm>
        </p:spPr>
        <p:txBody>
          <a:bodyPr>
            <a:normAutofit fontScale="85000" lnSpcReduction="20000"/>
          </a:bodyPr>
          <a:lstStyle/>
          <a:p>
            <a:r>
              <a:rPr lang="en-GB" dirty="0"/>
              <a:t>Invest in good data – 5 yearly updates and constant monitoring</a:t>
            </a:r>
          </a:p>
          <a:p>
            <a:r>
              <a:rPr lang="en-GB" dirty="0"/>
              <a:t>Ensure risks are monitored and understood – safety and continuity</a:t>
            </a:r>
          </a:p>
          <a:p>
            <a:r>
              <a:rPr lang="en-GB" dirty="0"/>
              <a:t>Eradicate single points of failure – leading to loss of service continuity</a:t>
            </a:r>
          </a:p>
          <a:p>
            <a:r>
              <a:rPr lang="en-GB" dirty="0"/>
              <a:t>Ensure Board sighted on status and obligations</a:t>
            </a:r>
          </a:p>
          <a:p>
            <a:r>
              <a:rPr lang="en-GB" dirty="0"/>
              <a:t>WG heat maps will be generated to collate overall position</a:t>
            </a:r>
          </a:p>
          <a:p>
            <a:endParaRPr lang="en-GB" dirty="0"/>
          </a:p>
          <a:p>
            <a:endParaRPr lang="en-GB" dirty="0"/>
          </a:p>
          <a:p>
            <a:endParaRPr lang="en-GB" dirty="0"/>
          </a:p>
          <a:p>
            <a:endParaRPr lang="en-GB" dirty="0"/>
          </a:p>
        </p:txBody>
      </p:sp>
      <p:pic>
        <p:nvPicPr>
          <p:cNvPr id="7" name="Picture 6">
            <a:extLst>
              <a:ext uri="{FF2B5EF4-FFF2-40B4-BE49-F238E27FC236}">
                <a16:creationId xmlns:a16="http://schemas.microsoft.com/office/drawing/2014/main" id="{2EACC819-BADC-9146-FBC8-28628E1AE799}"/>
              </a:ext>
            </a:extLst>
          </p:cNvPr>
          <p:cNvPicPr>
            <a:picLocks noChangeAspect="1"/>
          </p:cNvPicPr>
          <p:nvPr/>
        </p:nvPicPr>
        <p:blipFill>
          <a:blip r:embed="rId2"/>
          <a:stretch>
            <a:fillRect/>
          </a:stretch>
        </p:blipFill>
        <p:spPr>
          <a:xfrm>
            <a:off x="7184814" y="1013697"/>
            <a:ext cx="1501986" cy="2001284"/>
          </a:xfrm>
          <a:prstGeom prst="rect">
            <a:avLst/>
          </a:prstGeom>
        </p:spPr>
      </p:pic>
      <p:pic>
        <p:nvPicPr>
          <p:cNvPr id="9" name="Picture 8">
            <a:extLst>
              <a:ext uri="{FF2B5EF4-FFF2-40B4-BE49-F238E27FC236}">
                <a16:creationId xmlns:a16="http://schemas.microsoft.com/office/drawing/2014/main" id="{82FEEEE6-5D3B-DE6B-4936-5CE72A32D824}"/>
              </a:ext>
            </a:extLst>
          </p:cNvPr>
          <p:cNvPicPr>
            <a:picLocks noChangeAspect="1"/>
          </p:cNvPicPr>
          <p:nvPr/>
        </p:nvPicPr>
        <p:blipFill>
          <a:blip r:embed="rId3"/>
          <a:stretch>
            <a:fillRect/>
          </a:stretch>
        </p:blipFill>
        <p:spPr>
          <a:xfrm>
            <a:off x="5693465" y="1803597"/>
            <a:ext cx="1491349" cy="1356039"/>
          </a:xfrm>
          <a:prstGeom prst="rect">
            <a:avLst/>
          </a:prstGeom>
        </p:spPr>
      </p:pic>
      <p:pic>
        <p:nvPicPr>
          <p:cNvPr id="11" name="Picture 10">
            <a:extLst>
              <a:ext uri="{FF2B5EF4-FFF2-40B4-BE49-F238E27FC236}">
                <a16:creationId xmlns:a16="http://schemas.microsoft.com/office/drawing/2014/main" id="{A5245305-55FA-F148-7E13-3B7CC989CB61}"/>
              </a:ext>
            </a:extLst>
          </p:cNvPr>
          <p:cNvPicPr>
            <a:picLocks noChangeAspect="1"/>
          </p:cNvPicPr>
          <p:nvPr/>
        </p:nvPicPr>
        <p:blipFill>
          <a:blip r:embed="rId4"/>
          <a:stretch>
            <a:fillRect/>
          </a:stretch>
        </p:blipFill>
        <p:spPr>
          <a:xfrm>
            <a:off x="5392016" y="3429000"/>
            <a:ext cx="2773789" cy="1711974"/>
          </a:xfrm>
          <a:prstGeom prst="rect">
            <a:avLst/>
          </a:prstGeom>
        </p:spPr>
      </p:pic>
    </p:spTree>
    <p:extLst>
      <p:ext uri="{BB962C8B-B14F-4D97-AF65-F5344CB8AC3E}">
        <p14:creationId xmlns:p14="http://schemas.microsoft.com/office/powerpoint/2010/main" val="85655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03AC0-6B45-81BE-4B9D-087A53F17927}"/>
              </a:ext>
            </a:extLst>
          </p:cNvPr>
          <p:cNvSpPr>
            <a:spLocks noGrp="1"/>
          </p:cNvSpPr>
          <p:nvPr>
            <p:ph type="title"/>
          </p:nvPr>
        </p:nvSpPr>
        <p:spPr/>
        <p:txBody>
          <a:bodyPr>
            <a:normAutofit fontScale="90000"/>
          </a:bodyPr>
          <a:lstStyle/>
          <a:p>
            <a:r>
              <a:rPr lang="en-GB" dirty="0"/>
              <a:t>2. Developing a deliverable estate vision</a:t>
            </a:r>
          </a:p>
        </p:txBody>
      </p:sp>
      <p:pic>
        <p:nvPicPr>
          <p:cNvPr id="4" name="Content Placeholder 3">
            <a:extLst>
              <a:ext uri="{FF2B5EF4-FFF2-40B4-BE49-F238E27FC236}">
                <a16:creationId xmlns:a16="http://schemas.microsoft.com/office/drawing/2014/main" id="{EA4CD7C1-2580-B01E-1A29-6241EB9C354E}"/>
              </a:ext>
            </a:extLst>
          </p:cNvPr>
          <p:cNvPicPr>
            <a:picLocks noGrp="1" noChangeAspect="1"/>
          </p:cNvPicPr>
          <p:nvPr>
            <p:ph idx="1"/>
          </p:nvPr>
        </p:nvPicPr>
        <p:blipFill>
          <a:blip r:embed="rId2"/>
          <a:stretch>
            <a:fillRect/>
          </a:stretch>
        </p:blipFill>
        <p:spPr>
          <a:xfrm>
            <a:off x="1063411" y="1780967"/>
            <a:ext cx="3272283" cy="1601009"/>
          </a:xfrm>
          <a:prstGeom prst="rect">
            <a:avLst/>
          </a:prstGeom>
        </p:spPr>
      </p:pic>
      <p:pic>
        <p:nvPicPr>
          <p:cNvPr id="5" name="Picture 4" descr="Cardigan Integrated Care Centre | Venesta Washrooms">
            <a:extLst>
              <a:ext uri="{FF2B5EF4-FFF2-40B4-BE49-F238E27FC236}">
                <a16:creationId xmlns:a16="http://schemas.microsoft.com/office/drawing/2014/main" id="{6A89DC8C-681A-580B-F8DE-DA6EC51300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015" y="1780967"/>
            <a:ext cx="2361972" cy="16000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Wendy Day (@wendyDay15) / Twitter">
            <a:extLst>
              <a:ext uri="{FF2B5EF4-FFF2-40B4-BE49-F238E27FC236}">
                <a16:creationId xmlns:a16="http://schemas.microsoft.com/office/drawing/2014/main" id="{EF5E51DC-6217-226B-9690-94F73CBE7B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3410" y="3853746"/>
            <a:ext cx="3272283" cy="135265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C5614C3-17D6-DF48-9A6F-257DF180533A}"/>
              </a:ext>
            </a:extLst>
          </p:cNvPr>
          <p:cNvSpPr txBox="1"/>
          <p:nvPr/>
        </p:nvSpPr>
        <p:spPr>
          <a:xfrm>
            <a:off x="4572000" y="3560578"/>
            <a:ext cx="3904180" cy="1938992"/>
          </a:xfrm>
          <a:prstGeom prst="rect">
            <a:avLst/>
          </a:prstGeom>
          <a:noFill/>
        </p:spPr>
        <p:txBody>
          <a:bodyPr wrap="square" rtlCol="0">
            <a:spAutoFit/>
          </a:bodyPr>
          <a:lstStyle/>
          <a:p>
            <a:r>
              <a:rPr lang="en-GB" sz="2000" i="1" dirty="0"/>
              <a:t>We all aspire to having a modern, well maintained estate, but we are all faced with managing a varied portfolio which is mainly older and not so well suited to modern health care.</a:t>
            </a:r>
          </a:p>
        </p:txBody>
      </p:sp>
      <p:sp>
        <p:nvSpPr>
          <p:cNvPr id="3" name="TextBox 2">
            <a:extLst>
              <a:ext uri="{FF2B5EF4-FFF2-40B4-BE49-F238E27FC236}">
                <a16:creationId xmlns:a16="http://schemas.microsoft.com/office/drawing/2014/main" id="{C7348D8B-F6F7-C89B-6E21-91C64505FB57}"/>
              </a:ext>
            </a:extLst>
          </p:cNvPr>
          <p:cNvSpPr txBox="1"/>
          <p:nvPr/>
        </p:nvSpPr>
        <p:spPr>
          <a:xfrm>
            <a:off x="1063410" y="1171254"/>
            <a:ext cx="6580563" cy="369332"/>
          </a:xfrm>
          <a:prstGeom prst="rect">
            <a:avLst/>
          </a:prstGeom>
          <a:noFill/>
        </p:spPr>
        <p:txBody>
          <a:bodyPr wrap="square" rtlCol="0">
            <a:spAutoFit/>
          </a:bodyPr>
          <a:lstStyle/>
          <a:p>
            <a:r>
              <a:rPr lang="en-GB" dirty="0"/>
              <a:t>Examples of projects completed in recent years</a:t>
            </a:r>
          </a:p>
        </p:txBody>
      </p:sp>
    </p:spTree>
    <p:extLst>
      <p:ext uri="{BB962C8B-B14F-4D97-AF65-F5344CB8AC3E}">
        <p14:creationId xmlns:p14="http://schemas.microsoft.com/office/powerpoint/2010/main" val="2036323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AE93C-595C-A91C-4639-AC4CA866C428}"/>
              </a:ext>
            </a:extLst>
          </p:cNvPr>
          <p:cNvSpPr>
            <a:spLocks noGrp="1"/>
          </p:cNvSpPr>
          <p:nvPr>
            <p:ph type="title"/>
          </p:nvPr>
        </p:nvSpPr>
        <p:spPr/>
        <p:txBody>
          <a:bodyPr/>
          <a:lstStyle/>
          <a:p>
            <a:r>
              <a:rPr lang="en-GB" dirty="0"/>
              <a:t>Understanding the Estate</a:t>
            </a:r>
          </a:p>
        </p:txBody>
      </p:sp>
      <p:sp>
        <p:nvSpPr>
          <p:cNvPr id="3" name="Content Placeholder 2">
            <a:extLst>
              <a:ext uri="{FF2B5EF4-FFF2-40B4-BE49-F238E27FC236}">
                <a16:creationId xmlns:a16="http://schemas.microsoft.com/office/drawing/2014/main" id="{F96CF0DC-382B-49E9-E2BC-B9863EA67B1E}"/>
              </a:ext>
            </a:extLst>
          </p:cNvPr>
          <p:cNvSpPr>
            <a:spLocks noGrp="1"/>
          </p:cNvSpPr>
          <p:nvPr>
            <p:ph idx="1"/>
          </p:nvPr>
        </p:nvSpPr>
        <p:spPr>
          <a:xfrm>
            <a:off x="457200" y="1512478"/>
            <a:ext cx="7669658" cy="4210228"/>
          </a:xfrm>
        </p:spPr>
        <p:txBody>
          <a:bodyPr>
            <a:normAutofit/>
          </a:bodyPr>
          <a:lstStyle/>
          <a:p>
            <a:r>
              <a:rPr lang="en-GB" dirty="0"/>
              <a:t>Do we really know how much unutilised space we have?</a:t>
            </a:r>
          </a:p>
          <a:p>
            <a:r>
              <a:rPr lang="en-GB" dirty="0"/>
              <a:t>What type of space is it? (theatres, clinics, offices, stores etc)?</a:t>
            </a:r>
          </a:p>
          <a:p>
            <a:r>
              <a:rPr lang="en-GB" dirty="0"/>
              <a:t>Are utilisation levels for say offices really this unchanged since Covid-19?</a:t>
            </a:r>
          </a:p>
          <a:p>
            <a:r>
              <a:rPr lang="en-GB" dirty="0"/>
              <a:t>Opportunities available through managing our space more efficiently could be wide ranging</a:t>
            </a:r>
          </a:p>
        </p:txBody>
      </p:sp>
    </p:spTree>
    <p:extLst>
      <p:ext uri="{BB962C8B-B14F-4D97-AF65-F5344CB8AC3E}">
        <p14:creationId xmlns:p14="http://schemas.microsoft.com/office/powerpoint/2010/main" val="2767723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FAC6521-E8AF-4F80-DED2-3570DF81A129}"/>
              </a:ext>
            </a:extLst>
          </p:cNvPr>
          <p:cNvPicPr>
            <a:picLocks noChangeAspect="1"/>
          </p:cNvPicPr>
          <p:nvPr/>
        </p:nvPicPr>
        <p:blipFill>
          <a:blip r:embed="rId2"/>
          <a:stretch>
            <a:fillRect/>
          </a:stretch>
        </p:blipFill>
        <p:spPr>
          <a:xfrm>
            <a:off x="275208" y="1089807"/>
            <a:ext cx="8201902" cy="4725067"/>
          </a:xfrm>
          <a:prstGeom prst="rect">
            <a:avLst/>
          </a:prstGeom>
        </p:spPr>
      </p:pic>
      <p:sp>
        <p:nvSpPr>
          <p:cNvPr id="5" name="Title 4">
            <a:extLst>
              <a:ext uri="{FF2B5EF4-FFF2-40B4-BE49-F238E27FC236}">
                <a16:creationId xmlns:a16="http://schemas.microsoft.com/office/drawing/2014/main" id="{D4069C1A-2799-34DB-9F6D-1EB7A89A340F}"/>
              </a:ext>
            </a:extLst>
          </p:cNvPr>
          <p:cNvSpPr>
            <a:spLocks noGrp="1"/>
          </p:cNvSpPr>
          <p:nvPr>
            <p:ph type="title"/>
          </p:nvPr>
        </p:nvSpPr>
        <p:spPr/>
        <p:txBody>
          <a:bodyPr>
            <a:normAutofit/>
          </a:bodyPr>
          <a:lstStyle/>
          <a:p>
            <a:r>
              <a:rPr lang="en-GB" sz="3200" dirty="0"/>
              <a:t>UK Government Property Strategy 2022-30</a:t>
            </a:r>
          </a:p>
        </p:txBody>
      </p:sp>
      <p:sp>
        <p:nvSpPr>
          <p:cNvPr id="6" name="TextBox 5">
            <a:extLst>
              <a:ext uri="{FF2B5EF4-FFF2-40B4-BE49-F238E27FC236}">
                <a16:creationId xmlns:a16="http://schemas.microsoft.com/office/drawing/2014/main" id="{2B61A6EB-8AED-E402-F526-8A6158A1F5F0}"/>
              </a:ext>
            </a:extLst>
          </p:cNvPr>
          <p:cNvSpPr txBox="1"/>
          <p:nvPr/>
        </p:nvSpPr>
        <p:spPr>
          <a:xfrm>
            <a:off x="8477110" y="4447713"/>
            <a:ext cx="666890" cy="1367161"/>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3164604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F21F8-2146-041A-88D7-E793925B9608}"/>
              </a:ext>
            </a:extLst>
          </p:cNvPr>
          <p:cNvSpPr>
            <a:spLocks noGrp="1"/>
          </p:cNvSpPr>
          <p:nvPr>
            <p:ph type="title"/>
          </p:nvPr>
        </p:nvSpPr>
        <p:spPr/>
        <p:txBody>
          <a:bodyPr>
            <a:normAutofit/>
          </a:bodyPr>
          <a:lstStyle/>
          <a:p>
            <a:r>
              <a:rPr lang="en-GB" dirty="0"/>
              <a:t>Principles for planning transformation</a:t>
            </a:r>
          </a:p>
        </p:txBody>
      </p:sp>
      <p:pic>
        <p:nvPicPr>
          <p:cNvPr id="5" name="Content Placeholder 4">
            <a:extLst>
              <a:ext uri="{FF2B5EF4-FFF2-40B4-BE49-F238E27FC236}">
                <a16:creationId xmlns:a16="http://schemas.microsoft.com/office/drawing/2014/main" id="{3D88C582-DC80-B42B-BFA4-AE5D6679C0AB}"/>
              </a:ext>
            </a:extLst>
          </p:cNvPr>
          <p:cNvPicPr>
            <a:picLocks noGrp="1" noChangeAspect="1"/>
          </p:cNvPicPr>
          <p:nvPr>
            <p:ph idx="1"/>
          </p:nvPr>
        </p:nvPicPr>
        <p:blipFill rotWithShape="1">
          <a:blip r:embed="rId2"/>
          <a:srcRect l="6504"/>
          <a:stretch/>
        </p:blipFill>
        <p:spPr>
          <a:xfrm>
            <a:off x="315520" y="1493196"/>
            <a:ext cx="3585680" cy="1683037"/>
          </a:xfrm>
        </p:spPr>
      </p:pic>
      <p:pic>
        <p:nvPicPr>
          <p:cNvPr id="7" name="Picture 6">
            <a:extLst>
              <a:ext uri="{FF2B5EF4-FFF2-40B4-BE49-F238E27FC236}">
                <a16:creationId xmlns:a16="http://schemas.microsoft.com/office/drawing/2014/main" id="{EFC44E3C-24F9-0DDD-D591-3AF925CB80D1}"/>
              </a:ext>
            </a:extLst>
          </p:cNvPr>
          <p:cNvPicPr>
            <a:picLocks noChangeAspect="1"/>
          </p:cNvPicPr>
          <p:nvPr/>
        </p:nvPicPr>
        <p:blipFill rotWithShape="1">
          <a:blip r:embed="rId3"/>
          <a:srcRect l="5875"/>
          <a:stretch/>
        </p:blipFill>
        <p:spPr>
          <a:xfrm>
            <a:off x="277403" y="3632460"/>
            <a:ext cx="3661915" cy="1359250"/>
          </a:xfrm>
          <a:prstGeom prst="rect">
            <a:avLst/>
          </a:prstGeom>
        </p:spPr>
      </p:pic>
      <p:pic>
        <p:nvPicPr>
          <p:cNvPr id="9" name="Picture 8">
            <a:extLst>
              <a:ext uri="{FF2B5EF4-FFF2-40B4-BE49-F238E27FC236}">
                <a16:creationId xmlns:a16="http://schemas.microsoft.com/office/drawing/2014/main" id="{BBF33EF3-44F2-17C4-05C8-82CFE25B1846}"/>
              </a:ext>
            </a:extLst>
          </p:cNvPr>
          <p:cNvPicPr>
            <a:picLocks noChangeAspect="1"/>
          </p:cNvPicPr>
          <p:nvPr/>
        </p:nvPicPr>
        <p:blipFill>
          <a:blip r:embed="rId4"/>
          <a:stretch>
            <a:fillRect/>
          </a:stretch>
        </p:blipFill>
        <p:spPr>
          <a:xfrm>
            <a:off x="4134428" y="2771867"/>
            <a:ext cx="3996894" cy="1721185"/>
          </a:xfrm>
          <a:prstGeom prst="rect">
            <a:avLst/>
          </a:prstGeom>
        </p:spPr>
      </p:pic>
      <p:sp>
        <p:nvSpPr>
          <p:cNvPr id="10" name="TextBox 9">
            <a:extLst>
              <a:ext uri="{FF2B5EF4-FFF2-40B4-BE49-F238E27FC236}">
                <a16:creationId xmlns:a16="http://schemas.microsoft.com/office/drawing/2014/main" id="{4D09C26F-B901-831B-2560-F483BC63B614}"/>
              </a:ext>
            </a:extLst>
          </p:cNvPr>
          <p:cNvSpPr txBox="1"/>
          <p:nvPr/>
        </p:nvSpPr>
        <p:spPr>
          <a:xfrm>
            <a:off x="4015602" y="1493196"/>
            <a:ext cx="4115720" cy="1200329"/>
          </a:xfrm>
          <a:prstGeom prst="rect">
            <a:avLst/>
          </a:prstGeom>
          <a:noFill/>
        </p:spPr>
        <p:txBody>
          <a:bodyPr wrap="square" rtlCol="0">
            <a:spAutoFit/>
          </a:bodyPr>
          <a:lstStyle/>
          <a:p>
            <a:r>
              <a:rPr lang="en-GB" i="1" dirty="0"/>
              <a:t>The UK Property Strategy offers a valuable model approach for achieving a modernised green and efficient estate profile for the public sector in Wales</a:t>
            </a:r>
          </a:p>
        </p:txBody>
      </p:sp>
      <p:sp>
        <p:nvSpPr>
          <p:cNvPr id="3" name="TextBox 2">
            <a:extLst>
              <a:ext uri="{FF2B5EF4-FFF2-40B4-BE49-F238E27FC236}">
                <a16:creationId xmlns:a16="http://schemas.microsoft.com/office/drawing/2014/main" id="{380A65EC-EE16-A35D-1CC8-3738B4F1C2FD}"/>
              </a:ext>
            </a:extLst>
          </p:cNvPr>
          <p:cNvSpPr txBox="1"/>
          <p:nvPr/>
        </p:nvSpPr>
        <p:spPr>
          <a:xfrm>
            <a:off x="315520" y="5219272"/>
            <a:ext cx="5838700" cy="369332"/>
          </a:xfrm>
          <a:prstGeom prst="rect">
            <a:avLst/>
          </a:prstGeom>
          <a:noFill/>
        </p:spPr>
        <p:txBody>
          <a:bodyPr wrap="square" rtlCol="0">
            <a:spAutoFit/>
          </a:bodyPr>
          <a:lstStyle/>
          <a:p>
            <a:r>
              <a:rPr lang="en-GB" dirty="0"/>
              <a:t>UK Govt Property Strategy: 2022-2030 </a:t>
            </a:r>
          </a:p>
        </p:txBody>
      </p:sp>
    </p:spTree>
    <p:extLst>
      <p:ext uri="{BB962C8B-B14F-4D97-AF65-F5344CB8AC3E}">
        <p14:creationId xmlns:p14="http://schemas.microsoft.com/office/powerpoint/2010/main" val="1748306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C7917-377E-ACF6-FEBC-40389D1A00F0}"/>
              </a:ext>
            </a:extLst>
          </p:cNvPr>
          <p:cNvSpPr>
            <a:spLocks noGrp="1"/>
          </p:cNvSpPr>
          <p:nvPr>
            <p:ph type="title"/>
          </p:nvPr>
        </p:nvSpPr>
        <p:spPr/>
        <p:txBody>
          <a:bodyPr/>
          <a:lstStyle/>
          <a:p>
            <a:r>
              <a:rPr lang="en-GB" dirty="0"/>
              <a:t>Organisational </a:t>
            </a:r>
          </a:p>
        </p:txBody>
      </p:sp>
      <p:sp>
        <p:nvSpPr>
          <p:cNvPr id="3" name="Content Placeholder 2">
            <a:extLst>
              <a:ext uri="{FF2B5EF4-FFF2-40B4-BE49-F238E27FC236}">
                <a16:creationId xmlns:a16="http://schemas.microsoft.com/office/drawing/2014/main" id="{7A55F7F5-52A2-2F59-431F-10D36A29853F}"/>
              </a:ext>
            </a:extLst>
          </p:cNvPr>
          <p:cNvSpPr>
            <a:spLocks noGrp="1"/>
          </p:cNvSpPr>
          <p:nvPr>
            <p:ph idx="1"/>
          </p:nvPr>
        </p:nvSpPr>
        <p:spPr/>
        <p:txBody>
          <a:bodyPr/>
          <a:lstStyle/>
          <a:p>
            <a:r>
              <a:rPr lang="en-GB" dirty="0"/>
              <a:t>Rationalisation / Centralisation: Achieving efficiency and consistency of service (whilst retaining resilience)</a:t>
            </a:r>
          </a:p>
          <a:p>
            <a:r>
              <a:rPr lang="en-GB" dirty="0"/>
              <a:t>Example decontamination services</a:t>
            </a:r>
          </a:p>
        </p:txBody>
      </p:sp>
      <p:pic>
        <p:nvPicPr>
          <p:cNvPr id="1026" name="Picture 2" descr="State of the Art Sterilisation Unit Opens at The Grange University Hospital  - YouTube">
            <a:extLst>
              <a:ext uri="{FF2B5EF4-FFF2-40B4-BE49-F238E27FC236}">
                <a16:creationId xmlns:a16="http://schemas.microsoft.com/office/drawing/2014/main" id="{86840DD6-03EC-2733-7497-B80D69F29B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529" y="3521468"/>
            <a:ext cx="1776176" cy="9946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2C5CB66-F1CF-E1CF-4DBB-41B283CFEBFE}"/>
              </a:ext>
            </a:extLst>
          </p:cNvPr>
          <p:cNvPicPr>
            <a:picLocks noChangeAspect="1"/>
          </p:cNvPicPr>
          <p:nvPr/>
        </p:nvPicPr>
        <p:blipFill>
          <a:blip r:embed="rId3"/>
          <a:stretch>
            <a:fillRect/>
          </a:stretch>
        </p:blipFill>
        <p:spPr>
          <a:xfrm>
            <a:off x="2604905" y="3506398"/>
            <a:ext cx="1759607" cy="994660"/>
          </a:xfrm>
          <a:prstGeom prst="rect">
            <a:avLst/>
          </a:prstGeom>
        </p:spPr>
      </p:pic>
      <p:sp>
        <p:nvSpPr>
          <p:cNvPr id="6" name="TextBox 5">
            <a:extLst>
              <a:ext uri="{FF2B5EF4-FFF2-40B4-BE49-F238E27FC236}">
                <a16:creationId xmlns:a16="http://schemas.microsoft.com/office/drawing/2014/main" id="{591AE29B-ED61-9CDD-5A5E-A9DE0EF75580}"/>
              </a:ext>
            </a:extLst>
          </p:cNvPr>
          <p:cNvSpPr txBox="1"/>
          <p:nvPr/>
        </p:nvSpPr>
        <p:spPr>
          <a:xfrm>
            <a:off x="2480065" y="4588076"/>
            <a:ext cx="2091936" cy="492443"/>
          </a:xfrm>
          <a:prstGeom prst="rect">
            <a:avLst/>
          </a:prstGeom>
          <a:noFill/>
        </p:spPr>
        <p:txBody>
          <a:bodyPr wrap="square" rtlCol="0">
            <a:spAutoFit/>
          </a:bodyPr>
          <a:lstStyle/>
          <a:p>
            <a:r>
              <a:rPr lang="en-GB" sz="1400" dirty="0">
                <a:solidFill>
                  <a:srgbClr val="15264B"/>
                </a:solidFill>
              </a:rPr>
              <a:t>Photo: The Grange HSDU</a:t>
            </a:r>
          </a:p>
          <a:p>
            <a:r>
              <a:rPr lang="en-GB" sz="1200" dirty="0">
                <a:solidFill>
                  <a:srgbClr val="15264B"/>
                </a:solidFill>
              </a:rPr>
              <a:t>SDS Engineering Consultants</a:t>
            </a:r>
          </a:p>
        </p:txBody>
      </p:sp>
      <p:sp>
        <p:nvSpPr>
          <p:cNvPr id="7" name="TextBox 6">
            <a:extLst>
              <a:ext uri="{FF2B5EF4-FFF2-40B4-BE49-F238E27FC236}">
                <a16:creationId xmlns:a16="http://schemas.microsoft.com/office/drawing/2014/main" id="{2783AAF7-12D7-7281-4A2F-F6C1294D3FF7}"/>
              </a:ext>
            </a:extLst>
          </p:cNvPr>
          <p:cNvSpPr txBox="1"/>
          <p:nvPr/>
        </p:nvSpPr>
        <p:spPr>
          <a:xfrm>
            <a:off x="457200" y="4603893"/>
            <a:ext cx="2147705" cy="738664"/>
          </a:xfrm>
          <a:prstGeom prst="rect">
            <a:avLst/>
          </a:prstGeom>
          <a:noFill/>
        </p:spPr>
        <p:txBody>
          <a:bodyPr wrap="square" rtlCol="0">
            <a:spAutoFit/>
          </a:bodyPr>
          <a:lstStyle/>
          <a:p>
            <a:r>
              <a:rPr lang="en-GB" sz="1400" dirty="0">
                <a:solidFill>
                  <a:srgbClr val="15264B"/>
                </a:solidFill>
              </a:rPr>
              <a:t>Photo: The Grange HSDU </a:t>
            </a:r>
          </a:p>
          <a:p>
            <a:r>
              <a:rPr lang="en-GB" sz="1400" dirty="0">
                <a:solidFill>
                  <a:srgbClr val="15264B"/>
                </a:solidFill>
              </a:rPr>
              <a:t>Aneurin Bevan University Health Board</a:t>
            </a:r>
          </a:p>
        </p:txBody>
      </p:sp>
      <p:pic>
        <p:nvPicPr>
          <p:cNvPr id="8" name="Picture 7">
            <a:extLst>
              <a:ext uri="{FF2B5EF4-FFF2-40B4-BE49-F238E27FC236}">
                <a16:creationId xmlns:a16="http://schemas.microsoft.com/office/drawing/2014/main" id="{B8811CB4-F02D-2A54-6442-46B684A75EAE}"/>
              </a:ext>
            </a:extLst>
          </p:cNvPr>
          <p:cNvPicPr>
            <a:picLocks noChangeAspect="1"/>
          </p:cNvPicPr>
          <p:nvPr/>
        </p:nvPicPr>
        <p:blipFill>
          <a:blip r:embed="rId4"/>
          <a:stretch>
            <a:fillRect/>
          </a:stretch>
        </p:blipFill>
        <p:spPr>
          <a:xfrm>
            <a:off x="4625712" y="3520301"/>
            <a:ext cx="1313449" cy="986668"/>
          </a:xfrm>
          <a:prstGeom prst="rect">
            <a:avLst/>
          </a:prstGeom>
        </p:spPr>
      </p:pic>
      <p:sp>
        <p:nvSpPr>
          <p:cNvPr id="4" name="TextBox 3">
            <a:extLst>
              <a:ext uri="{FF2B5EF4-FFF2-40B4-BE49-F238E27FC236}">
                <a16:creationId xmlns:a16="http://schemas.microsoft.com/office/drawing/2014/main" id="{FEBC1AFB-6D7A-C03E-6FA7-848DD567039B}"/>
              </a:ext>
            </a:extLst>
          </p:cNvPr>
          <p:cNvSpPr txBox="1"/>
          <p:nvPr/>
        </p:nvSpPr>
        <p:spPr>
          <a:xfrm>
            <a:off x="4572000" y="4516127"/>
            <a:ext cx="2334381" cy="523220"/>
          </a:xfrm>
          <a:prstGeom prst="rect">
            <a:avLst/>
          </a:prstGeom>
          <a:noFill/>
        </p:spPr>
        <p:txBody>
          <a:bodyPr wrap="square" rtlCol="0">
            <a:spAutoFit/>
          </a:bodyPr>
          <a:lstStyle/>
          <a:p>
            <a:r>
              <a:rPr lang="en-GB" sz="1400" dirty="0">
                <a:solidFill>
                  <a:srgbClr val="15264B"/>
                </a:solidFill>
              </a:rPr>
              <a:t>Photo: Glangwili Centralised Decontamination Unit</a:t>
            </a:r>
          </a:p>
        </p:txBody>
      </p:sp>
    </p:spTree>
    <p:extLst>
      <p:ext uri="{BB962C8B-B14F-4D97-AF65-F5344CB8AC3E}">
        <p14:creationId xmlns:p14="http://schemas.microsoft.com/office/powerpoint/2010/main" val="3749777929"/>
      </p:ext>
    </p:extLst>
  </p:cSld>
  <p:clrMapOvr>
    <a:masterClrMapping/>
  </p:clrMapOvr>
</p:sld>
</file>

<file path=ppt/theme/theme1.xml><?xml version="1.0" encoding="utf-8"?>
<a:theme xmlns:a="http://schemas.openxmlformats.org/drawingml/2006/main" name="12816 NHS Wales SSP_ Powerpoint -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0758de4-0663-41f3-a5f7-99e99ed73307" xsi:nil="true"/>
    <lcf76f155ced4ddcb4097134ff3c332f xmlns="a470c6e2-6035-4d59-beab-9ecf79d08bb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DFF4C3C3A58B40BC002735D7D1A591" ma:contentTypeVersion="16" ma:contentTypeDescription="Create a new document." ma:contentTypeScope="" ma:versionID="58699b6e3e4bd0f943ea48deed26b01e">
  <xsd:schema xmlns:xsd="http://www.w3.org/2001/XMLSchema" xmlns:xs="http://www.w3.org/2001/XMLSchema" xmlns:p="http://schemas.microsoft.com/office/2006/metadata/properties" xmlns:ns2="a470c6e2-6035-4d59-beab-9ecf79d08bb3" xmlns:ns3="70758de4-0663-41f3-a5f7-99e99ed73307" targetNamespace="http://schemas.microsoft.com/office/2006/metadata/properties" ma:root="true" ma:fieldsID="f957e57c4c4e2224e9747477f32903c2" ns2:_="" ns3:_="">
    <xsd:import namespace="a470c6e2-6035-4d59-beab-9ecf79d08bb3"/>
    <xsd:import namespace="70758de4-0663-41f3-a5f7-99e99ed7330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70c6e2-6035-4d59-beab-9ecf79d08b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758de4-0663-41f3-a5f7-99e99ed7330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79116b16-0177-402a-8ff9-8b4654d2eced}" ma:internalName="TaxCatchAll" ma:showField="CatchAllData" ma:web="70758de4-0663-41f3-a5f7-99e99ed733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85781C-CBD3-47A7-B525-B0C7CA3EBE6C}">
  <ds:schemaRefs>
    <ds:schemaRef ds:uri="a470c6e2-6035-4d59-beab-9ecf79d08bb3"/>
    <ds:schemaRef ds:uri="70758de4-0663-41f3-a5f7-99e99ed73307"/>
    <ds:schemaRef ds:uri="http://purl.org/dc/dcmitype/"/>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7D6BEA7-3F3B-45B5-84AA-42E3F364C396}">
  <ds:schemaRefs>
    <ds:schemaRef ds:uri="http://schemas.microsoft.com/sharepoint/v3/contenttype/forms"/>
  </ds:schemaRefs>
</ds:datastoreItem>
</file>

<file path=customXml/itemProps3.xml><?xml version="1.0" encoding="utf-8"?>
<ds:datastoreItem xmlns:ds="http://schemas.openxmlformats.org/officeDocument/2006/customXml" ds:itemID="{82DB3B77-1BDC-4E33-B0F0-FD70672AD5F9}"/>
</file>

<file path=docProps/app.xml><?xml version="1.0" encoding="utf-8"?>
<Properties xmlns="http://schemas.openxmlformats.org/officeDocument/2006/extended-properties" xmlns:vt="http://schemas.openxmlformats.org/officeDocument/2006/docPropsVTypes">
  <Template>12816 NHS Wales SSP_ Powerpoint - 1.potx</Template>
  <TotalTime>7978</TotalTime>
  <Words>638</Words>
  <Application>Microsoft Office PowerPoint</Application>
  <PresentationFormat>On-screen Show (4:3)</PresentationFormat>
  <Paragraphs>71</Paragraphs>
  <Slides>14</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14</vt:i4>
      </vt:variant>
    </vt:vector>
  </HeadingPairs>
  <TitlesOfParts>
    <vt:vector size="18" baseType="lpstr">
      <vt:lpstr>Arial</vt:lpstr>
      <vt:lpstr>Calibri</vt:lpstr>
      <vt:lpstr>12816 NHS Wales SSP_ Powerpoint - 1</vt:lpstr>
      <vt:lpstr>Custom Design</vt:lpstr>
      <vt:lpstr>PowerPoint Presentation</vt:lpstr>
      <vt:lpstr>Agenda</vt:lpstr>
      <vt:lpstr>1. Managing Today’s Estate</vt:lpstr>
      <vt:lpstr>Using the navigation aids</vt:lpstr>
      <vt:lpstr>2. Developing a deliverable estate vision</vt:lpstr>
      <vt:lpstr>Understanding the Estate</vt:lpstr>
      <vt:lpstr>UK Government Property Strategy 2022-30</vt:lpstr>
      <vt:lpstr>Principles for planning transformation</vt:lpstr>
      <vt:lpstr>Organisational </vt:lpstr>
      <vt:lpstr>Collaborative</vt:lpstr>
      <vt:lpstr>Full Public Sector Collaboration</vt:lpstr>
      <vt:lpstr>3. Decarbonisation</vt:lpstr>
      <vt:lpstr>Decarbonisation opportunities</vt:lpstr>
      <vt:lpstr>Conclusions</vt:lpstr>
    </vt:vector>
  </TitlesOfParts>
  <Company>CR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Gareth Chubb</dc:creator>
  <cp:lastModifiedBy>Tania Davies</cp:lastModifiedBy>
  <cp:revision>221</cp:revision>
  <cp:lastPrinted>2023-05-01T10:38:06Z</cp:lastPrinted>
  <dcterms:created xsi:type="dcterms:W3CDTF">2015-04-20T09:04:17Z</dcterms:created>
  <dcterms:modified xsi:type="dcterms:W3CDTF">2023-05-10T17:23:10Z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8400</vt:r8>
  </property>
  <property fmtid="{D5CDD505-2E9C-101B-9397-08002B2CF9AE}" pid="3" name="ContentTypeId">
    <vt:lpwstr>0x010100C1DFF4C3C3A58B40BC002735D7D1A591</vt:lpwstr>
  </property>
</Properties>
</file>