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1"/>
  </p:notesMasterIdLst>
  <p:sldIdLst>
    <p:sldId id="258" r:id="rId5"/>
    <p:sldId id="262" r:id="rId6"/>
    <p:sldId id="259" r:id="rId7"/>
    <p:sldId id="270" r:id="rId8"/>
    <p:sldId id="271" r:id="rId9"/>
    <p:sldId id="261" r:id="rId10"/>
    <p:sldId id="260" r:id="rId11"/>
    <p:sldId id="263" r:id="rId12"/>
    <p:sldId id="272" r:id="rId13"/>
    <p:sldId id="274" r:id="rId14"/>
    <p:sldId id="279" r:id="rId15"/>
    <p:sldId id="275" r:id="rId16"/>
    <p:sldId id="281" r:id="rId17"/>
    <p:sldId id="282" r:id="rId18"/>
    <p:sldId id="277" r:id="rId19"/>
    <p:sldId id="278" r:id="rId20"/>
  </p:sldIdLst>
  <p:sldSz cx="12192000" cy="6858000"/>
  <p:notesSz cx="6794500" cy="99314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2BC"/>
    <a:srgbClr val="8BC9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3" d="100"/>
          <a:sy n="83" d="100"/>
        </p:scale>
        <p:origin x="48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82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82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6EE787-38C9-429D-84BE-7A0A0BC3E5B7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19100" y="1241425"/>
            <a:ext cx="595630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9486"/>
            <a:ext cx="5435600" cy="391048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3107"/>
            <a:ext cx="2944283" cy="4982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33107"/>
            <a:ext cx="2944283" cy="4982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57E0F7-4B22-4840-BC4D-6FE9B976B4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6770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2FEA69D4-A95D-BB41-90AC-CB00D0E9E0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8894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10EFDFAF-E65C-1BBE-9DDF-FA377226285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8" cy="6858000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1D951BE-C52F-2FBB-2889-8F8413B6E1E9}"/>
              </a:ext>
            </a:extLst>
          </p:cNvPr>
          <p:cNvSpPr txBox="1"/>
          <p:nvPr/>
        </p:nvSpPr>
        <p:spPr>
          <a:xfrm>
            <a:off x="2404696" y="232693"/>
            <a:ext cx="70039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72BC"/>
                </a:solidFill>
              </a:rPr>
              <a:t>The Case for Change and Benefits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30909" y="1196936"/>
            <a:ext cx="11351491" cy="4866587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Service sustainability for Women and Children services</a:t>
            </a:r>
          </a:p>
          <a:p>
            <a:r>
              <a:rPr lang="en-GB" dirty="0"/>
              <a:t>A more resilient and flexible Critical Care service</a:t>
            </a:r>
          </a:p>
          <a:p>
            <a:r>
              <a:rPr lang="en-GB" dirty="0"/>
              <a:t>Improved infection control management</a:t>
            </a:r>
          </a:p>
          <a:p>
            <a:r>
              <a:rPr lang="en-GB" dirty="0"/>
              <a:t>More resilient Specialist Acute services </a:t>
            </a:r>
          </a:p>
          <a:p>
            <a:r>
              <a:rPr lang="en-GB" dirty="0"/>
              <a:t>Additional physical space across the system to manage the increased demand that presented in 2021 (the Health Board did not commission a field hospital unlike many other Health Boards in Wales). </a:t>
            </a:r>
          </a:p>
          <a:p>
            <a:r>
              <a:rPr lang="en-GB" dirty="0"/>
              <a:t>Additional ED and Resus capacity to meet increasing demand and acuity</a:t>
            </a:r>
          </a:p>
          <a:p>
            <a:r>
              <a:rPr lang="en-GB" dirty="0"/>
              <a:t>Improved recruitment in many areas particularly around specialist medical staff and registered nursing at GUH.</a:t>
            </a:r>
          </a:p>
          <a:p>
            <a:r>
              <a:rPr lang="en-GB" dirty="0"/>
              <a:t>Ability to maintain elective activity at times of high emergency demand due to the separation of elective and emergency care and the POCU model at RGH. </a:t>
            </a:r>
          </a:p>
          <a:p>
            <a:r>
              <a:rPr lang="en-GB" dirty="0"/>
              <a:t>Increased diagnostic capacity to support increasing demand and significant backlogs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31606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10EFDFAF-E65C-1BBE-9DDF-FA377226285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8" cy="6858000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1D951BE-C52F-2FBB-2889-8F8413B6E1E9}"/>
              </a:ext>
            </a:extLst>
          </p:cNvPr>
          <p:cNvSpPr txBox="1"/>
          <p:nvPr/>
        </p:nvSpPr>
        <p:spPr>
          <a:xfrm>
            <a:off x="2957384" y="507713"/>
            <a:ext cx="70039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72BC"/>
                </a:solidFill>
              </a:rPr>
              <a:t>What are the Challenges?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4AEC3B1-F71F-4627-841C-B6ED02757825}"/>
              </a:ext>
            </a:extLst>
          </p:cNvPr>
          <p:cNvSpPr txBox="1">
            <a:spLocks/>
          </p:cNvSpPr>
          <p:nvPr/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/>
              <a:t>Covid</a:t>
            </a:r>
            <a:r>
              <a:rPr lang="en-GB" dirty="0"/>
              <a:t> impact – pathways / testing / staff absence</a:t>
            </a:r>
          </a:p>
          <a:p>
            <a:r>
              <a:rPr lang="en-GB" dirty="0"/>
              <a:t>Patients and Professionals navigating the new system</a:t>
            </a:r>
          </a:p>
          <a:p>
            <a:r>
              <a:rPr lang="en-GB" dirty="0"/>
              <a:t>Fragility of workforce at </a:t>
            </a:r>
            <a:r>
              <a:rPr lang="en-GB" dirty="0" err="1"/>
              <a:t>eLGHs</a:t>
            </a:r>
            <a:r>
              <a:rPr lang="en-GB" dirty="0"/>
              <a:t> and Community Hospitals (consistent with National challenges)</a:t>
            </a:r>
          </a:p>
          <a:p>
            <a:r>
              <a:rPr lang="en-GB" dirty="0"/>
              <a:t>Patient Transfers – more complex than planned due to </a:t>
            </a:r>
            <a:r>
              <a:rPr lang="en-GB" dirty="0" err="1"/>
              <a:t>Covid</a:t>
            </a:r>
            <a:endParaRPr lang="en-GB" dirty="0"/>
          </a:p>
          <a:p>
            <a:r>
              <a:rPr lang="en-GB" dirty="0"/>
              <a:t>Patient Experience – long waits and communication </a:t>
            </a:r>
          </a:p>
        </p:txBody>
      </p:sp>
    </p:spTree>
    <p:extLst>
      <p:ext uri="{BB962C8B-B14F-4D97-AF65-F5344CB8AC3E}">
        <p14:creationId xmlns:p14="http://schemas.microsoft.com/office/powerpoint/2010/main" val="15389878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10EFDFAF-E65C-1BBE-9DDF-FA377226285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8" cy="6858000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1D951BE-C52F-2FBB-2889-8F8413B6E1E9}"/>
              </a:ext>
            </a:extLst>
          </p:cNvPr>
          <p:cNvSpPr txBox="1"/>
          <p:nvPr/>
        </p:nvSpPr>
        <p:spPr>
          <a:xfrm>
            <a:off x="3048459" y="361447"/>
            <a:ext cx="70039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72BC"/>
                </a:solidFill>
              </a:rPr>
              <a:t>Patient Outcomes and Experience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4AEC3B1-F71F-4627-841C-B6ED02757825}"/>
              </a:ext>
            </a:extLst>
          </p:cNvPr>
          <p:cNvSpPr txBox="1">
            <a:spLocks/>
          </p:cNvSpPr>
          <p:nvPr/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6" name="Content Placeholder 5"/>
          <p:cNvSpPr txBox="1">
            <a:spLocks/>
          </p:cNvSpPr>
          <p:nvPr/>
        </p:nvSpPr>
        <p:spPr>
          <a:xfrm>
            <a:off x="452974" y="1558303"/>
            <a:ext cx="6193873" cy="48718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Hospital Acquired Infections</a:t>
            </a:r>
          </a:p>
          <a:p>
            <a:pPr lvl="1"/>
            <a:r>
              <a:rPr lang="en-US" sz="1400" dirty="0"/>
              <a:t>Key benefits of the GUH estate compared to more traditional hospital layouts in terms of infection control and particularly COVID transmission within hospital sites.</a:t>
            </a:r>
          </a:p>
          <a:p>
            <a:pPr lvl="1"/>
            <a:r>
              <a:rPr lang="en-US" sz="1400" dirty="0"/>
              <a:t>Built environment is not the sole reason for this and significant measures and efforts from staff remain required to minimize the spread of incidence of infection.</a:t>
            </a:r>
            <a:endParaRPr lang="en-GB" sz="1400" dirty="0"/>
          </a:p>
          <a:p>
            <a:r>
              <a:rPr lang="en-US" dirty="0"/>
              <a:t>Stroke</a:t>
            </a:r>
          </a:p>
          <a:p>
            <a:r>
              <a:rPr lang="en-US" dirty="0"/>
              <a:t>Falls</a:t>
            </a:r>
          </a:p>
        </p:txBody>
      </p:sp>
      <p:pic>
        <p:nvPicPr>
          <p:cNvPr id="9" name="Picture 8" descr="Chart, line chart&#10;&#10;Description automatically generated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6849" y="1307669"/>
            <a:ext cx="5545151" cy="31255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714290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10EFDFAF-E65C-1BBE-9DDF-FA377226285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8" cy="6858000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1D951BE-C52F-2FBB-2889-8F8413B6E1E9}"/>
              </a:ext>
            </a:extLst>
          </p:cNvPr>
          <p:cNvSpPr txBox="1"/>
          <p:nvPr/>
        </p:nvSpPr>
        <p:spPr>
          <a:xfrm>
            <a:off x="3048459" y="361447"/>
            <a:ext cx="70039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72BC"/>
                </a:solidFill>
              </a:rPr>
              <a:t>National Hip Fracture Database (NHFD)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4AEC3B1-F71F-4627-841C-B6ED02757825}"/>
              </a:ext>
            </a:extLst>
          </p:cNvPr>
          <p:cNvSpPr txBox="1">
            <a:spLocks/>
          </p:cNvSpPr>
          <p:nvPr/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pic>
        <p:nvPicPr>
          <p:cNvPr id="13" name="Picture 12"/>
          <p:cNvPicPr/>
          <p:nvPr/>
        </p:nvPicPr>
        <p:blipFill>
          <a:blip r:embed="rId3"/>
          <a:stretch>
            <a:fillRect/>
          </a:stretch>
        </p:blipFill>
        <p:spPr>
          <a:xfrm>
            <a:off x="339700" y="1254668"/>
            <a:ext cx="5731510" cy="322389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Picture 13"/>
          <p:cNvPicPr/>
          <p:nvPr/>
        </p:nvPicPr>
        <p:blipFill>
          <a:blip r:embed="rId4"/>
          <a:stretch>
            <a:fillRect/>
          </a:stretch>
        </p:blipFill>
        <p:spPr>
          <a:xfrm>
            <a:off x="5961050" y="2721037"/>
            <a:ext cx="5731510" cy="322389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930585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10EFDFAF-E65C-1BBE-9DDF-FA377226285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8" cy="6858000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1D951BE-C52F-2FBB-2889-8F8413B6E1E9}"/>
              </a:ext>
            </a:extLst>
          </p:cNvPr>
          <p:cNvSpPr txBox="1"/>
          <p:nvPr/>
        </p:nvSpPr>
        <p:spPr>
          <a:xfrm>
            <a:off x="3048459" y="361447"/>
            <a:ext cx="70039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72BC"/>
                </a:solidFill>
              </a:rPr>
              <a:t>Risk Adjusted Mortality Index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4AEC3B1-F71F-4627-841C-B6ED02757825}"/>
              </a:ext>
            </a:extLst>
          </p:cNvPr>
          <p:cNvSpPr txBox="1">
            <a:spLocks/>
          </p:cNvSpPr>
          <p:nvPr/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pic>
        <p:nvPicPr>
          <p:cNvPr id="12" name="Picture 11"/>
          <p:cNvPicPr/>
          <p:nvPr/>
        </p:nvPicPr>
        <p:blipFill rotWithShape="1">
          <a:blip r:embed="rId3"/>
          <a:srcRect t="21873" r="9020" b="12051"/>
          <a:stretch/>
        </p:blipFill>
        <p:spPr>
          <a:xfrm>
            <a:off x="271851" y="1714212"/>
            <a:ext cx="5436973" cy="34295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6"/>
          <a:stretch/>
        </p:blipFill>
        <p:spPr>
          <a:xfrm>
            <a:off x="5815914" y="2439527"/>
            <a:ext cx="6268994" cy="356025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1527483" y="1213243"/>
            <a:ext cx="3322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RAMI Jan 19 – Nov 21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00596" y="2009319"/>
            <a:ext cx="3322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RAMI Jan 21 – Dec 22</a:t>
            </a:r>
          </a:p>
        </p:txBody>
      </p:sp>
    </p:spTree>
    <p:extLst>
      <p:ext uri="{BB962C8B-B14F-4D97-AF65-F5344CB8AC3E}">
        <p14:creationId xmlns:p14="http://schemas.microsoft.com/office/powerpoint/2010/main" val="29426861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10EFDFAF-E65C-1BBE-9DDF-FA377226285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8" cy="6858000"/>
          </a:xfrm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dirty="0"/>
              <a:t>Care Closer to Home vs Regional</a:t>
            </a:r>
          </a:p>
          <a:p>
            <a:r>
              <a:rPr lang="en-GB" sz="3200" dirty="0"/>
              <a:t>Funding Constraints</a:t>
            </a:r>
          </a:p>
          <a:p>
            <a:r>
              <a:rPr lang="en-GB" sz="3200" dirty="0"/>
              <a:t>Old Estate and Backlog Maintenance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62698" y="192130"/>
            <a:ext cx="9015101" cy="1325563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0072BC"/>
                </a:solidFill>
                <a:latin typeface="+mn-lt"/>
                <a:ea typeface="+mn-ea"/>
                <a:cs typeface="+mn-cs"/>
              </a:rPr>
              <a:t>Future Challenges</a:t>
            </a:r>
          </a:p>
        </p:txBody>
      </p:sp>
    </p:spTree>
    <p:extLst>
      <p:ext uri="{BB962C8B-B14F-4D97-AF65-F5344CB8AC3E}">
        <p14:creationId xmlns:p14="http://schemas.microsoft.com/office/powerpoint/2010/main" val="1587188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10EFDFAF-E65C-1BBE-9DDF-FA377226285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8" cy="6858000"/>
          </a:xfrm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391930" y="363760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0072BC"/>
                </a:solidFill>
                <a:latin typeface="+mn-lt"/>
                <a:ea typeface="+mn-ea"/>
                <a:cs typeface="+mn-cs"/>
              </a:rPr>
              <a:t>Quote from Dr Chris Chick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14081" y="1553022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British Society of Interventional Radiology have awarded GUH exemplar status this year</a:t>
            </a:r>
          </a:p>
          <a:p>
            <a:r>
              <a:rPr lang="en-GB" dirty="0"/>
              <a:t>Undertaking first trial of GAE in Wales (2</a:t>
            </a:r>
            <a:r>
              <a:rPr lang="en-GB" baseline="30000" dirty="0"/>
              <a:t>nd</a:t>
            </a:r>
            <a:r>
              <a:rPr lang="en-GB" dirty="0"/>
              <a:t> in UK)</a:t>
            </a:r>
          </a:p>
          <a:p>
            <a:r>
              <a:rPr lang="en-GB" dirty="0"/>
              <a:t>Regional Centre for HCC Treatments</a:t>
            </a:r>
          </a:p>
        </p:txBody>
      </p:sp>
    </p:spTree>
    <p:extLst>
      <p:ext uri="{BB962C8B-B14F-4D97-AF65-F5344CB8AC3E}">
        <p14:creationId xmlns:p14="http://schemas.microsoft.com/office/powerpoint/2010/main" val="1125681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10EFDFAF-E65C-1BBE-9DDF-FA377226285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8" cy="6858000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1D951BE-C52F-2FBB-2889-8F8413B6E1E9}"/>
              </a:ext>
            </a:extLst>
          </p:cNvPr>
          <p:cNvSpPr txBox="1"/>
          <p:nvPr/>
        </p:nvSpPr>
        <p:spPr>
          <a:xfrm>
            <a:off x="2732636" y="247028"/>
            <a:ext cx="70035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rgbClr val="0072BC"/>
                </a:solidFill>
              </a:rPr>
              <a:t>Policy Context</a:t>
            </a:r>
          </a:p>
        </p:txBody>
      </p:sp>
      <p:sp>
        <p:nvSpPr>
          <p:cNvPr id="2" name="AutoShape 2" descr="Social Services and Well-being (Wales) Act 201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98037">
            <a:off x="1083281" y="1833702"/>
            <a:ext cx="2783735" cy="361744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9025">
            <a:off x="8994503" y="1749135"/>
            <a:ext cx="2431340" cy="349505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4497" y="1329666"/>
            <a:ext cx="2392783" cy="3439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995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10EFDFAF-E65C-1BBE-9DDF-FA377226285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8" cy="6858000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1D951BE-C52F-2FBB-2889-8F8413B6E1E9}"/>
              </a:ext>
            </a:extLst>
          </p:cNvPr>
          <p:cNvSpPr txBox="1"/>
          <p:nvPr/>
        </p:nvSpPr>
        <p:spPr>
          <a:xfrm>
            <a:off x="2307865" y="332694"/>
            <a:ext cx="70039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72BC"/>
                </a:solidFill>
              </a:rPr>
              <a:t>South East Wales Regional Planning Structure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8" t="26479"/>
          <a:stretch/>
        </p:blipFill>
        <p:spPr bwMode="auto">
          <a:xfrm>
            <a:off x="2" y="1250163"/>
            <a:ext cx="12191998" cy="4755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6391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10EFDFAF-E65C-1BBE-9DDF-FA377226285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8" cy="6858000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1D951BE-C52F-2FBB-2889-8F8413B6E1E9}"/>
              </a:ext>
            </a:extLst>
          </p:cNvPr>
          <p:cNvSpPr txBox="1"/>
          <p:nvPr/>
        </p:nvSpPr>
        <p:spPr>
          <a:xfrm>
            <a:off x="2831026" y="167090"/>
            <a:ext cx="70039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rgbClr val="0072BC"/>
                </a:solidFill>
              </a:rPr>
              <a:t>Aneurin Bevan University Health Board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4E3F99E-057D-11C2-9C27-1D20AA08B494}"/>
              </a:ext>
            </a:extLst>
          </p:cNvPr>
          <p:cNvSpPr txBox="1"/>
          <p:nvPr/>
        </p:nvSpPr>
        <p:spPr>
          <a:xfrm>
            <a:off x="1" y="1076073"/>
            <a:ext cx="86488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GB" sz="20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Local Challenges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Poor Health and inequalities of Gwent population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Poor and deteriorating estate and patient environment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Fragmented and duplicated services across sites – unsustainable and inefficient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Over reliance on hospital system</a:t>
            </a:r>
          </a:p>
        </p:txBody>
      </p:sp>
      <p:sp>
        <p:nvSpPr>
          <p:cNvPr id="2" name="AutoShape 2" descr="https://ukc-powerpoint.officeapps.live.com/pods/GetClipboardImage.ashx?Id=648f891a-d679-4d6c-a2d3-16bfbfbc10bb&amp;DC=GUK3&amp;pkey=1d79aca6-ac00-4a6e-bb5a-dfec564348b3&amp;wdwaccluster=GUK3"/>
          <p:cNvSpPr>
            <a:spLocks noChangeAspect="1" noChangeArrowheads="1"/>
          </p:cNvSpPr>
          <p:nvPr/>
        </p:nvSpPr>
        <p:spPr bwMode="auto">
          <a:xfrm>
            <a:off x="21272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70935" y="3014495"/>
            <a:ext cx="10843134" cy="33494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Font typeface="Arial" panose="020B0604020202020204" pitchFamily="34" charset="0"/>
              <a:buNone/>
            </a:pPr>
            <a:r>
              <a:rPr lang="en-GB" sz="20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National Challenges </a:t>
            </a:r>
          </a:p>
          <a:p>
            <a:pPr lvl="1"/>
            <a:r>
              <a:rPr lang="en-GB" sz="2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Changing demographics </a:t>
            </a:r>
          </a:p>
          <a:p>
            <a:pPr lvl="1"/>
            <a:r>
              <a:rPr lang="en-GB" sz="2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Increasing acuity and chronic conditions</a:t>
            </a:r>
          </a:p>
          <a:p>
            <a:pPr lvl="1"/>
            <a:r>
              <a:rPr lang="en-GB" sz="2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Increasing standards of clinical care and outcomes </a:t>
            </a:r>
          </a:p>
          <a:p>
            <a:pPr lvl="1"/>
            <a:r>
              <a:rPr lang="en-GB" sz="2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National workforce challenges</a:t>
            </a:r>
          </a:p>
          <a:p>
            <a:pPr lvl="1"/>
            <a:r>
              <a:rPr lang="en-GB" sz="2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Technological advancements</a:t>
            </a:r>
          </a:p>
          <a:p>
            <a:pPr lvl="1"/>
            <a:r>
              <a:rPr lang="en-GB" sz="2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Need to improve productivity and efficiency</a:t>
            </a:r>
          </a:p>
          <a:p>
            <a:pPr lvl="1"/>
            <a:r>
              <a:rPr lang="en-GB" sz="2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Drive for prudence and improving value for money</a:t>
            </a:r>
          </a:p>
          <a:p>
            <a:pPr lvl="1"/>
            <a:endParaRPr lang="en-GB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2" name="Picture 11"/>
          <p:cNvPicPr/>
          <p:nvPr/>
        </p:nvPicPr>
        <p:blipFill>
          <a:blip r:embed="rId3" cstate="print">
            <a:lum contrast="14000"/>
          </a:blip>
          <a:srcRect/>
          <a:stretch>
            <a:fillRect/>
          </a:stretch>
        </p:blipFill>
        <p:spPr bwMode="auto">
          <a:xfrm>
            <a:off x="7992037" y="1594757"/>
            <a:ext cx="4041737" cy="3668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446073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Content Placeholder 6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10EFDFAF-E65C-1BBE-9DDF-FA377226285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1D951BE-C52F-2FBB-2889-8F8413B6E1E9}"/>
              </a:ext>
            </a:extLst>
          </p:cNvPr>
          <p:cNvSpPr txBox="1"/>
          <p:nvPr/>
        </p:nvSpPr>
        <p:spPr>
          <a:xfrm>
            <a:off x="2146111" y="35345"/>
            <a:ext cx="7843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rgbClr val="0072BC"/>
                </a:solidFill>
              </a:rPr>
              <a:t>Aneurin Bevan – The Clinical Futures Strategy</a:t>
            </a:r>
          </a:p>
        </p:txBody>
      </p:sp>
      <p:sp>
        <p:nvSpPr>
          <p:cNvPr id="2" name="AutoShape 2" descr="https://ukc-powerpoint.officeapps.live.com/pods/GetClipboardImage.ashx?Id=648f891a-d679-4d6c-a2d3-16bfbfbc10bb&amp;DC=GUK3&amp;pkey=1d79aca6-ac00-4a6e-bb5a-dfec564348b3&amp;wdwaccluster=GUK3"/>
          <p:cNvSpPr>
            <a:spLocks noChangeAspect="1" noChangeArrowheads="1"/>
          </p:cNvSpPr>
          <p:nvPr/>
        </p:nvSpPr>
        <p:spPr bwMode="auto">
          <a:xfrm>
            <a:off x="21272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" name="Content Placeholder 3">
            <a:extLst>
              <a:ext uri="{FF2B5EF4-FFF2-40B4-BE49-F238E27FC236}">
                <a16:creationId xmlns:a16="http://schemas.microsoft.com/office/drawing/2014/main" id="{FFCAF9E2-8591-458C-8366-49218E034423}"/>
              </a:ext>
            </a:extLst>
          </p:cNvPr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666287"/>
            <a:ext cx="10459118" cy="4923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7692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10EFDFAF-E65C-1BBE-9DDF-FA377226285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8" cy="6858000"/>
          </a:xfrm>
        </p:spPr>
      </p:pic>
      <p:pic>
        <p:nvPicPr>
          <p:cNvPr id="6" name="Content Placeholder 3"/>
          <p:cNvPicPr>
            <a:picLocks noGrp="1" noChangeAspect="1"/>
          </p:cNvPicPr>
          <p:nvPr/>
        </p:nvPicPr>
        <p:blipFill rotWithShape="1">
          <a:blip r:embed="rId3"/>
          <a:srcRect l="17777" t="12243" r="15833" b="6400"/>
          <a:stretch/>
        </p:blipFill>
        <p:spPr>
          <a:xfrm>
            <a:off x="1111199" y="120024"/>
            <a:ext cx="9758570" cy="598979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418074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10EFDFAF-E65C-1BBE-9DDF-FA377226285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8" cy="6858000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1D951BE-C52F-2FBB-2889-8F8413B6E1E9}"/>
              </a:ext>
            </a:extLst>
          </p:cNvPr>
          <p:cNvSpPr txBox="1"/>
          <p:nvPr/>
        </p:nvSpPr>
        <p:spPr>
          <a:xfrm>
            <a:off x="582096" y="545731"/>
            <a:ext cx="70039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rgbClr val="0072BC"/>
                </a:solidFill>
              </a:rPr>
              <a:t>Aneurin Bevan Health Board – Current Estate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745124">
            <a:off x="7156716" y="535627"/>
            <a:ext cx="3643696" cy="510662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9450" y="2323579"/>
            <a:ext cx="6251341" cy="2808593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0720829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10EFDFAF-E65C-1BBE-9DDF-FA377226285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8" cy="6858000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1D951BE-C52F-2FBB-2889-8F8413B6E1E9}"/>
              </a:ext>
            </a:extLst>
          </p:cNvPr>
          <p:cNvSpPr txBox="1"/>
          <p:nvPr/>
        </p:nvSpPr>
        <p:spPr>
          <a:xfrm>
            <a:off x="2594041" y="119150"/>
            <a:ext cx="70039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rgbClr val="0072BC"/>
                </a:solidFill>
              </a:rPr>
              <a:t>The Grange University Hospital</a:t>
            </a:r>
          </a:p>
        </p:txBody>
      </p:sp>
      <p:sp>
        <p:nvSpPr>
          <p:cNvPr id="2" name="AutoShape 2" descr="https://ukc-powerpoint.officeapps.live.com/pods/GetClipboardImage.ashx?Id=648f891a-d679-4d6c-a2d3-16bfbfbc10bb&amp;DC=GUK3&amp;pkey=1d79aca6-ac00-4a6e-bb5a-dfec564348b3&amp;wdwaccluster=GUK3"/>
          <p:cNvSpPr>
            <a:spLocks noChangeAspect="1" noChangeArrowheads="1"/>
          </p:cNvSpPr>
          <p:nvPr/>
        </p:nvSpPr>
        <p:spPr bwMode="auto">
          <a:xfrm>
            <a:off x="21272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57" t="24084" r="3447" b="-1944"/>
          <a:stretch/>
        </p:blipFill>
        <p:spPr>
          <a:xfrm>
            <a:off x="1054443" y="823075"/>
            <a:ext cx="10338487" cy="527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3199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10EFDFAF-E65C-1BBE-9DDF-FA377226285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8" cy="6858000"/>
          </a:xfrm>
        </p:spPr>
      </p:pic>
      <p:sp>
        <p:nvSpPr>
          <p:cNvPr id="2" name="AutoShape 2" descr="https://ukc-powerpoint.officeapps.live.com/pods/GetClipboardImage.ashx?Id=648f891a-d679-4d6c-a2d3-16bfbfbc10bb&amp;DC=GUK3&amp;pkey=1d79aca6-ac00-4a6e-bb5a-dfec564348b3&amp;wdwaccluster=GUK3"/>
          <p:cNvSpPr>
            <a:spLocks noChangeAspect="1" noChangeArrowheads="1"/>
          </p:cNvSpPr>
          <p:nvPr/>
        </p:nvSpPr>
        <p:spPr bwMode="auto">
          <a:xfrm>
            <a:off x="21272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525" y="160338"/>
            <a:ext cx="10672997" cy="5861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3373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DFF4C3C3A58B40BC002735D7D1A591" ma:contentTypeVersion="16" ma:contentTypeDescription="Create a new document." ma:contentTypeScope="" ma:versionID="58699b6e3e4bd0f943ea48deed26b01e">
  <xsd:schema xmlns:xsd="http://www.w3.org/2001/XMLSchema" xmlns:xs="http://www.w3.org/2001/XMLSchema" xmlns:p="http://schemas.microsoft.com/office/2006/metadata/properties" xmlns:ns2="a470c6e2-6035-4d59-beab-9ecf79d08bb3" xmlns:ns3="70758de4-0663-41f3-a5f7-99e99ed73307" targetNamespace="http://schemas.microsoft.com/office/2006/metadata/properties" ma:root="true" ma:fieldsID="f957e57c4c4e2224e9747477f32903c2" ns2:_="" ns3:_="">
    <xsd:import namespace="a470c6e2-6035-4d59-beab-9ecf79d08bb3"/>
    <xsd:import namespace="70758de4-0663-41f3-a5f7-99e99ed73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TaxCatchAll" minOccurs="0"/>
                <xsd:element ref="ns2:lcf76f155ced4ddcb4097134ff3c332f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70c6e2-6035-4d59-beab-9ecf79d08bb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758de4-0663-41f3-a5f7-99e99ed73307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79116b16-0177-402a-8ff9-8b4654d2eced}" ma:internalName="TaxCatchAll" ma:showField="CatchAllData" ma:web="70758de4-0663-41f3-a5f7-99e99ed7330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470c6e2-6035-4d59-beab-9ecf79d08bb3">
      <Terms xmlns="http://schemas.microsoft.com/office/infopath/2007/PartnerControls"/>
    </lcf76f155ced4ddcb4097134ff3c332f>
    <TaxCatchAll xmlns="70758de4-0663-41f3-a5f7-99e99ed73307" xsi:nil="true"/>
  </documentManagement>
</p:properties>
</file>

<file path=customXml/itemProps1.xml><?xml version="1.0" encoding="utf-8"?>
<ds:datastoreItem xmlns:ds="http://schemas.openxmlformats.org/officeDocument/2006/customXml" ds:itemID="{DAE70C63-4F5D-42ED-8CE4-C5742A08A05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1B4B8B1-9D13-46A8-80D8-54217D81ECE9}"/>
</file>

<file path=customXml/itemProps3.xml><?xml version="1.0" encoding="utf-8"?>
<ds:datastoreItem xmlns:ds="http://schemas.openxmlformats.org/officeDocument/2006/customXml" ds:itemID="{0F99EF3F-739B-4FA3-A562-3E086C7434BF}">
  <ds:schemaRefs>
    <ds:schemaRef ds:uri="http://purl.org/dc/dcmitype/"/>
    <ds:schemaRef ds:uri="4c6f6ee2-3ec8-4a84-a84f-8f8e2e487b10"/>
    <ds:schemaRef ds:uri="280a0de3-6db0-4578-a169-6e45ad628bbe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334</TotalTime>
  <Words>409</Words>
  <Application>Microsoft Office PowerPoint</Application>
  <PresentationFormat>Widescreen</PresentationFormat>
  <Paragraphs>53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Future Challenges</vt:lpstr>
      <vt:lpstr>Quote from Dr Chris Chick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Capel (Aneurin Bevan UHB - Planning)</dc:creator>
  <cp:lastModifiedBy>Tania Davies</cp:lastModifiedBy>
  <cp:revision>33</cp:revision>
  <cp:lastPrinted>2023-05-10T15:31:07Z</cp:lastPrinted>
  <dcterms:created xsi:type="dcterms:W3CDTF">2023-05-02T14:42:11Z</dcterms:created>
  <dcterms:modified xsi:type="dcterms:W3CDTF">2023-05-11T05:57:37Z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0x010100BACAEB193CC77B4781CD52F73CA3532C</vt:lpwstr>
  </property>
  <property fmtid="{D5CDD505-2E9C-101B-9397-08002B2CF9AE}" pid="3" name="MediaServiceImageTags">
    <vt:lpwstr/>
  </property>
</Properties>
</file>