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4"/>
  </p:notesMasterIdLst>
  <p:handoutMasterIdLst>
    <p:handoutMasterId r:id="rId25"/>
  </p:handoutMasterIdLst>
  <p:sldIdLst>
    <p:sldId id="264" r:id="rId6"/>
    <p:sldId id="271" r:id="rId7"/>
    <p:sldId id="261" r:id="rId8"/>
    <p:sldId id="269" r:id="rId9"/>
    <p:sldId id="270" r:id="rId10"/>
    <p:sldId id="272" r:id="rId11"/>
    <p:sldId id="273" r:id="rId12"/>
    <p:sldId id="274" r:id="rId13"/>
    <p:sldId id="275" r:id="rId14"/>
    <p:sldId id="276" r:id="rId15"/>
    <p:sldId id="277" r:id="rId16"/>
    <p:sldId id="278" r:id="rId17"/>
    <p:sldId id="279" r:id="rId18"/>
    <p:sldId id="280" r:id="rId19"/>
    <p:sldId id="282" r:id="rId20"/>
    <p:sldId id="281" r:id="rId21"/>
    <p:sldId id="284" r:id="rId22"/>
    <p:sldId id="283" r:id="rId23"/>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26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2" autoAdjust="0"/>
    <p:restoredTop sz="71535" autoAdjust="0"/>
  </p:normalViewPr>
  <p:slideViewPr>
    <p:cSldViewPr snapToGrid="0" snapToObjects="1">
      <p:cViewPr varScale="1">
        <p:scale>
          <a:sx n="64" d="100"/>
          <a:sy n="64" d="100"/>
        </p:scale>
        <p:origin x="2184" y="6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napToGrid="0" snapToObjects="1">
      <p:cViewPr varScale="1">
        <p:scale>
          <a:sx n="148" d="100"/>
          <a:sy n="148" d="100"/>
        </p:scale>
        <p:origin x="-592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A534CD8-6C9A-7068-F329-6CF2E94AF889}"/>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81C6FA2F-64B4-69F0-E112-B08E8E90D8CF}"/>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5C1F63E7-8082-4780-9660-A769AF93B9CF}" type="datetimeFigureOut">
              <a:rPr lang="en-US"/>
              <a:pPr>
                <a:defRPr/>
              </a:pPr>
              <a:t>3/14/2023</a:t>
            </a:fld>
            <a:endParaRPr lang="en-US"/>
          </a:p>
        </p:txBody>
      </p:sp>
      <p:sp>
        <p:nvSpPr>
          <p:cNvPr id="4" name="Footer Placeholder 3">
            <a:extLst>
              <a:ext uri="{FF2B5EF4-FFF2-40B4-BE49-F238E27FC236}">
                <a16:creationId xmlns:a16="http://schemas.microsoft.com/office/drawing/2014/main" id="{B3BB0E79-3324-F1E6-BBF1-D6847F16F04F}"/>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A984D7D2-0A6A-274E-8184-B015BD8EC4D2}"/>
              </a:ext>
            </a:extLst>
          </p:cNvPr>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856EE40B-2171-4E75-A1A7-BB046D8EBCE8}"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2CC7CC-15BE-A6F4-6424-8CDE4A14214E}"/>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D1CF34EA-D1AD-2D8A-55F7-CB20BFB06702}"/>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49231A88-7C7E-427A-8BFF-D9142439C5B1}" type="datetimeFigureOut">
              <a:rPr lang="en-US"/>
              <a:pPr>
                <a:defRPr/>
              </a:pPr>
              <a:t>3/14/2023</a:t>
            </a:fld>
            <a:endParaRPr lang="en-US"/>
          </a:p>
        </p:txBody>
      </p:sp>
      <p:sp>
        <p:nvSpPr>
          <p:cNvPr id="4" name="Slide Image Placeholder 3">
            <a:extLst>
              <a:ext uri="{FF2B5EF4-FFF2-40B4-BE49-F238E27FC236}">
                <a16:creationId xmlns:a16="http://schemas.microsoft.com/office/drawing/2014/main" id="{B70EDD6C-088E-FA6D-F0A9-EC306872FD42}"/>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989AF3CC-1088-B082-71EC-4F5F9CB0DC9E}"/>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a:extLst>
              <a:ext uri="{FF2B5EF4-FFF2-40B4-BE49-F238E27FC236}">
                <a16:creationId xmlns:a16="http://schemas.microsoft.com/office/drawing/2014/main" id="{99BAC310-9945-889D-803F-F577C1DB27BD}"/>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F06C7800-51CA-685B-D85D-09423E7D4C5F}"/>
              </a:ext>
            </a:extLst>
          </p:cNvPr>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6923DE94-C11A-4263-A00B-C19201C84A7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E71FDA24-3F38-B137-D8B4-8CEBF19B223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A6402D23-7598-DB76-8349-54CB454A4173}"/>
              </a:ext>
            </a:extLst>
          </p:cNvPr>
          <p:cNvSpPr>
            <a:spLocks noGrp="1"/>
          </p:cNvSpPr>
          <p:nvPr>
            <p:ph type="body" idx="1"/>
          </p:nvPr>
        </p:nvSpPr>
        <p:spPr/>
        <p:txBody>
          <a:bodyPr wrap="square" numCol="1" anchor="t" anchorCtr="0" compatLnSpc="1">
            <a:prstTxWarp prst="textNoShape">
              <a:avLst/>
            </a:prstTxWarp>
          </a:bodyPr>
          <a:lstStyle/>
          <a:p>
            <a:pPr marL="63500">
              <a:lnSpc>
                <a:spcPct val="115000"/>
              </a:lnSpc>
              <a:spcBef>
                <a:spcPts val="988"/>
              </a:spcBef>
            </a:pPr>
            <a:r>
              <a:rPr lang="en-US" altLang="en-US" sz="1800" dirty="0">
                <a:latin typeface="Arial" panose="020B0604020202020204" pitchFamily="34" charset="0"/>
                <a:cs typeface="Calibri" panose="020F0502020204030204" pitchFamily="34" charset="0"/>
              </a:rPr>
              <a:t>The scanners are very sensitive machines, if any scripts amongst these batches have staples still attached, they can drag multiple scripts through together and cause stoppages, which result in wasted time as the problem has to be identified, resolved and scripts rescanned. They can also damage the inner workings of the scanner and cause further and longer downtime if, for example, they become stuck in the rollers, scratch the imaging guides, or affect the sensors in any way. Parts may have to be replaced and time ultimately lost.</a:t>
            </a:r>
          </a:p>
          <a:p>
            <a:pPr marL="63500" algn="just">
              <a:spcBef>
                <a:spcPct val="0"/>
              </a:spcBef>
            </a:pPr>
            <a:r>
              <a:rPr lang="en-US" altLang="en-US" sz="1800" b="1" dirty="0">
                <a:latin typeface="Arial" panose="020B0604020202020204" pitchFamily="34" charset="0"/>
                <a:cs typeface="Calibri" panose="020F0502020204030204" pitchFamily="34" charset="0"/>
              </a:rPr>
              <a:t>Action: Remove all staples carefully before prescriptions are submitted.</a:t>
            </a:r>
            <a:endParaRPr lang="en-GB" altLang="en-US" sz="1800" b="1" dirty="0">
              <a:cs typeface="Calibri" panose="020F0502020204030204" pitchFamily="34" charset="0"/>
            </a:endParaRPr>
          </a:p>
          <a:p>
            <a:pPr marL="63500">
              <a:spcBef>
                <a:spcPts val="38"/>
              </a:spcBef>
            </a:pPr>
            <a:r>
              <a:rPr lang="en-US" altLang="en-US" sz="1800" b="1" dirty="0">
                <a:latin typeface="Arial" panose="020B0604020202020204" pitchFamily="34" charset="0"/>
                <a:cs typeface="Calibri" panose="020F0502020204030204" pitchFamily="34" charset="0"/>
              </a:rPr>
              <a:t> </a:t>
            </a:r>
            <a:endParaRPr lang="en-GB" altLang="en-US" sz="1800" dirty="0">
              <a:cs typeface="Calibri" panose="020F0502020204030204" pitchFamily="34" charset="0"/>
            </a:endParaRPr>
          </a:p>
          <a:p>
            <a:pPr marL="63500" algn="just">
              <a:lnSpc>
                <a:spcPct val="115000"/>
              </a:lnSpc>
              <a:spcBef>
                <a:spcPts val="988"/>
              </a:spcBef>
            </a:pPr>
            <a:endParaRPr lang="en-GB" altLang="en-US" sz="1800" dirty="0">
              <a:cs typeface="Calibri" panose="020F0502020204030204" pitchFamily="34" charset="0"/>
            </a:endParaRPr>
          </a:p>
          <a:p>
            <a:pPr marL="63500" algn="just">
              <a:lnSpc>
                <a:spcPct val="115000"/>
              </a:lnSpc>
              <a:spcBef>
                <a:spcPts val="988"/>
              </a:spcBef>
            </a:pPr>
            <a:r>
              <a:rPr lang="en-US" altLang="en-US" sz="1800" dirty="0">
                <a:latin typeface="Arial" panose="020B0604020202020204" pitchFamily="34" charset="0"/>
                <a:cs typeface="Calibri" panose="020F0502020204030204" pitchFamily="34" charset="0"/>
              </a:rPr>
              <a:t> </a:t>
            </a:r>
            <a:endParaRPr lang="en-GB" altLang="en-US" sz="1800" dirty="0">
              <a:cs typeface="Calibri" panose="020F0502020204030204" pitchFamily="34" charset="0"/>
            </a:endParaRPr>
          </a:p>
          <a:p>
            <a:pPr marL="63500">
              <a:spcBef>
                <a:spcPct val="0"/>
              </a:spcBef>
            </a:pPr>
            <a:endParaRPr lang="en-GB" altLang="en-US" sz="1800" dirty="0">
              <a:cs typeface="Calibri" panose="020F0502020204030204" pitchFamily="34" charset="0"/>
            </a:endParaRPr>
          </a:p>
          <a:p>
            <a:pPr marL="63500">
              <a:spcBef>
                <a:spcPct val="0"/>
              </a:spcBef>
            </a:pPr>
            <a:endParaRPr lang="en-GB" altLang="en-US" dirty="0"/>
          </a:p>
        </p:txBody>
      </p:sp>
      <p:sp>
        <p:nvSpPr>
          <p:cNvPr id="21508" name="Slide Number Placeholder 3">
            <a:extLst>
              <a:ext uri="{FF2B5EF4-FFF2-40B4-BE49-F238E27FC236}">
                <a16:creationId xmlns:a16="http://schemas.microsoft.com/office/drawing/2014/main" id="{28D66A25-C86B-2871-7691-DED54DBA541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06D7B7D-5FD4-4B84-B027-59DAC086314A}" type="slidenum">
              <a:rPr lang="en-US" altLang="en-US"/>
              <a:pPr fontAlgn="base">
                <a:spcBef>
                  <a:spcPct val="0"/>
                </a:spcBef>
                <a:spcAft>
                  <a:spcPct val="0"/>
                </a:spcAft>
              </a:pPr>
              <a:t>5</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6A331FC6-33D3-2327-46A8-304AF0DD406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3736B6A6-FE0C-7288-151B-D3DAAAA49F43}"/>
              </a:ext>
            </a:extLst>
          </p:cNvPr>
          <p:cNvSpPr>
            <a:spLocks noGrp="1"/>
          </p:cNvSpPr>
          <p:nvPr>
            <p:ph type="body" idx="1"/>
          </p:nvPr>
        </p:nvSpPr>
        <p:spPr/>
        <p:txBody>
          <a:bodyPr wrap="square" numCol="1" anchor="t" anchorCtr="0" compatLnSpc="1">
            <a:prstTxWarp prst="textNoShape">
              <a:avLst/>
            </a:prstTxWarp>
          </a:bodyPr>
          <a:lstStyle/>
          <a:p>
            <a:pPr marL="63500">
              <a:lnSpc>
                <a:spcPct val="115000"/>
              </a:lnSpc>
              <a:spcBef>
                <a:spcPts val="275"/>
              </a:spcBef>
            </a:pPr>
            <a:r>
              <a:rPr lang="en-US" altLang="en-US" sz="1800">
                <a:latin typeface="Arial" panose="020B0604020202020204" pitchFamily="34" charset="0"/>
                <a:cs typeface="Calibri" panose="020F0502020204030204" pitchFamily="34" charset="0"/>
              </a:rPr>
              <a:t>The major problems that arise from scripts with Sticky Labels on them are “multi-feed” and “paper jam” errors. Scripts that have Labels attached will trigger the scanner to multi-feed as it “thinks” more than one script has been pulled through. Also, the position of the labels can impede the reading of the 2D barcode.</a:t>
            </a:r>
            <a:endParaRPr lang="en-GB" altLang="en-US" sz="1800">
              <a:cs typeface="Calibri" panose="020F0502020204030204" pitchFamily="34" charset="0"/>
            </a:endParaRPr>
          </a:p>
          <a:p>
            <a:pPr marL="63500">
              <a:lnSpc>
                <a:spcPct val="115000"/>
              </a:lnSpc>
              <a:spcBef>
                <a:spcPts val="988"/>
              </a:spcBef>
            </a:pPr>
            <a:r>
              <a:rPr lang="en-US" altLang="en-US" sz="1800">
                <a:latin typeface="Arial" panose="020B0604020202020204" pitchFamily="34" charset="0"/>
                <a:cs typeface="Calibri" panose="020F0502020204030204" pitchFamily="34" charset="0"/>
              </a:rPr>
              <a:t>The biggest problem we have found with Labels is when they have been removed and the “sticky residue” is left behind on the script. This causes problems as our scanners pull the scripts through at a very fast rate and because several scripts may be stuck together, the only solution is to scan each of the effected scripts individually.</a:t>
            </a:r>
            <a:endParaRPr lang="en-GB" altLang="en-US" sz="1800">
              <a:cs typeface="Calibri" panose="020F0502020204030204" pitchFamily="34" charset="0"/>
            </a:endParaRPr>
          </a:p>
          <a:p>
            <a:pPr marL="63500">
              <a:spcBef>
                <a:spcPct val="0"/>
              </a:spcBef>
            </a:pPr>
            <a:r>
              <a:rPr lang="en-GB" altLang="en-US" b="1"/>
              <a:t>Action – avoid using stickers</a:t>
            </a:r>
          </a:p>
        </p:txBody>
      </p:sp>
      <p:sp>
        <p:nvSpPr>
          <p:cNvPr id="39940" name="Slide Number Placeholder 3">
            <a:extLst>
              <a:ext uri="{FF2B5EF4-FFF2-40B4-BE49-F238E27FC236}">
                <a16:creationId xmlns:a16="http://schemas.microsoft.com/office/drawing/2014/main" id="{46CAB205-1938-1D54-901A-FB8AE35280C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5E47E9C-E346-45E0-A052-A22D26CCDC4D}" type="slidenum">
              <a:rPr lang="en-US" altLang="en-US"/>
              <a:pPr fontAlgn="base">
                <a:spcBef>
                  <a:spcPct val="0"/>
                </a:spcBef>
                <a:spcAft>
                  <a:spcPct val="0"/>
                </a:spcAft>
              </a:pPr>
              <a:t>14</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0C44E650-703D-877B-15CB-837F65C0462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E08EB1AF-7561-244C-B07A-72FDA3419AEA}"/>
              </a:ext>
            </a:extLst>
          </p:cNvPr>
          <p:cNvSpPr>
            <a:spLocks noGrp="1"/>
          </p:cNvSpPr>
          <p:nvPr>
            <p:ph type="body" idx="1"/>
          </p:nvPr>
        </p:nvSpPr>
        <p:spPr/>
        <p:txBody>
          <a:bodyPr/>
          <a:lstStyle/>
          <a:p>
            <a:pPr fontAlgn="auto">
              <a:spcBef>
                <a:spcPts val="0"/>
              </a:spcBef>
              <a:spcAft>
                <a:spcPts val="0"/>
              </a:spcAft>
              <a:defRPr/>
            </a:pPr>
            <a:r>
              <a:rPr lang="en-US" sz="1800" dirty="0">
                <a:latin typeface="Arial" panose="020B0604020202020204" pitchFamily="34" charset="0"/>
                <a:ea typeface="Calibri" panose="020F0502020204030204" pitchFamily="34" charset="0"/>
              </a:rPr>
              <a:t>The images shows just what a staff member has removed from a contractor submission.</a:t>
            </a:r>
            <a:endParaRPr lang="en-GB" sz="1800" dirty="0">
              <a:ea typeface="Calibri" panose="020F0502020204030204" pitchFamily="34" charset="0"/>
            </a:endParaRPr>
          </a:p>
          <a:p>
            <a:pPr fontAlgn="auto">
              <a:spcBef>
                <a:spcPts val="0"/>
              </a:spcBef>
              <a:spcAft>
                <a:spcPts val="0"/>
              </a:spcAft>
              <a:defRPr/>
            </a:pPr>
            <a:r>
              <a:rPr lang="en-US" sz="1800" dirty="0">
                <a:latin typeface="Arial" panose="020B0604020202020204" pitchFamily="34" charset="0"/>
                <a:ea typeface="Calibri" panose="020F0502020204030204" pitchFamily="34" charset="0"/>
              </a:rPr>
              <a:t>As you can see, there was a substantial amount of work involved in preparing these batches for the scanning process. The total time taken to prep was significantly above average. Based on the condition of scripts and time spent prepping would mean this would be classified as a poor</a:t>
            </a:r>
            <a:r>
              <a:rPr lang="en-US" sz="1800" spc="-85" dirty="0">
                <a:latin typeface="Arial" panose="020B0604020202020204" pitchFamily="34" charset="0"/>
                <a:ea typeface="Calibri" panose="020F0502020204030204" pitchFamily="34" charset="0"/>
              </a:rPr>
              <a:t> </a:t>
            </a:r>
            <a:r>
              <a:rPr lang="en-US" sz="1800" dirty="0">
                <a:latin typeface="Arial" panose="020B0604020202020204" pitchFamily="34" charset="0"/>
                <a:ea typeface="Calibri" panose="020F0502020204030204" pitchFamily="34" charset="0"/>
              </a:rPr>
              <a:t>submission.</a:t>
            </a:r>
            <a:endParaRPr lang="en-GB" sz="1800" dirty="0">
              <a:ea typeface="Calibri" panose="020F0502020204030204" pitchFamily="34" charset="0"/>
            </a:endParaRPr>
          </a:p>
          <a:p>
            <a:pPr fontAlgn="auto">
              <a:spcBef>
                <a:spcPts val="0"/>
              </a:spcBef>
              <a:spcAft>
                <a:spcPts val="0"/>
              </a:spcAft>
              <a:defRPr/>
            </a:pPr>
            <a:r>
              <a:rPr lang="en-GB" b="1" dirty="0"/>
              <a:t>Action – read the guidance on our Website and follow the simple step by step instructions</a:t>
            </a:r>
          </a:p>
        </p:txBody>
      </p:sp>
      <p:sp>
        <p:nvSpPr>
          <p:cNvPr id="41988" name="Slide Number Placeholder 3">
            <a:extLst>
              <a:ext uri="{FF2B5EF4-FFF2-40B4-BE49-F238E27FC236}">
                <a16:creationId xmlns:a16="http://schemas.microsoft.com/office/drawing/2014/main" id="{D038435B-24EB-DA9B-5EA5-F7662B2004E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62C23F2-F7D4-4BED-B1F0-2F7589E41080}" type="slidenum">
              <a:rPr lang="en-US" altLang="en-US"/>
              <a:pPr fontAlgn="base">
                <a:spcBef>
                  <a:spcPct val="0"/>
                </a:spcBef>
                <a:spcAft>
                  <a:spcPct val="0"/>
                </a:spcAft>
              </a:pPr>
              <a:t>15</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964244B4-A4B3-08EC-64A4-E3A2E87B34A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a:extLst>
              <a:ext uri="{FF2B5EF4-FFF2-40B4-BE49-F238E27FC236}">
                <a16:creationId xmlns:a16="http://schemas.microsoft.com/office/drawing/2014/main" id="{757EE8CB-4E8C-B1AC-44EE-56BEC5E5E7F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z="1800">
                <a:latin typeface="Arial" panose="020B0604020202020204" pitchFamily="34" charset="0"/>
                <a:cs typeface="Calibri" panose="020F0502020204030204" pitchFamily="34" charset="0"/>
              </a:rPr>
              <a:t>Another issue we find under this section, is those submissions that are simply “thrown” into a box with no sorting of the scripts into their relevant Groups. The result of this is a staff member having to take extra time to identify each Group. Depending on the total number of scripts submitted, this will take significantly longer to prepare it for scanning.</a:t>
            </a:r>
            <a:endParaRPr lang="en-GB" altLang="en-US" sz="1800">
              <a:cs typeface="Calibri" panose="020F0502020204030204" pitchFamily="34" charset="0"/>
            </a:endParaRPr>
          </a:p>
          <a:p>
            <a:pPr>
              <a:spcBef>
                <a:spcPct val="0"/>
              </a:spcBef>
            </a:pPr>
            <a:r>
              <a:rPr lang="en-US" altLang="en-US" sz="1800" b="1">
                <a:latin typeface="Arial" panose="020B0604020202020204" pitchFamily="34" charset="0"/>
                <a:cs typeface="Calibri" panose="020F0502020204030204" pitchFamily="34" charset="0"/>
              </a:rPr>
              <a:t>Action</a:t>
            </a:r>
            <a:r>
              <a:rPr lang="en-US" altLang="en-US" sz="1800" b="1" i="1" u="sng">
                <a:latin typeface="Arial" panose="020B0604020202020204" pitchFamily="34" charset="0"/>
                <a:cs typeface="Calibri" panose="020F0502020204030204" pitchFamily="34" charset="0"/>
              </a:rPr>
              <a:t> </a:t>
            </a:r>
            <a:r>
              <a:rPr lang="en-US" altLang="en-US" sz="1800" b="1">
                <a:latin typeface="Arial" panose="020B0604020202020204" pitchFamily="34" charset="0"/>
                <a:cs typeface="Calibri" panose="020F0502020204030204" pitchFamily="34" charset="0"/>
              </a:rPr>
              <a:t>follow the official sorting guidance ensuring groups are clearly identified. If the exception group (G1A) is not clearly identified scripts could be scanned as G1 which could affect the accuracy oy payment for those scripts.</a:t>
            </a:r>
            <a:endParaRPr lang="en-GB" altLang="en-US" sz="1800">
              <a:cs typeface="Calibri" panose="020F0502020204030204" pitchFamily="34" charset="0"/>
            </a:endParaRPr>
          </a:p>
          <a:p>
            <a:pPr>
              <a:spcBef>
                <a:spcPct val="0"/>
              </a:spcBef>
            </a:pPr>
            <a:r>
              <a:rPr lang="en-US" altLang="en-US" sz="1800" b="1">
                <a:latin typeface="Arial" panose="020B0604020202020204" pitchFamily="34" charset="0"/>
                <a:cs typeface="Calibri" panose="020F0502020204030204" pitchFamily="34" charset="0"/>
              </a:rPr>
              <a:t> </a:t>
            </a:r>
            <a:endParaRPr lang="en-GB" altLang="en-US" sz="1800">
              <a:cs typeface="Calibri" panose="020F0502020204030204" pitchFamily="34" charset="0"/>
            </a:endParaRPr>
          </a:p>
          <a:p>
            <a:pPr>
              <a:spcBef>
                <a:spcPct val="0"/>
              </a:spcBef>
            </a:pPr>
            <a:endParaRPr lang="en-GB" altLang="en-US"/>
          </a:p>
        </p:txBody>
      </p:sp>
      <p:sp>
        <p:nvSpPr>
          <p:cNvPr id="44036" name="Slide Number Placeholder 3">
            <a:extLst>
              <a:ext uri="{FF2B5EF4-FFF2-40B4-BE49-F238E27FC236}">
                <a16:creationId xmlns:a16="http://schemas.microsoft.com/office/drawing/2014/main" id="{28F5A7E3-3C29-B366-F9A1-DFB18AFC7B2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1C98BEF-9FEC-422F-BCC5-A6CB99548F28}" type="slidenum">
              <a:rPr lang="en-US" altLang="en-US"/>
              <a:pPr fontAlgn="base">
                <a:spcBef>
                  <a:spcPct val="0"/>
                </a:spcBef>
                <a:spcAft>
                  <a:spcPct val="0"/>
                </a:spcAft>
              </a:pPr>
              <a:t>16</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219F4EE6-9FF9-C73B-A950-75F4B1D9512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a:extLst>
              <a:ext uri="{FF2B5EF4-FFF2-40B4-BE49-F238E27FC236}">
                <a16:creationId xmlns:a16="http://schemas.microsoft.com/office/drawing/2014/main" id="{B38A49C9-2168-E672-063B-B07FD57AB9E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a:t>Script in mint condition, no staples, tears or rips and patient info section removed. Scripts are secure within a strong box.</a:t>
            </a:r>
          </a:p>
        </p:txBody>
      </p:sp>
      <p:sp>
        <p:nvSpPr>
          <p:cNvPr id="46084" name="Slide Number Placeholder 3">
            <a:extLst>
              <a:ext uri="{FF2B5EF4-FFF2-40B4-BE49-F238E27FC236}">
                <a16:creationId xmlns:a16="http://schemas.microsoft.com/office/drawing/2014/main" id="{9F0EA0BA-4479-1D74-40E7-CF611BDDFAD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B35187F-F820-4D8B-97C8-3B3429F6D00C}" type="slidenum">
              <a:rPr lang="en-US" altLang="en-US"/>
              <a:pPr fontAlgn="base">
                <a:spcBef>
                  <a:spcPct val="0"/>
                </a:spcBef>
                <a:spcAft>
                  <a:spcPct val="0"/>
                </a:spcAft>
              </a:pPr>
              <a:t>17</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4E292562-5EAE-AE7D-29E1-DEE0FFFB562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7DFB1F5E-F9E0-10A6-0B37-CAE08098F82D}"/>
              </a:ext>
            </a:extLst>
          </p:cNvPr>
          <p:cNvSpPr>
            <a:spLocks noGrp="1"/>
          </p:cNvSpPr>
          <p:nvPr>
            <p:ph type="body" idx="1"/>
          </p:nvPr>
        </p:nvSpPr>
        <p:spPr/>
        <p:txBody>
          <a:bodyPr wrap="square" numCol="1" anchor="t" anchorCtr="0" compatLnSpc="1">
            <a:prstTxWarp prst="textNoShape">
              <a:avLst/>
            </a:prstTxWarp>
          </a:bodyPr>
          <a:lstStyle/>
          <a:p>
            <a:pPr>
              <a:spcBef>
                <a:spcPct val="0"/>
              </a:spcBef>
            </a:pPr>
            <a:r>
              <a:rPr lang="en-US" altLang="en-US" sz="1800">
                <a:latin typeface="Arial" panose="020B0604020202020204" pitchFamily="34" charset="0"/>
                <a:cs typeface="Calibri" panose="020F0502020204030204" pitchFamily="34" charset="0"/>
              </a:rPr>
              <a:t>Non or partial removal of the patient information slip is a common problem we have when scanning the scripts. The slip that contains any additional patient information / notes has should be completely removed along the perforated edge. The Patient Information Slip can be folded over behind the main script and have gone unnoticed by the staff member who prepared it for scanning and the Pharmacist themselves. Possibly the pharmacist has noticed it but was not aware that it should be removed.</a:t>
            </a:r>
            <a:endParaRPr lang="en-GB" altLang="en-US" sz="1800">
              <a:cs typeface="Calibri" panose="020F0502020204030204" pitchFamily="34" charset="0"/>
            </a:endParaRPr>
          </a:p>
          <a:p>
            <a:pPr>
              <a:spcBef>
                <a:spcPct val="0"/>
              </a:spcBef>
            </a:pPr>
            <a:r>
              <a:rPr lang="en-US" altLang="en-US" sz="1800">
                <a:latin typeface="Arial" panose="020B0604020202020204" pitchFamily="34" charset="0"/>
                <a:cs typeface="Calibri" panose="020F0502020204030204" pitchFamily="34" charset="0"/>
              </a:rPr>
              <a:t> </a:t>
            </a:r>
            <a:endParaRPr lang="en-GB" altLang="en-US" sz="1800">
              <a:cs typeface="Calibri" panose="020F0502020204030204" pitchFamily="34" charset="0"/>
            </a:endParaRPr>
          </a:p>
          <a:p>
            <a:pPr algn="just">
              <a:spcBef>
                <a:spcPct val="0"/>
              </a:spcBef>
            </a:pPr>
            <a:r>
              <a:rPr lang="en-US" altLang="en-US" sz="1800" u="sng">
                <a:latin typeface="Arial" panose="020B0604020202020204" pitchFamily="34" charset="0"/>
                <a:cs typeface="Calibri" panose="020F0502020204030204" pitchFamily="34" charset="0"/>
              </a:rPr>
              <a:t>Why</a:t>
            </a:r>
            <a:r>
              <a:rPr lang="en-US" altLang="en-US" sz="1800">
                <a:latin typeface="Arial" panose="020B0604020202020204" pitchFamily="34" charset="0"/>
                <a:cs typeface="Calibri" panose="020F0502020204030204" pitchFamily="34" charset="0"/>
              </a:rPr>
              <a:t>?</a:t>
            </a:r>
            <a:endParaRPr lang="en-GB" altLang="en-US" sz="1800">
              <a:cs typeface="Calibri" panose="020F0502020204030204" pitchFamily="34" charset="0"/>
            </a:endParaRPr>
          </a:p>
          <a:p>
            <a:pPr>
              <a:spcBef>
                <a:spcPts val="13"/>
              </a:spcBef>
            </a:pPr>
            <a:r>
              <a:rPr lang="en-US" altLang="en-US" sz="1800">
                <a:latin typeface="Arial" panose="020B0604020202020204" pitchFamily="34" charset="0"/>
                <a:cs typeface="Calibri" panose="020F0502020204030204" pitchFamily="34" charset="0"/>
              </a:rPr>
              <a:t> </a:t>
            </a:r>
            <a:endParaRPr lang="en-GB" altLang="en-US" sz="1800">
              <a:cs typeface="Calibri" panose="020F0502020204030204" pitchFamily="34" charset="0"/>
            </a:endParaRPr>
          </a:p>
          <a:p>
            <a:pPr algn="just">
              <a:lnSpc>
                <a:spcPct val="115000"/>
              </a:lnSpc>
              <a:spcBef>
                <a:spcPct val="0"/>
              </a:spcBef>
            </a:pPr>
            <a:r>
              <a:rPr lang="en-US" altLang="en-US" sz="1800">
                <a:latin typeface="Arial" panose="020B0604020202020204" pitchFamily="34" charset="0"/>
                <a:cs typeface="Calibri" panose="020F0502020204030204" pitchFamily="34" charset="0"/>
              </a:rPr>
              <a:t>When scanning scripts, our scanners are very finely calibrated to read and capture script information from one script at a time. Our scanners can capture up to 10K scripts per hour, the rate of data capture is very high; any “foreign” information identified in this cycle will result in an error message.</a:t>
            </a:r>
            <a:endParaRPr lang="en-GB" altLang="en-US" sz="1800">
              <a:cs typeface="Calibri" panose="020F0502020204030204" pitchFamily="34" charset="0"/>
            </a:endParaRPr>
          </a:p>
          <a:p>
            <a:pPr>
              <a:spcBef>
                <a:spcPts val="50"/>
              </a:spcBef>
            </a:pPr>
            <a:r>
              <a:rPr lang="en-US" altLang="en-US" sz="1800">
                <a:latin typeface="Arial" panose="020B0604020202020204" pitchFamily="34" charset="0"/>
                <a:cs typeface="Calibri" panose="020F0502020204030204" pitchFamily="34" charset="0"/>
              </a:rPr>
              <a:t> </a:t>
            </a:r>
            <a:endParaRPr lang="en-GB" altLang="en-US" sz="1800">
              <a:cs typeface="Calibri" panose="020F0502020204030204" pitchFamily="34" charset="0"/>
            </a:endParaRPr>
          </a:p>
          <a:p>
            <a:pPr algn="just">
              <a:lnSpc>
                <a:spcPct val="115000"/>
              </a:lnSpc>
              <a:spcBef>
                <a:spcPct val="0"/>
              </a:spcBef>
            </a:pPr>
            <a:r>
              <a:rPr lang="en-US" altLang="en-US" sz="1800">
                <a:latin typeface="Arial" panose="020B0604020202020204" pitchFamily="34" charset="0"/>
                <a:cs typeface="Calibri" panose="020F0502020204030204" pitchFamily="34" charset="0"/>
              </a:rPr>
              <a:t>When this error occurs the person scanning must find the script with the patient information slip still attached, remove this and rescan. This significantly increases the time spent scanning.</a:t>
            </a:r>
            <a:endParaRPr lang="en-GB" altLang="en-US" sz="1800">
              <a:cs typeface="Calibri" panose="020F0502020204030204" pitchFamily="34" charset="0"/>
            </a:endParaRPr>
          </a:p>
          <a:p>
            <a:pPr>
              <a:spcBef>
                <a:spcPts val="50"/>
              </a:spcBef>
            </a:pPr>
            <a:r>
              <a:rPr lang="en-US" altLang="en-US" sz="1800">
                <a:latin typeface="Arial" panose="020B0604020202020204" pitchFamily="34" charset="0"/>
                <a:cs typeface="Calibri" panose="020F0502020204030204" pitchFamily="34" charset="0"/>
              </a:rPr>
              <a:t> </a:t>
            </a:r>
            <a:endParaRPr lang="en-GB" altLang="en-US" sz="1800">
              <a:cs typeface="Calibri" panose="020F0502020204030204" pitchFamily="34" charset="0"/>
            </a:endParaRPr>
          </a:p>
          <a:p>
            <a:pPr algn="just">
              <a:spcBef>
                <a:spcPct val="0"/>
              </a:spcBef>
            </a:pPr>
            <a:r>
              <a:rPr lang="en-US" altLang="en-US" sz="1800" b="1">
                <a:latin typeface="Arial" panose="020B0604020202020204" pitchFamily="34" charset="0"/>
                <a:cs typeface="Calibri" panose="020F0502020204030204" pitchFamily="34" charset="0"/>
              </a:rPr>
              <a:t>Action: Remove all Patient Information Attachments.</a:t>
            </a:r>
            <a:endParaRPr lang="en-GB" altLang="en-US" sz="1800" b="1">
              <a:cs typeface="Calibri" panose="020F0502020204030204" pitchFamily="34" charset="0"/>
            </a:endParaRPr>
          </a:p>
          <a:p>
            <a:pPr>
              <a:spcBef>
                <a:spcPct val="0"/>
              </a:spcBef>
            </a:pPr>
            <a:endParaRPr lang="en-GB" altLang="en-US"/>
          </a:p>
        </p:txBody>
      </p:sp>
      <p:sp>
        <p:nvSpPr>
          <p:cNvPr id="23556" name="Slide Number Placeholder 3">
            <a:extLst>
              <a:ext uri="{FF2B5EF4-FFF2-40B4-BE49-F238E27FC236}">
                <a16:creationId xmlns:a16="http://schemas.microsoft.com/office/drawing/2014/main" id="{B1689388-BF65-7CC0-C3D4-F1747CC0A6C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C6915E-5389-4B9A-B251-16DFE279B51F}" type="slidenum">
              <a:rPr lang="en-US" altLang="en-US"/>
              <a:pPr fontAlgn="base">
                <a:spcBef>
                  <a:spcPct val="0"/>
                </a:spcBef>
                <a:spcAft>
                  <a:spcPct val="0"/>
                </a:spcAft>
              </a:pPr>
              <a:t>6</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7B5CF1DC-D1C0-6FC2-476B-5200A9ED7CA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0075E686-ED18-5F1E-A0F9-D754B817AD15}"/>
              </a:ext>
            </a:extLst>
          </p:cNvPr>
          <p:cNvSpPr>
            <a:spLocks noGrp="1"/>
          </p:cNvSpPr>
          <p:nvPr>
            <p:ph type="body" idx="1"/>
          </p:nvPr>
        </p:nvSpPr>
        <p:spPr/>
        <p:txBody>
          <a:bodyPr/>
          <a:lstStyle/>
          <a:p>
            <a:pPr fontAlgn="auto">
              <a:spcBef>
                <a:spcPts val="0"/>
              </a:spcBef>
              <a:spcAft>
                <a:spcPts val="0"/>
              </a:spcAft>
              <a:defRPr/>
            </a:pPr>
            <a:r>
              <a:rPr lang="en-US" sz="1800" dirty="0">
                <a:latin typeface="Arial" panose="020B0604020202020204" pitchFamily="34" charset="0"/>
                <a:ea typeface="Calibri" panose="020F0502020204030204" pitchFamily="34" charset="0"/>
              </a:rPr>
              <a:t>From the images you can see some examples of scripts that require “trimming” before going through our scanners.</a:t>
            </a:r>
          </a:p>
          <a:p>
            <a:pPr fontAlgn="auto">
              <a:spcBef>
                <a:spcPts val="0"/>
              </a:spcBef>
              <a:spcAft>
                <a:spcPts val="0"/>
              </a:spcAft>
              <a:defRPr/>
            </a:pPr>
            <a:endParaRPr lang="en-US" sz="1800" dirty="0">
              <a:latin typeface="Arial" panose="020B0604020202020204" pitchFamily="34" charset="0"/>
              <a:ea typeface="Calibri" panose="020F0502020204030204" pitchFamily="34" charset="0"/>
            </a:endParaRPr>
          </a:p>
          <a:p>
            <a:pPr fontAlgn="auto">
              <a:spcBef>
                <a:spcPts val="0"/>
              </a:spcBef>
              <a:spcAft>
                <a:spcPts val="0"/>
              </a:spcAft>
              <a:defRPr/>
            </a:pPr>
            <a:r>
              <a:rPr lang="en-US" sz="1800" i="1" u="sng" dirty="0">
                <a:latin typeface="Arial" panose="020B0604020202020204" pitchFamily="34" charset="0"/>
                <a:ea typeface="Calibri" panose="020F0502020204030204" pitchFamily="34" charset="0"/>
              </a:rPr>
              <a:t>Why do the scripts need trimmed?</a:t>
            </a:r>
            <a:endParaRPr lang="en-GB" sz="1800" dirty="0">
              <a:ea typeface="Calibri" panose="020F0502020204030204" pitchFamily="34" charset="0"/>
            </a:endParaRPr>
          </a:p>
          <a:p>
            <a:pPr fontAlgn="auto">
              <a:spcBef>
                <a:spcPts val="45"/>
              </a:spcBef>
              <a:spcAft>
                <a:spcPts val="0"/>
              </a:spcAft>
              <a:defRPr/>
            </a:pPr>
            <a:r>
              <a:rPr lang="en-US" sz="1800" dirty="0">
                <a:latin typeface="Arial" panose="020B0604020202020204" pitchFamily="34" charset="0"/>
                <a:ea typeface="Calibri" panose="020F0502020204030204" pitchFamily="34" charset="0"/>
              </a:rPr>
              <a:t>The Scanners we use are calibrated to capture data at a very fast rate and aligned to accept scripts of a certain size with a small margin of difference. The scripts in the images above show a couple of different types of scripts which would require trimming.</a:t>
            </a:r>
            <a:endParaRPr lang="en-GB" sz="1800" dirty="0">
              <a:ea typeface="Calibri" panose="020F0502020204030204" pitchFamily="34" charset="0"/>
            </a:endParaRPr>
          </a:p>
          <a:p>
            <a:pPr fontAlgn="auto">
              <a:spcBef>
                <a:spcPts val="5"/>
              </a:spcBef>
              <a:spcAft>
                <a:spcPts val="0"/>
              </a:spcAft>
              <a:defRPr/>
            </a:pPr>
            <a:r>
              <a:rPr lang="en-US" sz="1800" dirty="0">
                <a:latin typeface="Arial" panose="020B0604020202020204" pitchFamily="34" charset="0"/>
                <a:ea typeface="Calibri" panose="020F0502020204030204" pitchFamily="34" charset="0"/>
              </a:rPr>
              <a:t>The image on the left shows a significant portion of the patient information that is still attached; this will need to be removed as the scanner will not read the script correctly.  This part of the script might also be folded over behind the main script and will cause one of the errors mentioned previously; all ultimately resulting in more time</a:t>
            </a:r>
            <a:r>
              <a:rPr lang="en-US" sz="1800" spc="-75" dirty="0">
                <a:latin typeface="Arial" panose="020B0604020202020204" pitchFamily="34" charset="0"/>
                <a:ea typeface="Calibri" panose="020F0502020204030204" pitchFamily="34" charset="0"/>
              </a:rPr>
              <a:t> </a:t>
            </a:r>
            <a:r>
              <a:rPr lang="en-US" sz="1800" dirty="0">
                <a:latin typeface="Arial" panose="020B0604020202020204" pitchFamily="34" charset="0"/>
                <a:ea typeface="Calibri" panose="020F0502020204030204" pitchFamily="34" charset="0"/>
              </a:rPr>
              <a:t>lost.</a:t>
            </a:r>
            <a:endParaRPr lang="en-GB" sz="1800" dirty="0">
              <a:ea typeface="Calibri" panose="020F0502020204030204" pitchFamily="34" charset="0"/>
            </a:endParaRPr>
          </a:p>
          <a:p>
            <a:pPr fontAlgn="auto">
              <a:spcBef>
                <a:spcPts val="5"/>
              </a:spcBef>
              <a:spcAft>
                <a:spcPts val="0"/>
              </a:spcAft>
              <a:defRPr/>
            </a:pPr>
            <a:r>
              <a:rPr lang="en-US" sz="1800" dirty="0">
                <a:latin typeface="Arial" panose="020B0604020202020204" pitchFamily="34" charset="0"/>
                <a:ea typeface="Calibri" panose="020F0502020204030204" pitchFamily="34" charset="0"/>
              </a:rPr>
              <a:t>The other images show a smaller section that has been left, and in itself this would not seem problematic, however during the scanning process, when scripts are travelling through our scanners at a very fast rate, these edges will break off and can clog the scanners resulting in image quality problems, scanning errors and possibly scanner downtime due to maintenance work required to remove these script particles.</a:t>
            </a:r>
            <a:endParaRPr lang="en-GB" sz="1800" dirty="0">
              <a:ea typeface="Calibri" panose="020F0502020204030204" pitchFamily="34" charset="0"/>
            </a:endParaRPr>
          </a:p>
          <a:p>
            <a:pPr fontAlgn="auto">
              <a:spcBef>
                <a:spcPts val="20"/>
              </a:spcBef>
              <a:spcAft>
                <a:spcPts val="0"/>
              </a:spcAft>
              <a:defRPr/>
            </a:pPr>
            <a:r>
              <a:rPr lang="en-US" sz="1800" dirty="0">
                <a:latin typeface="Arial" panose="020B0604020202020204" pitchFamily="34" charset="0"/>
                <a:ea typeface="Calibri" panose="020F0502020204030204" pitchFamily="34" charset="0"/>
              </a:rPr>
              <a:t> </a:t>
            </a:r>
            <a:endParaRPr lang="en-GB" sz="1800" dirty="0">
              <a:ea typeface="Calibri" panose="020F0502020204030204" pitchFamily="34" charset="0"/>
            </a:endParaRPr>
          </a:p>
          <a:p>
            <a:pPr marL="63500" fontAlgn="auto">
              <a:spcBef>
                <a:spcPts val="0"/>
              </a:spcBef>
              <a:spcAft>
                <a:spcPts val="0"/>
              </a:spcAft>
              <a:defRPr/>
            </a:pPr>
            <a:r>
              <a:rPr lang="en-US" sz="1800" b="1" dirty="0">
                <a:latin typeface="Arial" panose="020B0604020202020204" pitchFamily="34" charset="0"/>
                <a:ea typeface="Calibri" panose="020F0502020204030204" pitchFamily="34" charset="0"/>
              </a:rPr>
              <a:t>Action: Remove all uneven edges. Use scissors if required.</a:t>
            </a:r>
            <a:endParaRPr lang="en-GB" sz="1800" b="1" dirty="0">
              <a:ea typeface="Calibri" panose="020F0502020204030204" pitchFamily="34" charset="0"/>
            </a:endParaRPr>
          </a:p>
          <a:p>
            <a:pPr fontAlgn="auto">
              <a:spcBef>
                <a:spcPts val="0"/>
              </a:spcBef>
              <a:spcAft>
                <a:spcPts val="0"/>
              </a:spcAft>
              <a:defRPr/>
            </a:pPr>
            <a:endParaRPr lang="en-GB" sz="1800" dirty="0">
              <a:ea typeface="Calibri" panose="020F0502020204030204" pitchFamily="34" charset="0"/>
            </a:endParaRPr>
          </a:p>
          <a:p>
            <a:pPr fontAlgn="auto">
              <a:spcBef>
                <a:spcPts val="0"/>
              </a:spcBef>
              <a:spcAft>
                <a:spcPts val="0"/>
              </a:spcAft>
              <a:defRPr/>
            </a:pPr>
            <a:endParaRPr lang="en-GB" dirty="0"/>
          </a:p>
        </p:txBody>
      </p:sp>
      <p:sp>
        <p:nvSpPr>
          <p:cNvPr id="25604" name="Slide Number Placeholder 3">
            <a:extLst>
              <a:ext uri="{FF2B5EF4-FFF2-40B4-BE49-F238E27FC236}">
                <a16:creationId xmlns:a16="http://schemas.microsoft.com/office/drawing/2014/main" id="{4A4393A9-3428-2486-14E4-216293D912E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9A03C9F-735D-4E97-96FF-206C2D9920F1}" type="slidenum">
              <a:rPr lang="en-US" altLang="en-US"/>
              <a:pPr fontAlgn="base">
                <a:spcBef>
                  <a:spcPct val="0"/>
                </a:spcBef>
                <a:spcAft>
                  <a:spcPct val="0"/>
                </a:spcAft>
              </a:pPr>
              <a:t>7</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B0B79411-03C9-488C-B038-E378137C106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66306D78-9650-7C2E-8FEC-61BDE23A623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a:t>These images are where scripts have not been folded along the serration leaving a fold. This takes a significantly long time to flatten before scanning.</a:t>
            </a:r>
          </a:p>
        </p:txBody>
      </p:sp>
      <p:sp>
        <p:nvSpPr>
          <p:cNvPr id="27652" name="Slide Number Placeholder 3">
            <a:extLst>
              <a:ext uri="{FF2B5EF4-FFF2-40B4-BE49-F238E27FC236}">
                <a16:creationId xmlns:a16="http://schemas.microsoft.com/office/drawing/2014/main" id="{CAA0A2CD-3BF2-DB70-9A49-4ADD366576F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7D7F7FA-ECE1-4AA4-9FE7-D1421B5832C7}" type="slidenum">
              <a:rPr lang="en-US" altLang="en-US"/>
              <a:pPr fontAlgn="base">
                <a:spcBef>
                  <a:spcPct val="0"/>
                </a:spcBef>
                <a:spcAft>
                  <a:spcPct val="0"/>
                </a:spcAft>
              </a:pPr>
              <a:t>8</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F315074B-B322-EDA2-8B9B-EF3D8ABAA48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28847E5-7293-7910-0D9D-5BF7950C6DC9}"/>
              </a:ext>
            </a:extLst>
          </p:cNvPr>
          <p:cNvSpPr>
            <a:spLocks noGrp="1"/>
          </p:cNvSpPr>
          <p:nvPr>
            <p:ph type="body" idx="1"/>
          </p:nvPr>
        </p:nvSpPr>
        <p:spPr/>
        <p:txBody>
          <a:bodyPr/>
          <a:lstStyle/>
          <a:p>
            <a:pPr fontAlgn="auto">
              <a:spcBef>
                <a:spcPts val="0"/>
              </a:spcBef>
              <a:spcAft>
                <a:spcPts val="0"/>
              </a:spcAft>
              <a:defRPr/>
            </a:pPr>
            <a:r>
              <a:rPr lang="en-US" sz="1800" dirty="0">
                <a:latin typeface="Arial" panose="020B0604020202020204" pitchFamily="34" charset="0"/>
                <a:ea typeface="Calibri" panose="020F0502020204030204" pitchFamily="34" charset="0"/>
              </a:rPr>
              <a:t>It is very common for scripts to be included in the monthly submissions batched like the images above.</a:t>
            </a:r>
            <a:endParaRPr lang="en-GB" sz="1800" dirty="0">
              <a:ea typeface="Calibri" panose="020F0502020204030204" pitchFamily="34" charset="0"/>
            </a:endParaRPr>
          </a:p>
          <a:p>
            <a:pPr fontAlgn="auto">
              <a:spcBef>
                <a:spcPts val="0"/>
              </a:spcBef>
              <a:spcAft>
                <a:spcPts val="0"/>
              </a:spcAft>
              <a:defRPr/>
            </a:pPr>
            <a:r>
              <a:rPr lang="en-US" sz="1800" dirty="0">
                <a:latin typeface="Arial" panose="020B0604020202020204" pitchFamily="34" charset="0"/>
                <a:ea typeface="Calibri" panose="020F0502020204030204" pitchFamily="34" charset="0"/>
              </a:rPr>
              <a:t>This creates a problem at the scanning stage due to the scripts being held together with very tight elastics, so tight that the scripts have been folded in two. When we remove the elastic, the scripts will have a “bend” or “curve” in them and despite the best efforts of the staff member who is preparing it, this curve will</a:t>
            </a:r>
            <a:r>
              <a:rPr lang="en-US" sz="1800" spc="-80" dirty="0">
                <a:latin typeface="Arial" panose="020B0604020202020204" pitchFamily="34" charset="0"/>
                <a:ea typeface="Calibri" panose="020F0502020204030204" pitchFamily="34" charset="0"/>
              </a:rPr>
              <a:t> </a:t>
            </a:r>
            <a:r>
              <a:rPr lang="en-US" sz="1800" dirty="0">
                <a:latin typeface="Arial" panose="020B0604020202020204" pitchFamily="34" charset="0"/>
                <a:ea typeface="Calibri" panose="020F0502020204030204" pitchFamily="34" charset="0"/>
              </a:rPr>
              <a:t>remain. Scripts should be kept flat and in as best condition as possible.</a:t>
            </a:r>
            <a:endParaRPr lang="en-GB" sz="1800" dirty="0">
              <a:ea typeface="Calibri" panose="020F0502020204030204" pitchFamily="34" charset="0"/>
            </a:endParaRPr>
          </a:p>
          <a:p>
            <a:pPr fontAlgn="auto">
              <a:spcBef>
                <a:spcPts val="0"/>
              </a:spcBef>
              <a:spcAft>
                <a:spcPts val="0"/>
              </a:spcAft>
              <a:defRPr/>
            </a:pPr>
            <a:r>
              <a:rPr lang="en-US" sz="1800" b="1" dirty="0">
                <a:latin typeface="Arial" panose="020B0604020202020204" pitchFamily="34" charset="0"/>
                <a:ea typeface="Calibri" panose="020F0502020204030204" pitchFamily="34" charset="0"/>
              </a:rPr>
              <a:t>Action: Ensure all scripts are submitted flat. Do not submit them bent or crumpled</a:t>
            </a:r>
            <a:endParaRPr lang="en-GB" sz="1800" b="1" dirty="0">
              <a:ea typeface="Calibri" panose="020F0502020204030204" pitchFamily="34" charset="0"/>
            </a:endParaRPr>
          </a:p>
          <a:p>
            <a:pPr fontAlgn="auto">
              <a:spcBef>
                <a:spcPts val="0"/>
              </a:spcBef>
              <a:spcAft>
                <a:spcPts val="0"/>
              </a:spcAft>
              <a:defRPr/>
            </a:pPr>
            <a:endParaRPr lang="en-GB" dirty="0"/>
          </a:p>
        </p:txBody>
      </p:sp>
      <p:sp>
        <p:nvSpPr>
          <p:cNvPr id="29700" name="Slide Number Placeholder 3">
            <a:extLst>
              <a:ext uri="{FF2B5EF4-FFF2-40B4-BE49-F238E27FC236}">
                <a16:creationId xmlns:a16="http://schemas.microsoft.com/office/drawing/2014/main" id="{81DA2833-C825-AFD0-56BB-7020806FC56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8C944C9-10FF-498D-BB7E-BC86808049CE}" type="slidenum">
              <a:rPr lang="en-US" altLang="en-US"/>
              <a:pPr fontAlgn="base">
                <a:spcBef>
                  <a:spcPct val="0"/>
                </a:spcBef>
                <a:spcAft>
                  <a:spcPct val="0"/>
                </a:spcAft>
              </a:pPr>
              <a:t>9</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E9F8344D-D54A-70BE-85AF-CC5F3200A15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49F44A2E-E2F4-6FE7-A090-01949A189392}"/>
              </a:ext>
            </a:extLst>
          </p:cNvPr>
          <p:cNvSpPr>
            <a:spLocks noGrp="1"/>
          </p:cNvSpPr>
          <p:nvPr>
            <p:ph type="body" idx="1"/>
          </p:nvPr>
        </p:nvSpPr>
        <p:spPr/>
        <p:txBody>
          <a:bodyPr/>
          <a:lstStyle/>
          <a:p>
            <a:pPr fontAlgn="auto">
              <a:spcBef>
                <a:spcPts val="0"/>
              </a:spcBef>
              <a:spcAft>
                <a:spcPts val="0"/>
              </a:spcAft>
              <a:defRPr/>
            </a:pPr>
            <a:r>
              <a:rPr lang="en-US" sz="1800" dirty="0">
                <a:latin typeface="Arial" panose="020B0604020202020204" pitchFamily="34" charset="0"/>
                <a:ea typeface="Calibri" panose="020F0502020204030204" pitchFamily="34" charset="0"/>
              </a:rPr>
              <a:t>Scripts that have been “scrunched” up cause additional time to be added both at the preparation and scanning stages. During the preparation stage</a:t>
            </a:r>
            <a:r>
              <a:rPr lang="en-US" sz="1800" i="1" dirty="0">
                <a:latin typeface="Arial" panose="020B0604020202020204" pitchFamily="34" charset="0"/>
                <a:ea typeface="Calibri" panose="020F0502020204030204" pitchFamily="34" charset="0"/>
              </a:rPr>
              <a:t> </a:t>
            </a:r>
            <a:r>
              <a:rPr lang="en-US" sz="1800" dirty="0">
                <a:latin typeface="Arial" panose="020B0604020202020204" pitchFamily="34" charset="0"/>
                <a:ea typeface="Calibri" panose="020F0502020204030204" pitchFamily="34" charset="0"/>
              </a:rPr>
              <a:t>the staff member will try and smooth out the script as best as they can. Scanning the</a:t>
            </a:r>
            <a:r>
              <a:rPr lang="en-US" sz="1800" i="1" dirty="0">
                <a:latin typeface="Arial" panose="020B0604020202020204" pitchFamily="34" charset="0"/>
                <a:ea typeface="Calibri" panose="020F0502020204030204" pitchFamily="34" charset="0"/>
              </a:rPr>
              <a:t> s</a:t>
            </a:r>
            <a:r>
              <a:rPr lang="en-US" sz="1800" dirty="0">
                <a:latin typeface="Arial" panose="020B0604020202020204" pitchFamily="34" charset="0"/>
                <a:ea typeface="Calibri" panose="020F0502020204030204" pitchFamily="34" charset="0"/>
              </a:rPr>
              <a:t>cripts in this condition can be awkward to scan as the scanner may not detect it, the person scanning may have to scan these one at a time to ensure everything is captured. If these are missed and scanned amongst a batch it can cause multi-feed and paper jam errors, both resulting in lost</a:t>
            </a:r>
            <a:r>
              <a:rPr lang="en-US" sz="1800" spc="-135" dirty="0">
                <a:latin typeface="Arial" panose="020B0604020202020204" pitchFamily="34" charset="0"/>
                <a:ea typeface="Calibri" panose="020F0502020204030204" pitchFamily="34" charset="0"/>
              </a:rPr>
              <a:t> </a:t>
            </a:r>
            <a:r>
              <a:rPr lang="en-US" sz="1800" dirty="0">
                <a:latin typeface="Arial" panose="020B0604020202020204" pitchFamily="34" charset="0"/>
                <a:ea typeface="Calibri" panose="020F0502020204030204" pitchFamily="34" charset="0"/>
              </a:rPr>
              <a:t>time.</a:t>
            </a:r>
            <a:endParaRPr lang="en-GB" sz="1800" dirty="0">
              <a:ea typeface="Calibri" panose="020F0502020204030204" pitchFamily="34" charset="0"/>
            </a:endParaRPr>
          </a:p>
          <a:p>
            <a:pPr fontAlgn="auto">
              <a:spcBef>
                <a:spcPts val="0"/>
              </a:spcBef>
              <a:spcAft>
                <a:spcPts val="0"/>
              </a:spcAft>
              <a:defRPr/>
            </a:pPr>
            <a:r>
              <a:rPr lang="en-US" b="1" dirty="0">
                <a:latin typeface="Arial" panose="020B0604020202020204" pitchFamily="34" charset="0"/>
                <a:ea typeface="Calibri" panose="020F0502020204030204" pitchFamily="34" charset="0"/>
              </a:rPr>
              <a:t>Action: Ensure all scripts are submitted flat. Do not submit them bent or crumpled</a:t>
            </a:r>
            <a:endParaRPr lang="en-GB" b="1" dirty="0">
              <a:ea typeface="Calibri" panose="020F0502020204030204" pitchFamily="34" charset="0"/>
            </a:endParaRPr>
          </a:p>
          <a:p>
            <a:pPr fontAlgn="auto">
              <a:spcBef>
                <a:spcPts val="0"/>
              </a:spcBef>
              <a:spcAft>
                <a:spcPts val="0"/>
              </a:spcAft>
              <a:defRPr/>
            </a:pPr>
            <a:endParaRPr lang="en-GB" dirty="0"/>
          </a:p>
        </p:txBody>
      </p:sp>
      <p:sp>
        <p:nvSpPr>
          <p:cNvPr id="31748" name="Slide Number Placeholder 3">
            <a:extLst>
              <a:ext uri="{FF2B5EF4-FFF2-40B4-BE49-F238E27FC236}">
                <a16:creationId xmlns:a16="http://schemas.microsoft.com/office/drawing/2014/main" id="{C75E3184-A7BE-C020-5E5A-95EEE02160F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CAA9D88-B42D-474B-B2FF-174ED66EF4D1}" type="slidenum">
              <a:rPr lang="en-US" altLang="en-US"/>
              <a:pPr fontAlgn="base">
                <a:spcBef>
                  <a:spcPct val="0"/>
                </a:spcBef>
                <a:spcAft>
                  <a:spcPct val="0"/>
                </a:spcAft>
              </a:pPr>
              <a:t>10</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26C47C8F-7E55-B449-A3A0-AC3D67994B6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CF466E3-4A08-A0DC-CDC8-AAECE2380ECC}"/>
              </a:ext>
            </a:extLst>
          </p:cNvPr>
          <p:cNvSpPr>
            <a:spLocks noGrp="1"/>
          </p:cNvSpPr>
          <p:nvPr>
            <p:ph type="body" idx="1"/>
          </p:nvPr>
        </p:nvSpPr>
        <p:spPr/>
        <p:txBody>
          <a:bodyPr wrap="square" numCol="1" anchor="t" anchorCtr="0" compatLnSpc="1">
            <a:prstTxWarp prst="textNoShape">
              <a:avLst/>
            </a:prstTxWarp>
          </a:bodyPr>
          <a:lstStyle/>
          <a:p>
            <a:pPr marL="63500">
              <a:lnSpc>
                <a:spcPct val="115000"/>
              </a:lnSpc>
              <a:spcBef>
                <a:spcPts val="988"/>
              </a:spcBef>
            </a:pPr>
            <a:r>
              <a:rPr lang="en-US" altLang="en-US" sz="1800" u="sng">
                <a:latin typeface="Arial" panose="020B0604020202020204" pitchFamily="34" charset="0"/>
                <a:cs typeface="Calibri" panose="020F0502020204030204" pitchFamily="34" charset="0"/>
              </a:rPr>
              <a:t>Damaged scripts through either staple removal or ripping from bags. </a:t>
            </a:r>
            <a:r>
              <a:rPr lang="en-US" altLang="en-US" sz="1800">
                <a:latin typeface="Arial" panose="020B0604020202020204" pitchFamily="34" charset="0"/>
                <a:cs typeface="Calibri" panose="020F0502020204030204" pitchFamily="34" charset="0"/>
              </a:rPr>
              <a:t>The above images show the type of damage to scripts. These cause jams and stoppages whilst scanning and staff have to try and pull-out damaged forms from the batch to scan manually therefore adding time to the preparation and scanning of scripts.</a:t>
            </a:r>
            <a:endParaRPr lang="en-GB" altLang="en-US" sz="1800">
              <a:cs typeface="Calibri" panose="020F0502020204030204" pitchFamily="34" charset="0"/>
            </a:endParaRPr>
          </a:p>
          <a:p>
            <a:pPr marL="63500">
              <a:lnSpc>
                <a:spcPct val="115000"/>
              </a:lnSpc>
              <a:spcBef>
                <a:spcPts val="988"/>
              </a:spcBef>
            </a:pPr>
            <a:r>
              <a:rPr lang="en-US" altLang="en-US" sz="1800">
                <a:latin typeface="Arial" panose="020B0604020202020204" pitchFamily="34" charset="0"/>
                <a:cs typeface="Calibri" panose="020F0502020204030204" pitchFamily="34" charset="0"/>
              </a:rPr>
              <a:t> </a:t>
            </a:r>
            <a:endParaRPr lang="en-GB" altLang="en-US" sz="1800">
              <a:cs typeface="Calibri" panose="020F0502020204030204" pitchFamily="34" charset="0"/>
            </a:endParaRPr>
          </a:p>
          <a:p>
            <a:pPr marL="63500">
              <a:spcBef>
                <a:spcPct val="0"/>
              </a:spcBef>
            </a:pPr>
            <a:r>
              <a:rPr lang="en-US" altLang="en-US" sz="1800" b="1">
                <a:latin typeface="Arial" panose="020B0604020202020204" pitchFamily="34" charset="0"/>
                <a:cs typeface="Calibri" panose="020F0502020204030204" pitchFamily="34" charset="0"/>
              </a:rPr>
              <a:t>Action: Remove all staples carefully before prescriptions are submitted.</a:t>
            </a:r>
            <a:endParaRPr lang="en-GB" altLang="en-US" sz="1800" b="1">
              <a:cs typeface="Calibri" panose="020F0502020204030204" pitchFamily="34" charset="0"/>
            </a:endParaRPr>
          </a:p>
          <a:p>
            <a:pPr marL="63500">
              <a:spcBef>
                <a:spcPct val="0"/>
              </a:spcBef>
            </a:pPr>
            <a:endParaRPr lang="en-GB" altLang="en-US"/>
          </a:p>
        </p:txBody>
      </p:sp>
      <p:sp>
        <p:nvSpPr>
          <p:cNvPr id="33796" name="Slide Number Placeholder 3">
            <a:extLst>
              <a:ext uri="{FF2B5EF4-FFF2-40B4-BE49-F238E27FC236}">
                <a16:creationId xmlns:a16="http://schemas.microsoft.com/office/drawing/2014/main" id="{6B46C0CB-78E8-BE52-6160-D4C7F327068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7E78F34-0B29-451D-BFA9-AD01617AB4A8}" type="slidenum">
              <a:rPr lang="en-US" altLang="en-US"/>
              <a:pPr fontAlgn="base">
                <a:spcBef>
                  <a:spcPct val="0"/>
                </a:spcBef>
                <a:spcAft>
                  <a:spcPct val="0"/>
                </a:spcAft>
              </a:pPr>
              <a:t>11</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D299B2EF-0769-7E23-96AA-ECC6B3EE2D6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9DAA11BC-A959-D240-58AB-63F6B92FB283}"/>
              </a:ext>
            </a:extLst>
          </p:cNvPr>
          <p:cNvSpPr>
            <a:spLocks noGrp="1"/>
          </p:cNvSpPr>
          <p:nvPr>
            <p:ph type="body" idx="1"/>
          </p:nvPr>
        </p:nvSpPr>
        <p:spPr/>
        <p:txBody>
          <a:bodyPr wrap="square" numCol="1" anchor="t" anchorCtr="0" compatLnSpc="1">
            <a:prstTxWarp prst="textNoShape">
              <a:avLst/>
            </a:prstTxWarp>
          </a:bodyPr>
          <a:lstStyle/>
          <a:p>
            <a:pPr marL="63500">
              <a:lnSpc>
                <a:spcPct val="115000"/>
              </a:lnSpc>
              <a:spcBef>
                <a:spcPts val="988"/>
              </a:spcBef>
            </a:pPr>
            <a:r>
              <a:rPr lang="en-US" altLang="en-US" sz="1800">
                <a:latin typeface="Arial" panose="020B0604020202020204" pitchFamily="34" charset="0"/>
                <a:cs typeface="Calibri" panose="020F0502020204030204" pitchFamily="34" charset="0"/>
              </a:rPr>
              <a:t>The above images show the type of damage to scripts. These cause jams and stoppages whilst scanning and staff have to try and pull-out damaged forms from the batch to scan manually therefore adding time to the preparation and scanning of scripts.</a:t>
            </a:r>
            <a:endParaRPr lang="en-GB" altLang="en-US" sz="1800">
              <a:cs typeface="Calibri" panose="020F0502020204030204" pitchFamily="34" charset="0"/>
            </a:endParaRPr>
          </a:p>
          <a:p>
            <a:pPr marL="63500">
              <a:lnSpc>
                <a:spcPct val="115000"/>
              </a:lnSpc>
              <a:spcBef>
                <a:spcPts val="988"/>
              </a:spcBef>
            </a:pPr>
            <a:r>
              <a:rPr lang="en-US" altLang="en-US" sz="1800">
                <a:latin typeface="Arial" panose="020B0604020202020204" pitchFamily="34" charset="0"/>
                <a:cs typeface="Calibri" panose="020F0502020204030204" pitchFamily="34" charset="0"/>
              </a:rPr>
              <a:t> </a:t>
            </a:r>
            <a:endParaRPr lang="en-GB" altLang="en-US" sz="1800">
              <a:cs typeface="Calibri" panose="020F0502020204030204" pitchFamily="34" charset="0"/>
            </a:endParaRPr>
          </a:p>
          <a:p>
            <a:pPr marL="63500">
              <a:spcBef>
                <a:spcPct val="0"/>
              </a:spcBef>
            </a:pPr>
            <a:r>
              <a:rPr lang="en-US" altLang="en-US" sz="1800" b="1">
                <a:latin typeface="Arial" panose="020B0604020202020204" pitchFamily="34" charset="0"/>
                <a:cs typeface="Calibri" panose="020F0502020204030204" pitchFamily="34" charset="0"/>
              </a:rPr>
              <a:t>Action: </a:t>
            </a:r>
            <a:r>
              <a:rPr lang="en-GB" altLang="en-US" sz="1800" b="1">
                <a:latin typeface="Arial" panose="020B0604020202020204" pitchFamily="34" charset="0"/>
                <a:cs typeface="Calibri" panose="020F0502020204030204" pitchFamily="34" charset="0"/>
              </a:rPr>
              <a:t>keep scripts in good condition and submit damaged scripts separately in the box.</a:t>
            </a:r>
            <a:endParaRPr lang="en-GB" altLang="en-US" sz="1800" b="1">
              <a:cs typeface="Calibri" panose="020F0502020204030204" pitchFamily="34" charset="0"/>
            </a:endParaRPr>
          </a:p>
          <a:p>
            <a:pPr marL="63500">
              <a:spcBef>
                <a:spcPct val="0"/>
              </a:spcBef>
            </a:pPr>
            <a:endParaRPr lang="en-GB" altLang="en-US"/>
          </a:p>
        </p:txBody>
      </p:sp>
      <p:sp>
        <p:nvSpPr>
          <p:cNvPr id="35844" name="Slide Number Placeholder 3">
            <a:extLst>
              <a:ext uri="{FF2B5EF4-FFF2-40B4-BE49-F238E27FC236}">
                <a16:creationId xmlns:a16="http://schemas.microsoft.com/office/drawing/2014/main" id="{101EF718-49B3-81A3-61BC-CC6EDA936B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154A869-8144-472A-9BD0-CF449DC0FB1F}" type="slidenum">
              <a:rPr lang="en-US" altLang="en-US"/>
              <a:pPr fontAlgn="base">
                <a:spcBef>
                  <a:spcPct val="0"/>
                </a:spcBef>
                <a:spcAft>
                  <a:spcPct val="0"/>
                </a:spcAft>
              </a:pPr>
              <a:t>12</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9E0F6319-3FF9-667A-6EBA-28474C703CD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a:extLst>
              <a:ext uri="{FF2B5EF4-FFF2-40B4-BE49-F238E27FC236}">
                <a16:creationId xmlns:a16="http://schemas.microsoft.com/office/drawing/2014/main" id="{8B63A473-ECF3-90A7-F29A-5021798F35F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a:t>Even with a repair these scripts will cause problems when scanning.</a:t>
            </a:r>
          </a:p>
          <a:p>
            <a:pPr>
              <a:spcBef>
                <a:spcPct val="0"/>
              </a:spcBef>
            </a:pPr>
            <a:r>
              <a:rPr lang="en-US" altLang="en-US" b="1">
                <a:latin typeface="Arial" panose="020B0604020202020204" pitchFamily="34" charset="0"/>
                <a:cs typeface="Calibri" panose="020F0502020204030204" pitchFamily="34" charset="0"/>
              </a:rPr>
              <a:t>Action: </a:t>
            </a:r>
            <a:r>
              <a:rPr lang="en-GB" altLang="en-US" b="1">
                <a:latin typeface="Arial" panose="020B0604020202020204" pitchFamily="34" charset="0"/>
                <a:cs typeface="Calibri" panose="020F0502020204030204" pitchFamily="34" charset="0"/>
              </a:rPr>
              <a:t>keep scripts in good condition and submit damaged scripts separately in the box.</a:t>
            </a:r>
            <a:endParaRPr lang="en-GB" altLang="en-US" b="1">
              <a:cs typeface="Calibri" panose="020F0502020204030204" pitchFamily="34" charset="0"/>
            </a:endParaRPr>
          </a:p>
          <a:p>
            <a:pPr>
              <a:spcBef>
                <a:spcPct val="0"/>
              </a:spcBef>
            </a:pPr>
            <a:endParaRPr lang="en-GB" altLang="en-US"/>
          </a:p>
        </p:txBody>
      </p:sp>
      <p:sp>
        <p:nvSpPr>
          <p:cNvPr id="37892" name="Slide Number Placeholder 3">
            <a:extLst>
              <a:ext uri="{FF2B5EF4-FFF2-40B4-BE49-F238E27FC236}">
                <a16:creationId xmlns:a16="http://schemas.microsoft.com/office/drawing/2014/main" id="{76818255-96E8-618C-0EF6-01F75D8040A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FF70F09-9538-4197-A72B-715C120DA097}" type="slidenum">
              <a:rPr lang="en-US" altLang="en-US"/>
              <a:pPr fontAlgn="base">
                <a:spcBef>
                  <a:spcPct val="0"/>
                </a:spcBef>
                <a:spcAft>
                  <a:spcPct val="0"/>
                </a:spcAft>
              </a:pPr>
              <a:t>13</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a:extLst>
              <a:ext uri="{FF2B5EF4-FFF2-40B4-BE49-F238E27FC236}">
                <a16:creationId xmlns:a16="http://schemas.microsoft.com/office/drawing/2014/main" id="{CEDFD115-0B37-A0A7-E98F-01BD5D611437}"/>
              </a:ext>
            </a:extLst>
          </p:cNvPr>
          <p:cNvSpPr>
            <a:spLocks noGrp="1"/>
          </p:cNvSpPr>
          <p:nvPr>
            <p:ph type="dt" sz="half" idx="10"/>
          </p:nvPr>
        </p:nvSpPr>
        <p:spPr/>
        <p:txBody>
          <a:bodyPr/>
          <a:lstStyle>
            <a:lvl1pPr>
              <a:defRPr/>
            </a:lvl1pPr>
          </a:lstStyle>
          <a:p>
            <a:pPr>
              <a:defRPr/>
            </a:pPr>
            <a:fld id="{D7AA01ED-3724-4E5A-BD2A-1837E5AA8741}" type="datetimeFigureOut">
              <a:rPr lang="en-US"/>
              <a:pPr>
                <a:defRPr/>
              </a:pPr>
              <a:t>3/14/2023</a:t>
            </a:fld>
            <a:endParaRPr lang="en-US"/>
          </a:p>
        </p:txBody>
      </p:sp>
      <p:sp>
        <p:nvSpPr>
          <p:cNvPr id="5" name="Footer Placeholder 4">
            <a:extLst>
              <a:ext uri="{FF2B5EF4-FFF2-40B4-BE49-F238E27FC236}">
                <a16:creationId xmlns:a16="http://schemas.microsoft.com/office/drawing/2014/main" id="{3FC72C6F-64F7-8BA4-2658-386063C15FC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20BC6931-4DC4-FBF4-C011-65FD494076E3}"/>
              </a:ext>
            </a:extLst>
          </p:cNvPr>
          <p:cNvSpPr>
            <a:spLocks noGrp="1"/>
          </p:cNvSpPr>
          <p:nvPr>
            <p:ph type="sldNum" sz="quarter" idx="12"/>
          </p:nvPr>
        </p:nvSpPr>
        <p:spPr/>
        <p:txBody>
          <a:bodyPr/>
          <a:lstStyle>
            <a:lvl1pPr>
              <a:defRPr/>
            </a:lvl1pPr>
          </a:lstStyle>
          <a:p>
            <a:pPr>
              <a:defRPr/>
            </a:pPr>
            <a:fld id="{27DF7D4C-9963-416E-B92A-77F6041295AF}" type="slidenum">
              <a:rPr lang="en-US"/>
              <a:pPr>
                <a:defRPr/>
              </a:pPr>
              <a:t>‹#›</a:t>
            </a:fld>
            <a:endParaRPr lang="en-US"/>
          </a:p>
        </p:txBody>
      </p:sp>
    </p:spTree>
    <p:extLst>
      <p:ext uri="{BB962C8B-B14F-4D97-AF65-F5344CB8AC3E}">
        <p14:creationId xmlns:p14="http://schemas.microsoft.com/office/powerpoint/2010/main" val="3036083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6FBF40A-6E99-6F37-2100-5251A7E7F614}"/>
              </a:ext>
            </a:extLst>
          </p:cNvPr>
          <p:cNvSpPr>
            <a:spLocks noGrp="1"/>
          </p:cNvSpPr>
          <p:nvPr>
            <p:ph type="dt" sz="half" idx="10"/>
          </p:nvPr>
        </p:nvSpPr>
        <p:spPr/>
        <p:txBody>
          <a:bodyPr/>
          <a:lstStyle>
            <a:lvl1pPr>
              <a:defRPr/>
            </a:lvl1pPr>
          </a:lstStyle>
          <a:p>
            <a:pPr>
              <a:defRPr/>
            </a:pPr>
            <a:fld id="{97C06FA5-C108-4086-9C34-F4B6E8AE2994}" type="datetimeFigureOut">
              <a:rPr lang="en-US"/>
              <a:pPr>
                <a:defRPr/>
              </a:pPr>
              <a:t>3/14/2023</a:t>
            </a:fld>
            <a:endParaRPr lang="en-US"/>
          </a:p>
        </p:txBody>
      </p:sp>
      <p:sp>
        <p:nvSpPr>
          <p:cNvPr id="5" name="Footer Placeholder 4">
            <a:extLst>
              <a:ext uri="{FF2B5EF4-FFF2-40B4-BE49-F238E27FC236}">
                <a16:creationId xmlns:a16="http://schemas.microsoft.com/office/drawing/2014/main" id="{4B8F768B-F0F6-B809-D900-C954D70FCD2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DF3E09D-1E02-FAC3-3928-F5CFDA9577C8}"/>
              </a:ext>
            </a:extLst>
          </p:cNvPr>
          <p:cNvSpPr>
            <a:spLocks noGrp="1"/>
          </p:cNvSpPr>
          <p:nvPr>
            <p:ph type="sldNum" sz="quarter" idx="12"/>
          </p:nvPr>
        </p:nvSpPr>
        <p:spPr/>
        <p:txBody>
          <a:bodyPr/>
          <a:lstStyle>
            <a:lvl1pPr>
              <a:defRPr/>
            </a:lvl1pPr>
          </a:lstStyle>
          <a:p>
            <a:pPr>
              <a:defRPr/>
            </a:pPr>
            <a:fld id="{018C9436-9E8B-4E78-BAD0-6CADC6085718}" type="slidenum">
              <a:rPr lang="en-US"/>
              <a:pPr>
                <a:defRPr/>
              </a:pPr>
              <a:t>‹#›</a:t>
            </a:fld>
            <a:endParaRPr lang="en-US"/>
          </a:p>
        </p:txBody>
      </p:sp>
    </p:spTree>
    <p:extLst>
      <p:ext uri="{BB962C8B-B14F-4D97-AF65-F5344CB8AC3E}">
        <p14:creationId xmlns:p14="http://schemas.microsoft.com/office/powerpoint/2010/main" val="1994562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FA70221-F707-CC14-9C3A-1192B1919A71}"/>
              </a:ext>
            </a:extLst>
          </p:cNvPr>
          <p:cNvSpPr>
            <a:spLocks noGrp="1"/>
          </p:cNvSpPr>
          <p:nvPr>
            <p:ph type="dt" sz="half" idx="10"/>
          </p:nvPr>
        </p:nvSpPr>
        <p:spPr/>
        <p:txBody>
          <a:bodyPr/>
          <a:lstStyle>
            <a:lvl1pPr>
              <a:defRPr/>
            </a:lvl1pPr>
          </a:lstStyle>
          <a:p>
            <a:pPr>
              <a:defRPr/>
            </a:pPr>
            <a:fld id="{D1C02B86-AAFD-4162-84FF-050DFF780E59}" type="datetimeFigureOut">
              <a:rPr lang="en-US"/>
              <a:pPr>
                <a:defRPr/>
              </a:pPr>
              <a:t>3/14/2023</a:t>
            </a:fld>
            <a:endParaRPr lang="en-US"/>
          </a:p>
        </p:txBody>
      </p:sp>
      <p:sp>
        <p:nvSpPr>
          <p:cNvPr id="5" name="Footer Placeholder 4">
            <a:extLst>
              <a:ext uri="{FF2B5EF4-FFF2-40B4-BE49-F238E27FC236}">
                <a16:creationId xmlns:a16="http://schemas.microsoft.com/office/drawing/2014/main" id="{87EA2327-7917-A4CE-8850-0AAE645F3A6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37A602C-6EC1-0C93-28CA-AE30C4AB5045}"/>
              </a:ext>
            </a:extLst>
          </p:cNvPr>
          <p:cNvSpPr>
            <a:spLocks noGrp="1"/>
          </p:cNvSpPr>
          <p:nvPr>
            <p:ph type="sldNum" sz="quarter" idx="12"/>
          </p:nvPr>
        </p:nvSpPr>
        <p:spPr/>
        <p:txBody>
          <a:bodyPr/>
          <a:lstStyle>
            <a:lvl1pPr>
              <a:defRPr/>
            </a:lvl1pPr>
          </a:lstStyle>
          <a:p>
            <a:pPr>
              <a:defRPr/>
            </a:pPr>
            <a:fld id="{24BB7F96-D973-4589-BB2A-4C628097A854}" type="slidenum">
              <a:rPr lang="en-US"/>
              <a:pPr>
                <a:defRPr/>
              </a:pPr>
              <a:t>‹#›</a:t>
            </a:fld>
            <a:endParaRPr lang="en-US"/>
          </a:p>
        </p:txBody>
      </p:sp>
    </p:spTree>
    <p:extLst>
      <p:ext uri="{BB962C8B-B14F-4D97-AF65-F5344CB8AC3E}">
        <p14:creationId xmlns:p14="http://schemas.microsoft.com/office/powerpoint/2010/main" val="145722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7BC3D73-E7D1-6005-7165-4046113101B6}"/>
              </a:ext>
            </a:extLst>
          </p:cNvPr>
          <p:cNvSpPr>
            <a:spLocks noGrp="1"/>
          </p:cNvSpPr>
          <p:nvPr>
            <p:ph type="dt" sz="half" idx="10"/>
          </p:nvPr>
        </p:nvSpPr>
        <p:spPr>
          <a:xfrm>
            <a:off x="457200" y="6356350"/>
            <a:ext cx="2133600" cy="365125"/>
          </a:xfrm>
        </p:spPr>
        <p:txBody>
          <a:bodyPr/>
          <a:lstStyle>
            <a:lvl1pPr>
              <a:defRPr/>
            </a:lvl1pPr>
          </a:lstStyle>
          <a:p>
            <a:pPr>
              <a:defRPr/>
            </a:pPr>
            <a:fld id="{01903423-9E58-48B0-B9E6-85886E6DB3D5}" type="datetimeFigureOut">
              <a:rPr lang="en-US"/>
              <a:pPr>
                <a:defRPr/>
              </a:pPr>
              <a:t>3/14/2023</a:t>
            </a:fld>
            <a:endParaRPr lang="en-US"/>
          </a:p>
        </p:txBody>
      </p:sp>
      <p:sp>
        <p:nvSpPr>
          <p:cNvPr id="5" name="Footer Placeholder 4">
            <a:extLst>
              <a:ext uri="{FF2B5EF4-FFF2-40B4-BE49-F238E27FC236}">
                <a16:creationId xmlns:a16="http://schemas.microsoft.com/office/drawing/2014/main" id="{9D7D9F77-2AAF-0365-8FCB-8E0A81821DF4}"/>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6986E11-2723-933E-EF9F-5D6DE2EFF327}"/>
              </a:ext>
            </a:extLst>
          </p:cNvPr>
          <p:cNvSpPr>
            <a:spLocks noGrp="1"/>
          </p:cNvSpPr>
          <p:nvPr>
            <p:ph type="sldNum" sz="quarter" idx="12"/>
          </p:nvPr>
        </p:nvSpPr>
        <p:spPr>
          <a:xfrm>
            <a:off x="6553200" y="6356350"/>
            <a:ext cx="2133600" cy="365125"/>
          </a:xfrm>
        </p:spPr>
        <p:txBody>
          <a:bodyPr/>
          <a:lstStyle>
            <a:lvl1pPr>
              <a:defRPr/>
            </a:lvl1pPr>
          </a:lstStyle>
          <a:p>
            <a:pPr>
              <a:defRPr/>
            </a:pPr>
            <a:fld id="{F2ABB53C-416C-4F44-AF5E-D1772E7F2EB8}" type="slidenum">
              <a:rPr lang="en-US"/>
              <a:pPr>
                <a:defRPr/>
              </a:pPr>
              <a:t>‹#›</a:t>
            </a:fld>
            <a:endParaRPr lang="en-US"/>
          </a:p>
        </p:txBody>
      </p:sp>
    </p:spTree>
    <p:extLst>
      <p:ext uri="{BB962C8B-B14F-4D97-AF65-F5344CB8AC3E}">
        <p14:creationId xmlns:p14="http://schemas.microsoft.com/office/powerpoint/2010/main" val="9669821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B1A9281-A0B2-E3C2-EDD0-C619291D97B1}"/>
              </a:ext>
            </a:extLst>
          </p:cNvPr>
          <p:cNvSpPr>
            <a:spLocks noGrp="1"/>
          </p:cNvSpPr>
          <p:nvPr>
            <p:ph type="dt" sz="half" idx="10"/>
          </p:nvPr>
        </p:nvSpPr>
        <p:spPr>
          <a:xfrm>
            <a:off x="457200" y="6356350"/>
            <a:ext cx="2133600" cy="365125"/>
          </a:xfrm>
        </p:spPr>
        <p:txBody>
          <a:bodyPr/>
          <a:lstStyle>
            <a:lvl1pPr>
              <a:defRPr/>
            </a:lvl1pPr>
          </a:lstStyle>
          <a:p>
            <a:pPr>
              <a:defRPr/>
            </a:pPr>
            <a:fld id="{C93800BD-BF80-451E-BEF9-F3BBCD315A48}" type="datetimeFigureOut">
              <a:rPr lang="en-US"/>
              <a:pPr>
                <a:defRPr/>
              </a:pPr>
              <a:t>3/14/2023</a:t>
            </a:fld>
            <a:endParaRPr lang="en-US"/>
          </a:p>
        </p:txBody>
      </p:sp>
      <p:sp>
        <p:nvSpPr>
          <p:cNvPr id="5" name="Footer Placeholder 4">
            <a:extLst>
              <a:ext uri="{FF2B5EF4-FFF2-40B4-BE49-F238E27FC236}">
                <a16:creationId xmlns:a16="http://schemas.microsoft.com/office/drawing/2014/main" id="{011EA669-AC23-2935-40E9-BE3DE22FE210}"/>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F6634EB-83B0-4E07-C8BC-A09B1F057520}"/>
              </a:ext>
            </a:extLst>
          </p:cNvPr>
          <p:cNvSpPr>
            <a:spLocks noGrp="1"/>
          </p:cNvSpPr>
          <p:nvPr>
            <p:ph type="sldNum" sz="quarter" idx="12"/>
          </p:nvPr>
        </p:nvSpPr>
        <p:spPr>
          <a:xfrm>
            <a:off x="6553200" y="6356350"/>
            <a:ext cx="2133600" cy="365125"/>
          </a:xfrm>
        </p:spPr>
        <p:txBody>
          <a:bodyPr/>
          <a:lstStyle>
            <a:lvl1pPr>
              <a:defRPr/>
            </a:lvl1pPr>
          </a:lstStyle>
          <a:p>
            <a:pPr>
              <a:defRPr/>
            </a:pPr>
            <a:fld id="{FA0B4EF2-5DFB-414D-AE84-69865A8D0D68}" type="slidenum">
              <a:rPr lang="en-US"/>
              <a:pPr>
                <a:defRPr/>
              </a:pPr>
              <a:t>‹#›</a:t>
            </a:fld>
            <a:endParaRPr lang="en-US"/>
          </a:p>
        </p:txBody>
      </p:sp>
    </p:spTree>
    <p:extLst>
      <p:ext uri="{BB962C8B-B14F-4D97-AF65-F5344CB8AC3E}">
        <p14:creationId xmlns:p14="http://schemas.microsoft.com/office/powerpoint/2010/main" val="574996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04ADBF5-4B98-96EB-B61E-6E8371AB7D8E}"/>
              </a:ext>
            </a:extLst>
          </p:cNvPr>
          <p:cNvSpPr>
            <a:spLocks noGrp="1"/>
          </p:cNvSpPr>
          <p:nvPr>
            <p:ph type="dt" sz="half" idx="10"/>
          </p:nvPr>
        </p:nvSpPr>
        <p:spPr>
          <a:xfrm>
            <a:off x="457200" y="6356350"/>
            <a:ext cx="2133600" cy="365125"/>
          </a:xfrm>
        </p:spPr>
        <p:txBody>
          <a:bodyPr/>
          <a:lstStyle>
            <a:lvl1pPr>
              <a:defRPr/>
            </a:lvl1pPr>
          </a:lstStyle>
          <a:p>
            <a:pPr>
              <a:defRPr/>
            </a:pPr>
            <a:fld id="{8C86E2D7-BB23-4E27-B5EB-E10A137EE29F}" type="datetimeFigureOut">
              <a:rPr lang="en-US"/>
              <a:pPr>
                <a:defRPr/>
              </a:pPr>
              <a:t>3/14/2023</a:t>
            </a:fld>
            <a:endParaRPr lang="en-US"/>
          </a:p>
        </p:txBody>
      </p:sp>
      <p:sp>
        <p:nvSpPr>
          <p:cNvPr id="5" name="Footer Placeholder 4">
            <a:extLst>
              <a:ext uri="{FF2B5EF4-FFF2-40B4-BE49-F238E27FC236}">
                <a16:creationId xmlns:a16="http://schemas.microsoft.com/office/drawing/2014/main" id="{F105488C-1648-3574-010D-E434BB5B3E8A}"/>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49B9DB1-94D2-6735-D738-EA1DC303FB46}"/>
              </a:ext>
            </a:extLst>
          </p:cNvPr>
          <p:cNvSpPr>
            <a:spLocks noGrp="1"/>
          </p:cNvSpPr>
          <p:nvPr>
            <p:ph type="sldNum" sz="quarter" idx="12"/>
          </p:nvPr>
        </p:nvSpPr>
        <p:spPr>
          <a:xfrm>
            <a:off x="6553200" y="6356350"/>
            <a:ext cx="2133600" cy="365125"/>
          </a:xfrm>
        </p:spPr>
        <p:txBody>
          <a:bodyPr/>
          <a:lstStyle>
            <a:lvl1pPr>
              <a:defRPr/>
            </a:lvl1pPr>
          </a:lstStyle>
          <a:p>
            <a:pPr>
              <a:defRPr/>
            </a:pPr>
            <a:fld id="{94CEDDFC-4C40-4496-A97F-B67FD6609E2D}" type="slidenum">
              <a:rPr lang="en-US"/>
              <a:pPr>
                <a:defRPr/>
              </a:pPr>
              <a:t>‹#›</a:t>
            </a:fld>
            <a:endParaRPr lang="en-US"/>
          </a:p>
        </p:txBody>
      </p:sp>
    </p:spTree>
    <p:extLst>
      <p:ext uri="{BB962C8B-B14F-4D97-AF65-F5344CB8AC3E}">
        <p14:creationId xmlns:p14="http://schemas.microsoft.com/office/powerpoint/2010/main" val="3115729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B1E16C7-5430-DC34-BC24-8E849FD06DA7}"/>
              </a:ext>
            </a:extLst>
          </p:cNvPr>
          <p:cNvSpPr>
            <a:spLocks noGrp="1"/>
          </p:cNvSpPr>
          <p:nvPr>
            <p:ph type="dt" sz="half" idx="10"/>
          </p:nvPr>
        </p:nvSpPr>
        <p:spPr>
          <a:xfrm>
            <a:off x="457200" y="6356350"/>
            <a:ext cx="2133600" cy="365125"/>
          </a:xfrm>
        </p:spPr>
        <p:txBody>
          <a:bodyPr/>
          <a:lstStyle>
            <a:lvl1pPr>
              <a:defRPr/>
            </a:lvl1pPr>
          </a:lstStyle>
          <a:p>
            <a:pPr>
              <a:defRPr/>
            </a:pPr>
            <a:fld id="{EC4E9D57-312C-4BD8-9953-B72C289C93A7}" type="datetimeFigureOut">
              <a:rPr lang="en-US"/>
              <a:pPr>
                <a:defRPr/>
              </a:pPr>
              <a:t>3/14/2023</a:t>
            </a:fld>
            <a:endParaRPr lang="en-US"/>
          </a:p>
        </p:txBody>
      </p:sp>
      <p:sp>
        <p:nvSpPr>
          <p:cNvPr id="6" name="Footer Placeholder 5">
            <a:extLst>
              <a:ext uri="{FF2B5EF4-FFF2-40B4-BE49-F238E27FC236}">
                <a16:creationId xmlns:a16="http://schemas.microsoft.com/office/drawing/2014/main" id="{948CFF1B-66A6-6485-08A3-4518A59E4759}"/>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7" name="Slide Number Placeholder 6">
            <a:extLst>
              <a:ext uri="{FF2B5EF4-FFF2-40B4-BE49-F238E27FC236}">
                <a16:creationId xmlns:a16="http://schemas.microsoft.com/office/drawing/2014/main" id="{10DC4F01-805D-4ED7-9EC0-54EE9A500F10}"/>
              </a:ext>
            </a:extLst>
          </p:cNvPr>
          <p:cNvSpPr>
            <a:spLocks noGrp="1"/>
          </p:cNvSpPr>
          <p:nvPr>
            <p:ph type="sldNum" sz="quarter" idx="12"/>
          </p:nvPr>
        </p:nvSpPr>
        <p:spPr>
          <a:xfrm>
            <a:off x="6553200" y="6356350"/>
            <a:ext cx="2133600" cy="365125"/>
          </a:xfrm>
        </p:spPr>
        <p:txBody>
          <a:bodyPr/>
          <a:lstStyle>
            <a:lvl1pPr>
              <a:defRPr/>
            </a:lvl1pPr>
          </a:lstStyle>
          <a:p>
            <a:pPr>
              <a:defRPr/>
            </a:pPr>
            <a:fld id="{11B322E5-18C8-474B-BC34-F9185FDD3494}" type="slidenum">
              <a:rPr lang="en-US"/>
              <a:pPr>
                <a:defRPr/>
              </a:pPr>
              <a:t>‹#›</a:t>
            </a:fld>
            <a:endParaRPr lang="en-US"/>
          </a:p>
        </p:txBody>
      </p:sp>
    </p:spTree>
    <p:extLst>
      <p:ext uri="{BB962C8B-B14F-4D97-AF65-F5344CB8AC3E}">
        <p14:creationId xmlns:p14="http://schemas.microsoft.com/office/powerpoint/2010/main" val="42510787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611B567-2C2D-C92A-F12B-7EF502BC1772}"/>
              </a:ext>
            </a:extLst>
          </p:cNvPr>
          <p:cNvSpPr>
            <a:spLocks noGrp="1"/>
          </p:cNvSpPr>
          <p:nvPr>
            <p:ph type="dt" sz="half" idx="10"/>
          </p:nvPr>
        </p:nvSpPr>
        <p:spPr>
          <a:xfrm>
            <a:off x="457200" y="6356350"/>
            <a:ext cx="2133600" cy="365125"/>
          </a:xfrm>
        </p:spPr>
        <p:txBody>
          <a:bodyPr/>
          <a:lstStyle>
            <a:lvl1pPr>
              <a:defRPr/>
            </a:lvl1pPr>
          </a:lstStyle>
          <a:p>
            <a:pPr>
              <a:defRPr/>
            </a:pPr>
            <a:fld id="{B3FA2D51-85B3-424A-8154-21A66611BB57}" type="datetimeFigureOut">
              <a:rPr lang="en-US"/>
              <a:pPr>
                <a:defRPr/>
              </a:pPr>
              <a:t>3/14/2023</a:t>
            </a:fld>
            <a:endParaRPr lang="en-US"/>
          </a:p>
        </p:txBody>
      </p:sp>
      <p:sp>
        <p:nvSpPr>
          <p:cNvPr id="8" name="Footer Placeholder 7">
            <a:extLst>
              <a:ext uri="{FF2B5EF4-FFF2-40B4-BE49-F238E27FC236}">
                <a16:creationId xmlns:a16="http://schemas.microsoft.com/office/drawing/2014/main" id="{2B1BBBE5-E208-A2CE-D95F-EB13ACDD4CC1}"/>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9" name="Slide Number Placeholder 8">
            <a:extLst>
              <a:ext uri="{FF2B5EF4-FFF2-40B4-BE49-F238E27FC236}">
                <a16:creationId xmlns:a16="http://schemas.microsoft.com/office/drawing/2014/main" id="{ED1E120B-953C-38CF-A844-A60FD6B135C7}"/>
              </a:ext>
            </a:extLst>
          </p:cNvPr>
          <p:cNvSpPr>
            <a:spLocks noGrp="1"/>
          </p:cNvSpPr>
          <p:nvPr>
            <p:ph type="sldNum" sz="quarter" idx="12"/>
          </p:nvPr>
        </p:nvSpPr>
        <p:spPr>
          <a:xfrm>
            <a:off x="6553200" y="6356350"/>
            <a:ext cx="2133600" cy="365125"/>
          </a:xfrm>
        </p:spPr>
        <p:txBody>
          <a:bodyPr/>
          <a:lstStyle>
            <a:lvl1pPr>
              <a:defRPr/>
            </a:lvl1pPr>
          </a:lstStyle>
          <a:p>
            <a:pPr>
              <a:defRPr/>
            </a:pPr>
            <a:fld id="{7573CD48-8DF6-419B-AB54-4C6A93ED5396}" type="slidenum">
              <a:rPr lang="en-US"/>
              <a:pPr>
                <a:defRPr/>
              </a:pPr>
              <a:t>‹#›</a:t>
            </a:fld>
            <a:endParaRPr lang="en-US"/>
          </a:p>
        </p:txBody>
      </p:sp>
    </p:spTree>
    <p:extLst>
      <p:ext uri="{BB962C8B-B14F-4D97-AF65-F5344CB8AC3E}">
        <p14:creationId xmlns:p14="http://schemas.microsoft.com/office/powerpoint/2010/main" val="3104318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8E89897-66DF-61D0-DC28-5E53971F163D}"/>
              </a:ext>
            </a:extLst>
          </p:cNvPr>
          <p:cNvSpPr>
            <a:spLocks noGrp="1"/>
          </p:cNvSpPr>
          <p:nvPr>
            <p:ph type="dt" sz="half" idx="10"/>
          </p:nvPr>
        </p:nvSpPr>
        <p:spPr>
          <a:xfrm>
            <a:off x="457200" y="6356350"/>
            <a:ext cx="2133600" cy="365125"/>
          </a:xfrm>
        </p:spPr>
        <p:txBody>
          <a:bodyPr/>
          <a:lstStyle>
            <a:lvl1pPr>
              <a:defRPr/>
            </a:lvl1pPr>
          </a:lstStyle>
          <a:p>
            <a:pPr>
              <a:defRPr/>
            </a:pPr>
            <a:fld id="{E0370632-9C5D-4EEF-970B-EAB9AB462974}" type="datetimeFigureOut">
              <a:rPr lang="en-US"/>
              <a:pPr>
                <a:defRPr/>
              </a:pPr>
              <a:t>3/14/2023</a:t>
            </a:fld>
            <a:endParaRPr lang="en-US"/>
          </a:p>
        </p:txBody>
      </p:sp>
      <p:sp>
        <p:nvSpPr>
          <p:cNvPr id="4" name="Footer Placeholder 3">
            <a:extLst>
              <a:ext uri="{FF2B5EF4-FFF2-40B4-BE49-F238E27FC236}">
                <a16:creationId xmlns:a16="http://schemas.microsoft.com/office/drawing/2014/main" id="{3A8ED38F-0819-D7A0-CFD7-0E0F96F4E796}"/>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5" name="Slide Number Placeholder 4">
            <a:extLst>
              <a:ext uri="{FF2B5EF4-FFF2-40B4-BE49-F238E27FC236}">
                <a16:creationId xmlns:a16="http://schemas.microsoft.com/office/drawing/2014/main" id="{7CDEFC2C-5736-580B-D7C3-FA684A22A251}"/>
              </a:ext>
            </a:extLst>
          </p:cNvPr>
          <p:cNvSpPr>
            <a:spLocks noGrp="1"/>
          </p:cNvSpPr>
          <p:nvPr>
            <p:ph type="sldNum" sz="quarter" idx="12"/>
          </p:nvPr>
        </p:nvSpPr>
        <p:spPr>
          <a:xfrm>
            <a:off x="6553200" y="6356350"/>
            <a:ext cx="2133600" cy="365125"/>
          </a:xfrm>
        </p:spPr>
        <p:txBody>
          <a:bodyPr/>
          <a:lstStyle>
            <a:lvl1pPr>
              <a:defRPr/>
            </a:lvl1pPr>
          </a:lstStyle>
          <a:p>
            <a:pPr>
              <a:defRPr/>
            </a:pPr>
            <a:fld id="{9E46392D-B34F-41AD-82AE-08632A4261CF}" type="slidenum">
              <a:rPr lang="en-US"/>
              <a:pPr>
                <a:defRPr/>
              </a:pPr>
              <a:t>‹#›</a:t>
            </a:fld>
            <a:endParaRPr lang="en-US"/>
          </a:p>
        </p:txBody>
      </p:sp>
    </p:spTree>
    <p:extLst>
      <p:ext uri="{BB962C8B-B14F-4D97-AF65-F5344CB8AC3E}">
        <p14:creationId xmlns:p14="http://schemas.microsoft.com/office/powerpoint/2010/main" val="27791562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FCBADE-786B-E1A7-0E3E-D1F536A46986}"/>
              </a:ext>
            </a:extLst>
          </p:cNvPr>
          <p:cNvSpPr>
            <a:spLocks noGrp="1"/>
          </p:cNvSpPr>
          <p:nvPr>
            <p:ph type="dt" sz="half" idx="10"/>
          </p:nvPr>
        </p:nvSpPr>
        <p:spPr>
          <a:xfrm>
            <a:off x="457200" y="6356350"/>
            <a:ext cx="2133600" cy="365125"/>
          </a:xfrm>
        </p:spPr>
        <p:txBody>
          <a:bodyPr/>
          <a:lstStyle>
            <a:lvl1pPr>
              <a:defRPr/>
            </a:lvl1pPr>
          </a:lstStyle>
          <a:p>
            <a:pPr>
              <a:defRPr/>
            </a:pPr>
            <a:fld id="{11A668D1-5AB2-41B3-989B-181C9DA3ABC8}" type="datetimeFigureOut">
              <a:rPr lang="en-US"/>
              <a:pPr>
                <a:defRPr/>
              </a:pPr>
              <a:t>3/14/2023</a:t>
            </a:fld>
            <a:endParaRPr lang="en-US"/>
          </a:p>
        </p:txBody>
      </p:sp>
      <p:sp>
        <p:nvSpPr>
          <p:cNvPr id="3" name="Footer Placeholder 2">
            <a:extLst>
              <a:ext uri="{FF2B5EF4-FFF2-40B4-BE49-F238E27FC236}">
                <a16:creationId xmlns:a16="http://schemas.microsoft.com/office/drawing/2014/main" id="{A16C4923-CC71-85B1-6B03-BF2E3C8EBC99}"/>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45D5C198-8223-7700-E644-EB52FC173C99}"/>
              </a:ext>
            </a:extLst>
          </p:cNvPr>
          <p:cNvSpPr>
            <a:spLocks noGrp="1"/>
          </p:cNvSpPr>
          <p:nvPr>
            <p:ph type="sldNum" sz="quarter" idx="12"/>
          </p:nvPr>
        </p:nvSpPr>
        <p:spPr>
          <a:xfrm>
            <a:off x="6553200" y="6356350"/>
            <a:ext cx="2133600" cy="365125"/>
          </a:xfrm>
        </p:spPr>
        <p:txBody>
          <a:bodyPr/>
          <a:lstStyle>
            <a:lvl1pPr>
              <a:defRPr/>
            </a:lvl1pPr>
          </a:lstStyle>
          <a:p>
            <a:pPr>
              <a:defRPr/>
            </a:pPr>
            <a:fld id="{E09E9BD8-E8C3-4E7E-B822-26D22BF78145}" type="slidenum">
              <a:rPr lang="en-US"/>
              <a:pPr>
                <a:defRPr/>
              </a:pPr>
              <a:t>‹#›</a:t>
            </a:fld>
            <a:endParaRPr lang="en-US"/>
          </a:p>
        </p:txBody>
      </p:sp>
    </p:spTree>
    <p:extLst>
      <p:ext uri="{BB962C8B-B14F-4D97-AF65-F5344CB8AC3E}">
        <p14:creationId xmlns:p14="http://schemas.microsoft.com/office/powerpoint/2010/main" val="748510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a:extLst>
              <a:ext uri="{FF2B5EF4-FFF2-40B4-BE49-F238E27FC236}">
                <a16:creationId xmlns:a16="http://schemas.microsoft.com/office/drawing/2014/main" id="{821704E2-B1F1-5F94-B6A9-DBA994E7AC5D}"/>
              </a:ext>
            </a:extLst>
          </p:cNvPr>
          <p:cNvSpPr>
            <a:spLocks noGrp="1"/>
          </p:cNvSpPr>
          <p:nvPr>
            <p:ph type="dt" sz="half" idx="10"/>
          </p:nvPr>
        </p:nvSpPr>
        <p:spPr>
          <a:xfrm>
            <a:off x="457200" y="6356350"/>
            <a:ext cx="2133600" cy="365125"/>
          </a:xfrm>
        </p:spPr>
        <p:txBody>
          <a:bodyPr/>
          <a:lstStyle>
            <a:lvl1pPr>
              <a:defRPr/>
            </a:lvl1pPr>
          </a:lstStyle>
          <a:p>
            <a:pPr>
              <a:defRPr/>
            </a:pPr>
            <a:fld id="{66F31BF5-EEDC-46D1-BEC8-BD1BBD19A56F}" type="datetimeFigureOut">
              <a:rPr lang="en-US"/>
              <a:pPr>
                <a:defRPr/>
              </a:pPr>
              <a:t>3/14/2023</a:t>
            </a:fld>
            <a:endParaRPr lang="en-US"/>
          </a:p>
        </p:txBody>
      </p:sp>
      <p:sp>
        <p:nvSpPr>
          <p:cNvPr id="6" name="Footer Placeholder 5">
            <a:extLst>
              <a:ext uri="{FF2B5EF4-FFF2-40B4-BE49-F238E27FC236}">
                <a16:creationId xmlns:a16="http://schemas.microsoft.com/office/drawing/2014/main" id="{9EB1CED2-79C5-EA7D-B658-D52F100634B0}"/>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7" name="Slide Number Placeholder 6">
            <a:extLst>
              <a:ext uri="{FF2B5EF4-FFF2-40B4-BE49-F238E27FC236}">
                <a16:creationId xmlns:a16="http://schemas.microsoft.com/office/drawing/2014/main" id="{4589A76F-3062-BAD3-4AFD-87C8D1214113}"/>
              </a:ext>
            </a:extLst>
          </p:cNvPr>
          <p:cNvSpPr>
            <a:spLocks noGrp="1"/>
          </p:cNvSpPr>
          <p:nvPr>
            <p:ph type="sldNum" sz="quarter" idx="12"/>
          </p:nvPr>
        </p:nvSpPr>
        <p:spPr>
          <a:xfrm>
            <a:off x="6553200" y="6356350"/>
            <a:ext cx="2133600" cy="365125"/>
          </a:xfrm>
        </p:spPr>
        <p:txBody>
          <a:bodyPr/>
          <a:lstStyle>
            <a:lvl1pPr>
              <a:defRPr/>
            </a:lvl1pPr>
          </a:lstStyle>
          <a:p>
            <a:pPr>
              <a:defRPr/>
            </a:pPr>
            <a:fld id="{8CFA0213-FFC7-4BCB-B98D-DA6D600EA357}" type="slidenum">
              <a:rPr lang="en-US"/>
              <a:pPr>
                <a:defRPr/>
              </a:pPr>
              <a:t>‹#›</a:t>
            </a:fld>
            <a:endParaRPr lang="en-US"/>
          </a:p>
        </p:txBody>
      </p:sp>
    </p:spTree>
    <p:extLst>
      <p:ext uri="{BB962C8B-B14F-4D97-AF65-F5344CB8AC3E}">
        <p14:creationId xmlns:p14="http://schemas.microsoft.com/office/powerpoint/2010/main" val="3563014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BDAD31-81ED-86D9-8D65-940652DFE6DE}"/>
              </a:ext>
            </a:extLst>
          </p:cNvPr>
          <p:cNvSpPr>
            <a:spLocks noGrp="1"/>
          </p:cNvSpPr>
          <p:nvPr>
            <p:ph type="dt" sz="half" idx="10"/>
          </p:nvPr>
        </p:nvSpPr>
        <p:spPr/>
        <p:txBody>
          <a:bodyPr/>
          <a:lstStyle>
            <a:lvl1pPr>
              <a:defRPr/>
            </a:lvl1pPr>
          </a:lstStyle>
          <a:p>
            <a:pPr>
              <a:defRPr/>
            </a:pPr>
            <a:fld id="{D4B3ED86-34D1-46AD-85EF-4B864741B1EB}" type="datetimeFigureOut">
              <a:rPr lang="en-US"/>
              <a:pPr>
                <a:defRPr/>
              </a:pPr>
              <a:t>3/14/2023</a:t>
            </a:fld>
            <a:endParaRPr lang="en-US"/>
          </a:p>
        </p:txBody>
      </p:sp>
      <p:sp>
        <p:nvSpPr>
          <p:cNvPr id="5" name="Footer Placeholder 4">
            <a:extLst>
              <a:ext uri="{FF2B5EF4-FFF2-40B4-BE49-F238E27FC236}">
                <a16:creationId xmlns:a16="http://schemas.microsoft.com/office/drawing/2014/main" id="{FA25863A-B08B-3277-B352-ADD961AAAA1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2ACF65E6-A9A1-04BC-2275-4F0833454C77}"/>
              </a:ext>
            </a:extLst>
          </p:cNvPr>
          <p:cNvSpPr>
            <a:spLocks noGrp="1"/>
          </p:cNvSpPr>
          <p:nvPr>
            <p:ph type="sldNum" sz="quarter" idx="12"/>
          </p:nvPr>
        </p:nvSpPr>
        <p:spPr/>
        <p:txBody>
          <a:bodyPr/>
          <a:lstStyle>
            <a:lvl1pPr>
              <a:defRPr/>
            </a:lvl1pPr>
          </a:lstStyle>
          <a:p>
            <a:pPr>
              <a:defRPr/>
            </a:pPr>
            <a:fld id="{68C94995-2FA2-4AC7-9FF0-0AB49AE6B4FC}" type="slidenum">
              <a:rPr lang="en-US"/>
              <a:pPr>
                <a:defRPr/>
              </a:pPr>
              <a:t>‹#›</a:t>
            </a:fld>
            <a:endParaRPr lang="en-US"/>
          </a:p>
        </p:txBody>
      </p:sp>
    </p:spTree>
    <p:extLst>
      <p:ext uri="{BB962C8B-B14F-4D97-AF65-F5344CB8AC3E}">
        <p14:creationId xmlns:p14="http://schemas.microsoft.com/office/powerpoint/2010/main" val="32443149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a:extLst>
              <a:ext uri="{FF2B5EF4-FFF2-40B4-BE49-F238E27FC236}">
                <a16:creationId xmlns:a16="http://schemas.microsoft.com/office/drawing/2014/main" id="{AE877525-D1CF-BAD7-2537-B33D9E66A1FE}"/>
              </a:ext>
            </a:extLst>
          </p:cNvPr>
          <p:cNvSpPr>
            <a:spLocks noGrp="1"/>
          </p:cNvSpPr>
          <p:nvPr>
            <p:ph type="dt" sz="half" idx="10"/>
          </p:nvPr>
        </p:nvSpPr>
        <p:spPr>
          <a:xfrm>
            <a:off x="457200" y="6356350"/>
            <a:ext cx="2133600" cy="365125"/>
          </a:xfrm>
        </p:spPr>
        <p:txBody>
          <a:bodyPr/>
          <a:lstStyle>
            <a:lvl1pPr>
              <a:defRPr/>
            </a:lvl1pPr>
          </a:lstStyle>
          <a:p>
            <a:pPr>
              <a:defRPr/>
            </a:pPr>
            <a:fld id="{CDCC1084-C7C0-4386-960A-3BF9FFA41EDF}" type="datetimeFigureOut">
              <a:rPr lang="en-US"/>
              <a:pPr>
                <a:defRPr/>
              </a:pPr>
              <a:t>3/14/2023</a:t>
            </a:fld>
            <a:endParaRPr lang="en-US"/>
          </a:p>
        </p:txBody>
      </p:sp>
      <p:sp>
        <p:nvSpPr>
          <p:cNvPr id="6" name="Footer Placeholder 5">
            <a:extLst>
              <a:ext uri="{FF2B5EF4-FFF2-40B4-BE49-F238E27FC236}">
                <a16:creationId xmlns:a16="http://schemas.microsoft.com/office/drawing/2014/main" id="{055228A5-8309-3607-B6A5-C7094FC3BC25}"/>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7" name="Slide Number Placeholder 6">
            <a:extLst>
              <a:ext uri="{FF2B5EF4-FFF2-40B4-BE49-F238E27FC236}">
                <a16:creationId xmlns:a16="http://schemas.microsoft.com/office/drawing/2014/main" id="{947DB2A3-6074-03E8-9930-84B0F6AE75D3}"/>
              </a:ext>
            </a:extLst>
          </p:cNvPr>
          <p:cNvSpPr>
            <a:spLocks noGrp="1"/>
          </p:cNvSpPr>
          <p:nvPr>
            <p:ph type="sldNum" sz="quarter" idx="12"/>
          </p:nvPr>
        </p:nvSpPr>
        <p:spPr>
          <a:xfrm>
            <a:off x="6553200" y="6356350"/>
            <a:ext cx="2133600" cy="365125"/>
          </a:xfrm>
        </p:spPr>
        <p:txBody>
          <a:bodyPr/>
          <a:lstStyle>
            <a:lvl1pPr>
              <a:defRPr/>
            </a:lvl1pPr>
          </a:lstStyle>
          <a:p>
            <a:pPr>
              <a:defRPr/>
            </a:pPr>
            <a:fld id="{FEBEE1FD-4F7A-4C42-B485-0A608E0FBB1F}" type="slidenum">
              <a:rPr lang="en-US"/>
              <a:pPr>
                <a:defRPr/>
              </a:pPr>
              <a:t>‹#›</a:t>
            </a:fld>
            <a:endParaRPr lang="en-US"/>
          </a:p>
        </p:txBody>
      </p:sp>
    </p:spTree>
    <p:extLst>
      <p:ext uri="{BB962C8B-B14F-4D97-AF65-F5344CB8AC3E}">
        <p14:creationId xmlns:p14="http://schemas.microsoft.com/office/powerpoint/2010/main" val="3787551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28372B6-1F95-D4F1-F49F-D70BF6694288}"/>
              </a:ext>
            </a:extLst>
          </p:cNvPr>
          <p:cNvSpPr>
            <a:spLocks noGrp="1"/>
          </p:cNvSpPr>
          <p:nvPr>
            <p:ph type="dt" sz="half" idx="10"/>
          </p:nvPr>
        </p:nvSpPr>
        <p:spPr>
          <a:xfrm>
            <a:off x="457200" y="6356350"/>
            <a:ext cx="2133600" cy="365125"/>
          </a:xfrm>
        </p:spPr>
        <p:txBody>
          <a:bodyPr/>
          <a:lstStyle>
            <a:lvl1pPr>
              <a:defRPr/>
            </a:lvl1pPr>
          </a:lstStyle>
          <a:p>
            <a:pPr>
              <a:defRPr/>
            </a:pPr>
            <a:fld id="{F7452E8E-D6F2-4A8A-9427-75E9191FF325}" type="datetimeFigureOut">
              <a:rPr lang="en-US"/>
              <a:pPr>
                <a:defRPr/>
              </a:pPr>
              <a:t>3/14/2023</a:t>
            </a:fld>
            <a:endParaRPr lang="en-US"/>
          </a:p>
        </p:txBody>
      </p:sp>
      <p:sp>
        <p:nvSpPr>
          <p:cNvPr id="5" name="Footer Placeholder 4">
            <a:extLst>
              <a:ext uri="{FF2B5EF4-FFF2-40B4-BE49-F238E27FC236}">
                <a16:creationId xmlns:a16="http://schemas.microsoft.com/office/drawing/2014/main" id="{66D9CDD0-3E2D-51D2-1DA3-CCB29BFBB779}"/>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8ED6561-25E1-86E3-8413-C41A6C07A464}"/>
              </a:ext>
            </a:extLst>
          </p:cNvPr>
          <p:cNvSpPr>
            <a:spLocks noGrp="1"/>
          </p:cNvSpPr>
          <p:nvPr>
            <p:ph type="sldNum" sz="quarter" idx="12"/>
          </p:nvPr>
        </p:nvSpPr>
        <p:spPr>
          <a:xfrm>
            <a:off x="6553200" y="6356350"/>
            <a:ext cx="2133600" cy="365125"/>
          </a:xfrm>
        </p:spPr>
        <p:txBody>
          <a:bodyPr/>
          <a:lstStyle>
            <a:lvl1pPr>
              <a:defRPr/>
            </a:lvl1pPr>
          </a:lstStyle>
          <a:p>
            <a:pPr>
              <a:defRPr/>
            </a:pPr>
            <a:fld id="{00D29CAF-D331-477F-8BED-097E3527CACA}" type="slidenum">
              <a:rPr lang="en-US"/>
              <a:pPr>
                <a:defRPr/>
              </a:pPr>
              <a:t>‹#›</a:t>
            </a:fld>
            <a:endParaRPr lang="en-US"/>
          </a:p>
        </p:txBody>
      </p:sp>
    </p:spTree>
    <p:extLst>
      <p:ext uri="{BB962C8B-B14F-4D97-AF65-F5344CB8AC3E}">
        <p14:creationId xmlns:p14="http://schemas.microsoft.com/office/powerpoint/2010/main" val="1497157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C340554-EF49-04E6-49EC-D0F09B3C9C0D}"/>
              </a:ext>
            </a:extLst>
          </p:cNvPr>
          <p:cNvSpPr>
            <a:spLocks noGrp="1"/>
          </p:cNvSpPr>
          <p:nvPr>
            <p:ph type="dt" sz="half" idx="10"/>
          </p:nvPr>
        </p:nvSpPr>
        <p:spPr>
          <a:xfrm>
            <a:off x="457200" y="6356350"/>
            <a:ext cx="2133600" cy="365125"/>
          </a:xfrm>
        </p:spPr>
        <p:txBody>
          <a:bodyPr/>
          <a:lstStyle>
            <a:lvl1pPr>
              <a:defRPr/>
            </a:lvl1pPr>
          </a:lstStyle>
          <a:p>
            <a:pPr>
              <a:defRPr/>
            </a:pPr>
            <a:fld id="{F1C745DE-4147-4B6C-AEC3-E301C3653E19}" type="datetimeFigureOut">
              <a:rPr lang="en-US"/>
              <a:pPr>
                <a:defRPr/>
              </a:pPr>
              <a:t>3/14/2023</a:t>
            </a:fld>
            <a:endParaRPr lang="en-US"/>
          </a:p>
        </p:txBody>
      </p:sp>
      <p:sp>
        <p:nvSpPr>
          <p:cNvPr id="5" name="Footer Placeholder 4">
            <a:extLst>
              <a:ext uri="{FF2B5EF4-FFF2-40B4-BE49-F238E27FC236}">
                <a16:creationId xmlns:a16="http://schemas.microsoft.com/office/drawing/2014/main" id="{55E9DFAC-E064-C46E-8044-DF13A38B8588}"/>
              </a:ext>
            </a:extLst>
          </p:cNvPr>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C5FED6B-830B-BEF3-168F-01612C9E83FA}"/>
              </a:ext>
            </a:extLst>
          </p:cNvPr>
          <p:cNvSpPr>
            <a:spLocks noGrp="1"/>
          </p:cNvSpPr>
          <p:nvPr>
            <p:ph type="sldNum" sz="quarter" idx="12"/>
          </p:nvPr>
        </p:nvSpPr>
        <p:spPr>
          <a:xfrm>
            <a:off x="6553200" y="6356350"/>
            <a:ext cx="2133600" cy="365125"/>
          </a:xfrm>
        </p:spPr>
        <p:txBody>
          <a:bodyPr/>
          <a:lstStyle>
            <a:lvl1pPr>
              <a:defRPr/>
            </a:lvl1pPr>
          </a:lstStyle>
          <a:p>
            <a:pPr>
              <a:defRPr/>
            </a:pPr>
            <a:fld id="{03863276-1EFC-4F36-9051-0501EB246AA3}" type="slidenum">
              <a:rPr lang="en-US"/>
              <a:pPr>
                <a:defRPr/>
              </a:pPr>
              <a:t>‹#›</a:t>
            </a:fld>
            <a:endParaRPr lang="en-US"/>
          </a:p>
        </p:txBody>
      </p:sp>
    </p:spTree>
    <p:extLst>
      <p:ext uri="{BB962C8B-B14F-4D97-AF65-F5344CB8AC3E}">
        <p14:creationId xmlns:p14="http://schemas.microsoft.com/office/powerpoint/2010/main" val="1011283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1735F18-CEBE-EE26-6F40-D14E88674BE8}"/>
              </a:ext>
            </a:extLst>
          </p:cNvPr>
          <p:cNvSpPr>
            <a:spLocks noGrp="1"/>
          </p:cNvSpPr>
          <p:nvPr>
            <p:ph type="dt" sz="half" idx="10"/>
          </p:nvPr>
        </p:nvSpPr>
        <p:spPr/>
        <p:txBody>
          <a:bodyPr/>
          <a:lstStyle>
            <a:lvl1pPr>
              <a:defRPr/>
            </a:lvl1pPr>
          </a:lstStyle>
          <a:p>
            <a:pPr>
              <a:defRPr/>
            </a:pPr>
            <a:fld id="{6B077422-A2B5-44CF-A763-A550479F92AD}" type="datetimeFigureOut">
              <a:rPr lang="en-US"/>
              <a:pPr>
                <a:defRPr/>
              </a:pPr>
              <a:t>3/14/2023</a:t>
            </a:fld>
            <a:endParaRPr lang="en-US"/>
          </a:p>
        </p:txBody>
      </p:sp>
      <p:sp>
        <p:nvSpPr>
          <p:cNvPr id="5" name="Footer Placeholder 4">
            <a:extLst>
              <a:ext uri="{FF2B5EF4-FFF2-40B4-BE49-F238E27FC236}">
                <a16:creationId xmlns:a16="http://schemas.microsoft.com/office/drawing/2014/main" id="{B37A78E3-75C4-3C4A-A29E-15F3A190FA7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F8E1E25-4A3A-88EA-B388-84310544BC5F}"/>
              </a:ext>
            </a:extLst>
          </p:cNvPr>
          <p:cNvSpPr>
            <a:spLocks noGrp="1"/>
          </p:cNvSpPr>
          <p:nvPr>
            <p:ph type="sldNum" sz="quarter" idx="12"/>
          </p:nvPr>
        </p:nvSpPr>
        <p:spPr/>
        <p:txBody>
          <a:bodyPr/>
          <a:lstStyle>
            <a:lvl1pPr>
              <a:defRPr/>
            </a:lvl1pPr>
          </a:lstStyle>
          <a:p>
            <a:pPr>
              <a:defRPr/>
            </a:pPr>
            <a:fld id="{EF5D0941-556D-4EC8-9D39-F4F498F74788}" type="slidenum">
              <a:rPr lang="en-US"/>
              <a:pPr>
                <a:defRPr/>
              </a:pPr>
              <a:t>‹#›</a:t>
            </a:fld>
            <a:endParaRPr lang="en-US"/>
          </a:p>
        </p:txBody>
      </p:sp>
    </p:spTree>
    <p:extLst>
      <p:ext uri="{BB962C8B-B14F-4D97-AF65-F5344CB8AC3E}">
        <p14:creationId xmlns:p14="http://schemas.microsoft.com/office/powerpoint/2010/main" val="1807030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39DA019E-5B6D-22FA-AB59-D5B774E82F8E}"/>
              </a:ext>
            </a:extLst>
          </p:cNvPr>
          <p:cNvSpPr>
            <a:spLocks noGrp="1"/>
          </p:cNvSpPr>
          <p:nvPr>
            <p:ph type="dt" sz="half" idx="10"/>
          </p:nvPr>
        </p:nvSpPr>
        <p:spPr/>
        <p:txBody>
          <a:bodyPr/>
          <a:lstStyle>
            <a:lvl1pPr>
              <a:defRPr/>
            </a:lvl1pPr>
          </a:lstStyle>
          <a:p>
            <a:pPr>
              <a:defRPr/>
            </a:pPr>
            <a:fld id="{06FA1263-E7D6-4A00-8CA3-FB4FFE170AA7}" type="datetimeFigureOut">
              <a:rPr lang="en-US"/>
              <a:pPr>
                <a:defRPr/>
              </a:pPr>
              <a:t>3/14/2023</a:t>
            </a:fld>
            <a:endParaRPr lang="en-US"/>
          </a:p>
        </p:txBody>
      </p:sp>
      <p:sp>
        <p:nvSpPr>
          <p:cNvPr id="6" name="Footer Placeholder 4">
            <a:extLst>
              <a:ext uri="{FF2B5EF4-FFF2-40B4-BE49-F238E27FC236}">
                <a16:creationId xmlns:a16="http://schemas.microsoft.com/office/drawing/2014/main" id="{8272E2CB-C2D8-FD36-2525-F6356F59039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1921AC6-5C5A-E4B5-104E-5938ADC2AD96}"/>
              </a:ext>
            </a:extLst>
          </p:cNvPr>
          <p:cNvSpPr>
            <a:spLocks noGrp="1"/>
          </p:cNvSpPr>
          <p:nvPr>
            <p:ph type="sldNum" sz="quarter" idx="12"/>
          </p:nvPr>
        </p:nvSpPr>
        <p:spPr/>
        <p:txBody>
          <a:bodyPr/>
          <a:lstStyle>
            <a:lvl1pPr>
              <a:defRPr/>
            </a:lvl1pPr>
          </a:lstStyle>
          <a:p>
            <a:pPr>
              <a:defRPr/>
            </a:pPr>
            <a:fld id="{9614C9EC-972A-488F-B36E-636EAF66B71D}" type="slidenum">
              <a:rPr lang="en-US"/>
              <a:pPr>
                <a:defRPr/>
              </a:pPr>
              <a:t>‹#›</a:t>
            </a:fld>
            <a:endParaRPr lang="en-US"/>
          </a:p>
        </p:txBody>
      </p:sp>
    </p:spTree>
    <p:extLst>
      <p:ext uri="{BB962C8B-B14F-4D97-AF65-F5344CB8AC3E}">
        <p14:creationId xmlns:p14="http://schemas.microsoft.com/office/powerpoint/2010/main" val="2645770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a:extLst>
              <a:ext uri="{FF2B5EF4-FFF2-40B4-BE49-F238E27FC236}">
                <a16:creationId xmlns:a16="http://schemas.microsoft.com/office/drawing/2014/main" id="{DD377882-919E-3E41-3A64-9AB6A6BE737E}"/>
              </a:ext>
            </a:extLst>
          </p:cNvPr>
          <p:cNvSpPr>
            <a:spLocks noGrp="1"/>
          </p:cNvSpPr>
          <p:nvPr>
            <p:ph type="dt" sz="half" idx="10"/>
          </p:nvPr>
        </p:nvSpPr>
        <p:spPr/>
        <p:txBody>
          <a:bodyPr/>
          <a:lstStyle>
            <a:lvl1pPr>
              <a:defRPr/>
            </a:lvl1pPr>
          </a:lstStyle>
          <a:p>
            <a:pPr>
              <a:defRPr/>
            </a:pPr>
            <a:fld id="{3B6C0DCD-9A54-4EA3-B44B-2BB1706ADE00}" type="datetimeFigureOut">
              <a:rPr lang="en-US"/>
              <a:pPr>
                <a:defRPr/>
              </a:pPr>
              <a:t>3/14/2023</a:t>
            </a:fld>
            <a:endParaRPr lang="en-US"/>
          </a:p>
        </p:txBody>
      </p:sp>
      <p:sp>
        <p:nvSpPr>
          <p:cNvPr id="8" name="Footer Placeholder 4">
            <a:extLst>
              <a:ext uri="{FF2B5EF4-FFF2-40B4-BE49-F238E27FC236}">
                <a16:creationId xmlns:a16="http://schemas.microsoft.com/office/drawing/2014/main" id="{3472D114-C0AE-37C2-F727-B303A346648C}"/>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98B9B116-AC28-92B3-8AD3-2D9A4F8D442A}"/>
              </a:ext>
            </a:extLst>
          </p:cNvPr>
          <p:cNvSpPr>
            <a:spLocks noGrp="1"/>
          </p:cNvSpPr>
          <p:nvPr>
            <p:ph type="sldNum" sz="quarter" idx="12"/>
          </p:nvPr>
        </p:nvSpPr>
        <p:spPr/>
        <p:txBody>
          <a:bodyPr/>
          <a:lstStyle>
            <a:lvl1pPr>
              <a:defRPr/>
            </a:lvl1pPr>
          </a:lstStyle>
          <a:p>
            <a:pPr>
              <a:defRPr/>
            </a:pPr>
            <a:fld id="{172CC9FC-F2DB-4F3B-9F52-0D46FD32A3F9}" type="slidenum">
              <a:rPr lang="en-US"/>
              <a:pPr>
                <a:defRPr/>
              </a:pPr>
              <a:t>‹#›</a:t>
            </a:fld>
            <a:endParaRPr lang="en-US"/>
          </a:p>
        </p:txBody>
      </p:sp>
    </p:spTree>
    <p:extLst>
      <p:ext uri="{BB962C8B-B14F-4D97-AF65-F5344CB8AC3E}">
        <p14:creationId xmlns:p14="http://schemas.microsoft.com/office/powerpoint/2010/main" val="640951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a16="http://schemas.microsoft.com/office/drawing/2014/main" id="{5617BB58-A774-224D-3C93-B14E85671083}"/>
              </a:ext>
            </a:extLst>
          </p:cNvPr>
          <p:cNvSpPr>
            <a:spLocks noGrp="1"/>
          </p:cNvSpPr>
          <p:nvPr>
            <p:ph type="dt" sz="half" idx="10"/>
          </p:nvPr>
        </p:nvSpPr>
        <p:spPr/>
        <p:txBody>
          <a:bodyPr/>
          <a:lstStyle>
            <a:lvl1pPr>
              <a:defRPr/>
            </a:lvl1pPr>
          </a:lstStyle>
          <a:p>
            <a:pPr>
              <a:defRPr/>
            </a:pPr>
            <a:fld id="{ECC75DEC-DEC7-497A-B50F-B21895C4041C}" type="datetimeFigureOut">
              <a:rPr lang="en-US"/>
              <a:pPr>
                <a:defRPr/>
              </a:pPr>
              <a:t>3/14/2023</a:t>
            </a:fld>
            <a:endParaRPr lang="en-US"/>
          </a:p>
        </p:txBody>
      </p:sp>
      <p:sp>
        <p:nvSpPr>
          <p:cNvPr id="4" name="Footer Placeholder 4">
            <a:extLst>
              <a:ext uri="{FF2B5EF4-FFF2-40B4-BE49-F238E27FC236}">
                <a16:creationId xmlns:a16="http://schemas.microsoft.com/office/drawing/2014/main" id="{AA1C4B2A-9309-5A8B-0ECB-A00E0F77D3E8}"/>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8EE9D33-8015-F18C-96C3-BAE7F0210937}"/>
              </a:ext>
            </a:extLst>
          </p:cNvPr>
          <p:cNvSpPr>
            <a:spLocks noGrp="1"/>
          </p:cNvSpPr>
          <p:nvPr>
            <p:ph type="sldNum" sz="quarter" idx="12"/>
          </p:nvPr>
        </p:nvSpPr>
        <p:spPr/>
        <p:txBody>
          <a:bodyPr/>
          <a:lstStyle>
            <a:lvl1pPr>
              <a:defRPr/>
            </a:lvl1pPr>
          </a:lstStyle>
          <a:p>
            <a:pPr>
              <a:defRPr/>
            </a:pPr>
            <a:fld id="{773D5746-96B6-4261-A076-F437F23722FC}" type="slidenum">
              <a:rPr lang="en-US"/>
              <a:pPr>
                <a:defRPr/>
              </a:pPr>
              <a:t>‹#›</a:t>
            </a:fld>
            <a:endParaRPr lang="en-US"/>
          </a:p>
        </p:txBody>
      </p:sp>
    </p:spTree>
    <p:extLst>
      <p:ext uri="{BB962C8B-B14F-4D97-AF65-F5344CB8AC3E}">
        <p14:creationId xmlns:p14="http://schemas.microsoft.com/office/powerpoint/2010/main" val="2782301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DB19092-7C83-D8D1-5BBE-0D867CC6A5DC}"/>
              </a:ext>
            </a:extLst>
          </p:cNvPr>
          <p:cNvSpPr>
            <a:spLocks noGrp="1"/>
          </p:cNvSpPr>
          <p:nvPr>
            <p:ph type="dt" sz="half" idx="10"/>
          </p:nvPr>
        </p:nvSpPr>
        <p:spPr/>
        <p:txBody>
          <a:bodyPr/>
          <a:lstStyle>
            <a:lvl1pPr>
              <a:defRPr/>
            </a:lvl1pPr>
          </a:lstStyle>
          <a:p>
            <a:pPr>
              <a:defRPr/>
            </a:pPr>
            <a:fld id="{6D4F0E3B-5620-4474-9E9C-86354AB62444}" type="datetimeFigureOut">
              <a:rPr lang="en-US"/>
              <a:pPr>
                <a:defRPr/>
              </a:pPr>
              <a:t>3/14/2023</a:t>
            </a:fld>
            <a:endParaRPr lang="en-US"/>
          </a:p>
        </p:txBody>
      </p:sp>
      <p:sp>
        <p:nvSpPr>
          <p:cNvPr id="3" name="Footer Placeholder 4">
            <a:extLst>
              <a:ext uri="{FF2B5EF4-FFF2-40B4-BE49-F238E27FC236}">
                <a16:creationId xmlns:a16="http://schemas.microsoft.com/office/drawing/2014/main" id="{E76BBE5D-672B-07A4-B4A3-9A4D9843DEA7}"/>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F659D962-545A-AE7D-6DEB-54709FE0EF0A}"/>
              </a:ext>
            </a:extLst>
          </p:cNvPr>
          <p:cNvSpPr>
            <a:spLocks noGrp="1"/>
          </p:cNvSpPr>
          <p:nvPr>
            <p:ph type="sldNum" sz="quarter" idx="12"/>
          </p:nvPr>
        </p:nvSpPr>
        <p:spPr/>
        <p:txBody>
          <a:bodyPr/>
          <a:lstStyle>
            <a:lvl1pPr>
              <a:defRPr/>
            </a:lvl1pPr>
          </a:lstStyle>
          <a:p>
            <a:pPr>
              <a:defRPr/>
            </a:pPr>
            <a:fld id="{234D1AA4-C0DD-43C4-8D56-F8B4965C8CCB}" type="slidenum">
              <a:rPr lang="en-US"/>
              <a:pPr>
                <a:defRPr/>
              </a:pPr>
              <a:t>‹#›</a:t>
            </a:fld>
            <a:endParaRPr lang="en-US"/>
          </a:p>
        </p:txBody>
      </p:sp>
    </p:spTree>
    <p:extLst>
      <p:ext uri="{BB962C8B-B14F-4D97-AF65-F5344CB8AC3E}">
        <p14:creationId xmlns:p14="http://schemas.microsoft.com/office/powerpoint/2010/main" val="3453764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5525EB1B-F41C-6CE3-8DF9-D0BC38CE387D}"/>
              </a:ext>
            </a:extLst>
          </p:cNvPr>
          <p:cNvSpPr>
            <a:spLocks noGrp="1"/>
          </p:cNvSpPr>
          <p:nvPr>
            <p:ph type="dt" sz="half" idx="10"/>
          </p:nvPr>
        </p:nvSpPr>
        <p:spPr/>
        <p:txBody>
          <a:bodyPr/>
          <a:lstStyle>
            <a:lvl1pPr>
              <a:defRPr/>
            </a:lvl1pPr>
          </a:lstStyle>
          <a:p>
            <a:pPr>
              <a:defRPr/>
            </a:pPr>
            <a:fld id="{D2425793-F6DA-4A39-ACAA-574A81695218}" type="datetimeFigureOut">
              <a:rPr lang="en-US"/>
              <a:pPr>
                <a:defRPr/>
              </a:pPr>
              <a:t>3/14/2023</a:t>
            </a:fld>
            <a:endParaRPr lang="en-US"/>
          </a:p>
        </p:txBody>
      </p:sp>
      <p:sp>
        <p:nvSpPr>
          <p:cNvPr id="6" name="Footer Placeholder 4">
            <a:extLst>
              <a:ext uri="{FF2B5EF4-FFF2-40B4-BE49-F238E27FC236}">
                <a16:creationId xmlns:a16="http://schemas.microsoft.com/office/drawing/2014/main" id="{1B1794DB-E870-98C1-EBD2-84475326B03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1808392-AB11-A243-66D8-21508E04FEB6}"/>
              </a:ext>
            </a:extLst>
          </p:cNvPr>
          <p:cNvSpPr>
            <a:spLocks noGrp="1"/>
          </p:cNvSpPr>
          <p:nvPr>
            <p:ph type="sldNum" sz="quarter" idx="12"/>
          </p:nvPr>
        </p:nvSpPr>
        <p:spPr/>
        <p:txBody>
          <a:bodyPr/>
          <a:lstStyle>
            <a:lvl1pPr>
              <a:defRPr/>
            </a:lvl1pPr>
          </a:lstStyle>
          <a:p>
            <a:pPr>
              <a:defRPr/>
            </a:pPr>
            <a:fld id="{EDBDE26A-A73B-429D-81B5-6360F33C3B26}" type="slidenum">
              <a:rPr lang="en-US"/>
              <a:pPr>
                <a:defRPr/>
              </a:pPr>
              <a:t>‹#›</a:t>
            </a:fld>
            <a:endParaRPr lang="en-US"/>
          </a:p>
        </p:txBody>
      </p:sp>
    </p:spTree>
    <p:extLst>
      <p:ext uri="{BB962C8B-B14F-4D97-AF65-F5344CB8AC3E}">
        <p14:creationId xmlns:p14="http://schemas.microsoft.com/office/powerpoint/2010/main" val="3516237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0CB6AE92-C489-51C7-8259-23B794A590FD}"/>
              </a:ext>
            </a:extLst>
          </p:cNvPr>
          <p:cNvSpPr>
            <a:spLocks noGrp="1"/>
          </p:cNvSpPr>
          <p:nvPr>
            <p:ph type="dt" sz="half" idx="10"/>
          </p:nvPr>
        </p:nvSpPr>
        <p:spPr/>
        <p:txBody>
          <a:bodyPr/>
          <a:lstStyle>
            <a:lvl1pPr>
              <a:defRPr/>
            </a:lvl1pPr>
          </a:lstStyle>
          <a:p>
            <a:pPr>
              <a:defRPr/>
            </a:pPr>
            <a:fld id="{4603D094-9DCF-48F0-9E6B-E27A758FE2A2}" type="datetimeFigureOut">
              <a:rPr lang="en-US"/>
              <a:pPr>
                <a:defRPr/>
              </a:pPr>
              <a:t>3/14/2023</a:t>
            </a:fld>
            <a:endParaRPr lang="en-US"/>
          </a:p>
        </p:txBody>
      </p:sp>
      <p:sp>
        <p:nvSpPr>
          <p:cNvPr id="6" name="Footer Placeholder 4">
            <a:extLst>
              <a:ext uri="{FF2B5EF4-FFF2-40B4-BE49-F238E27FC236}">
                <a16:creationId xmlns:a16="http://schemas.microsoft.com/office/drawing/2014/main" id="{B715275F-7DF9-B47A-3D88-77B815CA073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90D05CA-F332-A7F0-68A6-6AA2C53D44ED}"/>
              </a:ext>
            </a:extLst>
          </p:cNvPr>
          <p:cNvSpPr>
            <a:spLocks noGrp="1"/>
          </p:cNvSpPr>
          <p:nvPr>
            <p:ph type="sldNum" sz="quarter" idx="12"/>
          </p:nvPr>
        </p:nvSpPr>
        <p:spPr/>
        <p:txBody>
          <a:bodyPr/>
          <a:lstStyle>
            <a:lvl1pPr>
              <a:defRPr/>
            </a:lvl1pPr>
          </a:lstStyle>
          <a:p>
            <a:pPr>
              <a:defRPr/>
            </a:pPr>
            <a:fld id="{203908CD-6639-46B3-AC24-B5AB48FE173E}" type="slidenum">
              <a:rPr lang="en-US"/>
              <a:pPr>
                <a:defRPr/>
              </a:pPr>
              <a:t>‹#›</a:t>
            </a:fld>
            <a:endParaRPr lang="en-US"/>
          </a:p>
        </p:txBody>
      </p:sp>
    </p:spTree>
    <p:extLst>
      <p:ext uri="{BB962C8B-B14F-4D97-AF65-F5344CB8AC3E}">
        <p14:creationId xmlns:p14="http://schemas.microsoft.com/office/powerpoint/2010/main" val="136121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12816 NHS Wales SSP_ Powerpoint - Verdana Click Here.pdf">
            <a:extLst>
              <a:ext uri="{FF2B5EF4-FFF2-40B4-BE49-F238E27FC236}">
                <a16:creationId xmlns:a16="http://schemas.microsoft.com/office/drawing/2014/main" id="{02E0CC4F-370B-A2A2-D40D-70D62D94629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t="69606"/>
          <a:stretch>
            <a:fillRect/>
          </a:stretch>
        </p:blipFill>
        <p:spPr bwMode="auto">
          <a:xfrm>
            <a:off x="0" y="4830763"/>
            <a:ext cx="9144000" cy="208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45AC2F7B-08D4-75B8-A6B3-1E1804FE5C4B}"/>
              </a:ext>
            </a:extLst>
          </p:cNvPr>
          <p:cNvSpPr>
            <a:spLocks noGrp="1" noChangeArrowheads="1"/>
          </p:cNvSpPr>
          <p:nvPr>
            <p:ph type="title"/>
          </p:nvPr>
        </p:nvSpPr>
        <p:spPr bwMode="auto">
          <a:xfrm>
            <a:off x="457200" y="274638"/>
            <a:ext cx="8229600" cy="103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8" name="Text Placeholder 2">
            <a:extLst>
              <a:ext uri="{FF2B5EF4-FFF2-40B4-BE49-F238E27FC236}">
                <a16:creationId xmlns:a16="http://schemas.microsoft.com/office/drawing/2014/main" id="{29E8A12A-01F2-1AF2-88B9-422B0DB1D858}"/>
              </a:ext>
            </a:extLst>
          </p:cNvPr>
          <p:cNvSpPr>
            <a:spLocks noGrp="1" noChangeArrowheads="1"/>
          </p:cNvSpPr>
          <p:nvPr>
            <p:ph type="body" idx="1"/>
          </p:nvPr>
        </p:nvSpPr>
        <p:spPr bwMode="auto">
          <a:xfrm>
            <a:off x="457200" y="1512888"/>
            <a:ext cx="8229600" cy="299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28EF92AA-46B9-1870-4C30-E9E0613B7DDC}"/>
              </a:ext>
            </a:extLst>
          </p:cNvPr>
          <p:cNvSpPr>
            <a:spLocks noGrp="1"/>
          </p:cNvSpPr>
          <p:nvPr>
            <p:ph type="dt" sz="half" idx="2"/>
          </p:nvPr>
        </p:nvSpPr>
        <p:spPr>
          <a:xfrm>
            <a:off x="457200" y="4665663"/>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EACD296E-C65E-416C-BCDD-DE503FE0623A}" type="datetimeFigureOut">
              <a:rPr lang="en-US"/>
              <a:pPr>
                <a:defRPr/>
              </a:pPr>
              <a:t>3/14/2023</a:t>
            </a:fld>
            <a:endParaRPr lang="en-US"/>
          </a:p>
        </p:txBody>
      </p:sp>
      <p:sp>
        <p:nvSpPr>
          <p:cNvPr id="5" name="Footer Placeholder 4">
            <a:extLst>
              <a:ext uri="{FF2B5EF4-FFF2-40B4-BE49-F238E27FC236}">
                <a16:creationId xmlns:a16="http://schemas.microsoft.com/office/drawing/2014/main" id="{D952C714-3118-0992-3490-98508A4FA1C0}"/>
              </a:ext>
            </a:extLst>
          </p:cNvPr>
          <p:cNvSpPr>
            <a:spLocks noGrp="1"/>
          </p:cNvSpPr>
          <p:nvPr>
            <p:ph type="ftr" sz="quarter" idx="3"/>
          </p:nvPr>
        </p:nvSpPr>
        <p:spPr>
          <a:xfrm>
            <a:off x="3124200" y="4665663"/>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5373538E-FF89-5BE8-58F4-8C6B8820FC43}"/>
              </a:ext>
            </a:extLst>
          </p:cNvPr>
          <p:cNvSpPr>
            <a:spLocks noGrp="1"/>
          </p:cNvSpPr>
          <p:nvPr>
            <p:ph type="sldNum" sz="quarter" idx="4"/>
          </p:nvPr>
        </p:nvSpPr>
        <p:spPr>
          <a:xfrm>
            <a:off x="6553200" y="4665663"/>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12FB0202-B158-49F3-B0FF-5F6C3081BDC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457200" rtl="0" fontAlgn="base">
        <a:spcBef>
          <a:spcPct val="0"/>
        </a:spcBef>
        <a:spcAft>
          <a:spcPct val="0"/>
        </a:spcAft>
        <a:defRPr sz="4000" kern="1200">
          <a:solidFill>
            <a:srgbClr val="15264B"/>
          </a:solidFill>
          <a:latin typeface="+mj-lt"/>
          <a:ea typeface="+mj-ea"/>
          <a:cs typeface="+mj-cs"/>
        </a:defRPr>
      </a:lvl1pPr>
      <a:lvl2pPr algn="ctr" defTabSz="457200" rtl="0" fontAlgn="base">
        <a:spcBef>
          <a:spcPct val="0"/>
        </a:spcBef>
        <a:spcAft>
          <a:spcPct val="0"/>
        </a:spcAft>
        <a:defRPr sz="4000">
          <a:solidFill>
            <a:srgbClr val="15264B"/>
          </a:solidFill>
          <a:latin typeface="Calibri" panose="020F0502020204030204" pitchFamily="34" charset="0"/>
        </a:defRPr>
      </a:lvl2pPr>
      <a:lvl3pPr algn="ctr" defTabSz="457200" rtl="0" fontAlgn="base">
        <a:spcBef>
          <a:spcPct val="0"/>
        </a:spcBef>
        <a:spcAft>
          <a:spcPct val="0"/>
        </a:spcAft>
        <a:defRPr sz="4000">
          <a:solidFill>
            <a:srgbClr val="15264B"/>
          </a:solidFill>
          <a:latin typeface="Calibri" panose="020F0502020204030204" pitchFamily="34" charset="0"/>
        </a:defRPr>
      </a:lvl3pPr>
      <a:lvl4pPr algn="ctr" defTabSz="457200" rtl="0" fontAlgn="base">
        <a:spcBef>
          <a:spcPct val="0"/>
        </a:spcBef>
        <a:spcAft>
          <a:spcPct val="0"/>
        </a:spcAft>
        <a:defRPr sz="4000">
          <a:solidFill>
            <a:srgbClr val="15264B"/>
          </a:solidFill>
          <a:latin typeface="Calibri" panose="020F0502020204030204" pitchFamily="34" charset="0"/>
        </a:defRPr>
      </a:lvl4pPr>
      <a:lvl5pPr algn="ctr" defTabSz="457200" rtl="0" fontAlgn="base">
        <a:spcBef>
          <a:spcPct val="0"/>
        </a:spcBef>
        <a:spcAft>
          <a:spcPct val="0"/>
        </a:spcAft>
        <a:defRPr sz="4000">
          <a:solidFill>
            <a:srgbClr val="15264B"/>
          </a:solidFill>
          <a:latin typeface="Calibri" panose="020F0502020204030204" pitchFamily="34" charset="0"/>
        </a:defRPr>
      </a:lvl5pPr>
      <a:lvl6pPr marL="457200" algn="ctr" defTabSz="457200" rtl="0" fontAlgn="base">
        <a:spcBef>
          <a:spcPct val="0"/>
        </a:spcBef>
        <a:spcAft>
          <a:spcPct val="0"/>
        </a:spcAft>
        <a:defRPr sz="4000">
          <a:solidFill>
            <a:srgbClr val="15264B"/>
          </a:solidFill>
          <a:latin typeface="Calibri" panose="020F0502020204030204" pitchFamily="34" charset="0"/>
        </a:defRPr>
      </a:lvl6pPr>
      <a:lvl7pPr marL="914400" algn="ctr" defTabSz="457200" rtl="0" fontAlgn="base">
        <a:spcBef>
          <a:spcPct val="0"/>
        </a:spcBef>
        <a:spcAft>
          <a:spcPct val="0"/>
        </a:spcAft>
        <a:defRPr sz="4000">
          <a:solidFill>
            <a:srgbClr val="15264B"/>
          </a:solidFill>
          <a:latin typeface="Calibri" panose="020F0502020204030204" pitchFamily="34" charset="0"/>
        </a:defRPr>
      </a:lvl7pPr>
      <a:lvl8pPr marL="1371600" algn="ctr" defTabSz="457200" rtl="0" fontAlgn="base">
        <a:spcBef>
          <a:spcPct val="0"/>
        </a:spcBef>
        <a:spcAft>
          <a:spcPct val="0"/>
        </a:spcAft>
        <a:defRPr sz="4000">
          <a:solidFill>
            <a:srgbClr val="15264B"/>
          </a:solidFill>
          <a:latin typeface="Calibri" panose="020F0502020204030204" pitchFamily="34" charset="0"/>
        </a:defRPr>
      </a:lvl8pPr>
      <a:lvl9pPr marL="1828800" algn="ctr" defTabSz="457200" rtl="0" fontAlgn="base">
        <a:spcBef>
          <a:spcPct val="0"/>
        </a:spcBef>
        <a:spcAft>
          <a:spcPct val="0"/>
        </a:spcAft>
        <a:defRPr sz="4000">
          <a:solidFill>
            <a:srgbClr val="15264B"/>
          </a:solidFill>
          <a:latin typeface="Calibri" panose="020F0502020204030204" pitchFamily="34" charset="0"/>
        </a:defRPr>
      </a:lvl9pPr>
    </p:titleStyle>
    <p:bodyStyle>
      <a:lvl1pPr marL="342900" indent="-342900" algn="l" defTabSz="457200" rtl="0" fontAlgn="base">
        <a:spcBef>
          <a:spcPct val="20000"/>
        </a:spcBef>
        <a:spcAft>
          <a:spcPct val="0"/>
        </a:spcAft>
        <a:buFont typeface="Arial" panose="020B0604020202020204" pitchFamily="34" charset="0"/>
        <a:buChar char="•"/>
        <a:defRPr sz="2800" kern="1200">
          <a:solidFill>
            <a:srgbClr val="15264B"/>
          </a:solidFill>
          <a:latin typeface="+mn-lt"/>
          <a:ea typeface="+mn-ea"/>
          <a:cs typeface="+mn-cs"/>
        </a:defRPr>
      </a:lvl1pPr>
      <a:lvl2pPr marL="742950" indent="-285750" algn="l" defTabSz="457200" rtl="0" fontAlgn="base">
        <a:spcBef>
          <a:spcPct val="20000"/>
        </a:spcBef>
        <a:spcAft>
          <a:spcPct val="0"/>
        </a:spcAft>
        <a:buFont typeface="Arial" panose="020B0604020202020204" pitchFamily="34" charset="0"/>
        <a:buChar char="–"/>
        <a:defRPr sz="2400" kern="1200">
          <a:solidFill>
            <a:srgbClr val="15264B"/>
          </a:solidFill>
          <a:latin typeface="+mn-lt"/>
          <a:ea typeface="+mn-ea"/>
          <a:cs typeface="+mn-cs"/>
        </a:defRPr>
      </a:lvl2pPr>
      <a:lvl3pPr marL="1143000" indent="-228600" algn="l" defTabSz="457200" rtl="0" fontAlgn="base">
        <a:spcBef>
          <a:spcPct val="20000"/>
        </a:spcBef>
        <a:spcAft>
          <a:spcPct val="0"/>
        </a:spcAft>
        <a:buFont typeface="Arial" panose="020B0604020202020204" pitchFamily="34" charset="0"/>
        <a:buChar char="•"/>
        <a:defRPr sz="2000" kern="1200">
          <a:solidFill>
            <a:srgbClr val="15264B"/>
          </a:solidFill>
          <a:latin typeface="+mn-lt"/>
          <a:ea typeface="+mn-ea"/>
          <a:cs typeface="+mn-cs"/>
        </a:defRPr>
      </a:lvl3pPr>
      <a:lvl4pPr marL="1600200" indent="-228600" algn="l" defTabSz="457200" rtl="0" fontAlgn="base">
        <a:spcBef>
          <a:spcPct val="20000"/>
        </a:spcBef>
        <a:spcAft>
          <a:spcPct val="0"/>
        </a:spcAft>
        <a:buFont typeface="Arial" panose="020B0604020202020204" pitchFamily="34" charset="0"/>
        <a:buChar char="–"/>
        <a:defRPr kern="1200">
          <a:solidFill>
            <a:srgbClr val="15264B"/>
          </a:solidFill>
          <a:latin typeface="+mn-lt"/>
          <a:ea typeface="+mn-ea"/>
          <a:cs typeface="+mn-cs"/>
        </a:defRPr>
      </a:lvl4pPr>
      <a:lvl5pPr marL="2057400" indent="-228600" algn="l" defTabSz="457200" rtl="0" fontAlgn="base">
        <a:spcBef>
          <a:spcPct val="20000"/>
        </a:spcBef>
        <a:spcAft>
          <a:spcPct val="0"/>
        </a:spcAft>
        <a:buFont typeface="Arial" panose="020B0604020202020204" pitchFamily="34" charset="0"/>
        <a:buChar char="»"/>
        <a:defRPr sz="1600" kern="1200">
          <a:solidFill>
            <a:srgbClr val="15264B"/>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1" descr="12816 NHS Wales SSP_ Powerpoint - Verdana Click Here 2.pdf">
            <a:extLst>
              <a:ext uri="{FF2B5EF4-FFF2-40B4-BE49-F238E27FC236}">
                <a16:creationId xmlns:a16="http://schemas.microsoft.com/office/drawing/2014/main" id="{604C7A6E-FA6D-DA24-9685-48D957179E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b="79131"/>
          <a:stretch>
            <a:fillRect/>
          </a:stretch>
        </p:blipFill>
        <p:spPr bwMode="auto">
          <a:xfrm>
            <a:off x="0" y="-65088"/>
            <a:ext cx="9144000" cy="1431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Placeholder 2">
            <a:extLst>
              <a:ext uri="{FF2B5EF4-FFF2-40B4-BE49-F238E27FC236}">
                <a16:creationId xmlns:a16="http://schemas.microsoft.com/office/drawing/2014/main" id="{CAF4912C-3149-FB57-93ED-D588A5097C0C}"/>
              </a:ext>
            </a:extLst>
          </p:cNvPr>
          <p:cNvSpPr>
            <a:spLocks noGrp="1" noChangeArrowheads="1"/>
          </p:cNvSpPr>
          <p:nvPr>
            <p:ph type="body" idx="1"/>
          </p:nvPr>
        </p:nvSpPr>
        <p:spPr bwMode="auto">
          <a:xfrm>
            <a:off x="457200" y="2827338"/>
            <a:ext cx="8229600"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9" name="Date Placeholder 3">
            <a:extLst>
              <a:ext uri="{FF2B5EF4-FFF2-40B4-BE49-F238E27FC236}">
                <a16:creationId xmlns:a16="http://schemas.microsoft.com/office/drawing/2014/main" id="{63987F6A-09B4-B0AC-3F2B-255922E0C23C}"/>
              </a:ext>
            </a:extLst>
          </p:cNvPr>
          <p:cNvSpPr>
            <a:spLocks noGrp="1"/>
          </p:cNvSpPr>
          <p:nvPr>
            <p:ph type="dt" sz="half" idx="2"/>
          </p:nvPr>
        </p:nvSpPr>
        <p:spPr>
          <a:xfrm>
            <a:off x="457200" y="5980113"/>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C916076E-DE88-4FEA-8650-201A177D5E25}" type="datetimeFigureOut">
              <a:rPr lang="en-US"/>
              <a:pPr>
                <a:defRPr/>
              </a:pPr>
              <a:t>3/14/2023</a:t>
            </a:fld>
            <a:endParaRPr lang="en-US"/>
          </a:p>
        </p:txBody>
      </p:sp>
      <p:sp>
        <p:nvSpPr>
          <p:cNvPr id="10" name="Footer Placeholder 4">
            <a:extLst>
              <a:ext uri="{FF2B5EF4-FFF2-40B4-BE49-F238E27FC236}">
                <a16:creationId xmlns:a16="http://schemas.microsoft.com/office/drawing/2014/main" id="{EEAAC621-E5C1-BF3A-09DE-0407824E5A4B}"/>
              </a:ext>
            </a:extLst>
          </p:cNvPr>
          <p:cNvSpPr>
            <a:spLocks noGrp="1"/>
          </p:cNvSpPr>
          <p:nvPr>
            <p:ph type="ftr" sz="quarter" idx="3"/>
          </p:nvPr>
        </p:nvSpPr>
        <p:spPr>
          <a:xfrm>
            <a:off x="3124200" y="5980113"/>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dirty="0">
                <a:solidFill>
                  <a:schemeClr val="tx1">
                    <a:tint val="75000"/>
                  </a:schemeClr>
                </a:solidFill>
                <a:latin typeface="+mn-lt"/>
              </a:defRPr>
            </a:lvl1pPr>
          </a:lstStyle>
          <a:p>
            <a:pPr>
              <a:defRPr/>
            </a:pPr>
            <a:endParaRPr lang="en-US"/>
          </a:p>
        </p:txBody>
      </p:sp>
      <p:sp>
        <p:nvSpPr>
          <p:cNvPr id="11" name="Slide Number Placeholder 5">
            <a:extLst>
              <a:ext uri="{FF2B5EF4-FFF2-40B4-BE49-F238E27FC236}">
                <a16:creationId xmlns:a16="http://schemas.microsoft.com/office/drawing/2014/main" id="{02A30813-7A9D-EC0A-A3C3-45F90999E01B}"/>
              </a:ext>
            </a:extLst>
          </p:cNvPr>
          <p:cNvSpPr>
            <a:spLocks noGrp="1"/>
          </p:cNvSpPr>
          <p:nvPr>
            <p:ph type="sldNum" sz="quarter" idx="4"/>
          </p:nvPr>
        </p:nvSpPr>
        <p:spPr>
          <a:xfrm>
            <a:off x="6553200" y="5980113"/>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13CB89E7-ECEE-40E1-A73D-503A056851EC}" type="slidenum">
              <a:rPr lang="en-US"/>
              <a:pPr>
                <a:defRPr/>
              </a:pPr>
              <a:t>‹#›</a:t>
            </a:fld>
            <a:endParaRPr lang="en-US"/>
          </a:p>
        </p:txBody>
      </p:sp>
      <p:sp>
        <p:nvSpPr>
          <p:cNvPr id="2055" name="Title Placeholder 1">
            <a:extLst>
              <a:ext uri="{FF2B5EF4-FFF2-40B4-BE49-F238E27FC236}">
                <a16:creationId xmlns:a16="http://schemas.microsoft.com/office/drawing/2014/main" id="{959848C3-D3F0-AB8F-AD97-DA2C17CE52B9}"/>
              </a:ext>
            </a:extLst>
          </p:cNvPr>
          <p:cNvSpPr>
            <a:spLocks noGrp="1" noChangeArrowheads="1"/>
          </p:cNvSpPr>
          <p:nvPr>
            <p:ph type="title"/>
          </p:nvPr>
        </p:nvSpPr>
        <p:spPr bwMode="auto">
          <a:xfrm>
            <a:off x="457200" y="1622425"/>
            <a:ext cx="8229600" cy="103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anose="020F0502020204030204" pitchFamily="34" charset="0"/>
        </a:defRPr>
      </a:lvl2pPr>
      <a:lvl3pPr algn="ctr" defTabSz="457200" rtl="0" fontAlgn="base">
        <a:spcBef>
          <a:spcPct val="0"/>
        </a:spcBef>
        <a:spcAft>
          <a:spcPct val="0"/>
        </a:spcAft>
        <a:defRPr sz="4400">
          <a:solidFill>
            <a:schemeClr val="tx1"/>
          </a:solidFill>
          <a:latin typeface="Calibri" panose="020F0502020204030204" pitchFamily="34" charset="0"/>
        </a:defRPr>
      </a:lvl3pPr>
      <a:lvl4pPr algn="ctr" defTabSz="457200" rtl="0" fontAlgn="base">
        <a:spcBef>
          <a:spcPct val="0"/>
        </a:spcBef>
        <a:spcAft>
          <a:spcPct val="0"/>
        </a:spcAft>
        <a:defRPr sz="4400">
          <a:solidFill>
            <a:schemeClr val="tx1"/>
          </a:solidFill>
          <a:latin typeface="Calibri" panose="020F0502020204030204" pitchFamily="34" charset="0"/>
        </a:defRPr>
      </a:lvl4pPr>
      <a:lvl5pPr algn="ctr" defTabSz="457200" rtl="0" fontAlgn="base">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nwssp.nhs.wales/ourservices/primary-care-services/our-services/document-scanning-servic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7A88275-92FC-34ED-710E-2250B34EFA50}"/>
              </a:ext>
            </a:extLst>
          </p:cNvPr>
          <p:cNvSpPr>
            <a:spLocks noGrp="1"/>
          </p:cNvSpPr>
          <p:nvPr>
            <p:ph type="title"/>
          </p:nvPr>
        </p:nvSpPr>
        <p:spPr>
          <a:xfrm>
            <a:off x="457200" y="274638"/>
            <a:ext cx="8229600" cy="1143000"/>
          </a:xfrm>
        </p:spPr>
        <p:txBody>
          <a:bodyPr rtlCol="0">
            <a:normAutofit fontScale="90000"/>
          </a:bodyPr>
          <a:lstStyle/>
          <a:p>
            <a:pPr fontAlgn="auto">
              <a:spcAft>
                <a:spcPts val="0"/>
              </a:spcAft>
              <a:defRPr/>
            </a:pPr>
            <a:r>
              <a:rPr lang="en-US" dirty="0"/>
              <a:t>SUBMISSION GUIDE FOR PRESCRIPTIONS</a:t>
            </a:r>
          </a:p>
        </p:txBody>
      </p:sp>
      <p:pic>
        <p:nvPicPr>
          <p:cNvPr id="2" name="Picture 1">
            <a:extLst>
              <a:ext uri="{FF2B5EF4-FFF2-40B4-BE49-F238E27FC236}">
                <a16:creationId xmlns:a16="http://schemas.microsoft.com/office/drawing/2014/main" id="{B8B9BDDF-06A8-3FDA-933E-4F21283B512E}"/>
              </a:ext>
            </a:extLst>
          </p:cNvPr>
          <p:cNvPicPr>
            <a:picLocks noChangeAspect="1"/>
          </p:cNvPicPr>
          <p:nvPr/>
        </p:nvPicPr>
        <p:blipFill>
          <a:blip r:embed="rId2"/>
          <a:stretch>
            <a:fillRect/>
          </a:stretch>
        </p:blipFill>
        <p:spPr>
          <a:xfrm>
            <a:off x="2362008" y="1699344"/>
            <a:ext cx="4419983" cy="32494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21AD7772-CB18-6C04-FFBA-BD7C06871E77}"/>
              </a:ext>
            </a:extLst>
          </p:cNvPr>
          <p:cNvSpPr>
            <a:spLocks noGrp="1" noChangeArrowheads="1"/>
          </p:cNvSpPr>
          <p:nvPr>
            <p:ph type="title"/>
          </p:nvPr>
        </p:nvSpPr>
        <p:spPr/>
        <p:txBody>
          <a:bodyPr/>
          <a:lstStyle/>
          <a:p>
            <a:r>
              <a:rPr lang="en-GB" altLang="en-US"/>
              <a:t>Crumpled scripts</a:t>
            </a:r>
          </a:p>
        </p:txBody>
      </p:sp>
      <p:pic>
        <p:nvPicPr>
          <p:cNvPr id="30723" name="Content Placeholder 4" descr="Text, letter&#10;&#10;Description automatically generated">
            <a:extLst>
              <a:ext uri="{FF2B5EF4-FFF2-40B4-BE49-F238E27FC236}">
                <a16:creationId xmlns:a16="http://schemas.microsoft.com/office/drawing/2014/main" id="{366C0DDB-FFB4-B232-2744-2283FBE08D6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308100"/>
            <a:ext cx="2244725" cy="2992438"/>
          </a:xfrm>
        </p:spPr>
      </p:pic>
      <p:pic>
        <p:nvPicPr>
          <p:cNvPr id="30724" name="Picture 6" descr="Diagram, map&#10;&#10;Description automatically generated">
            <a:extLst>
              <a:ext uri="{FF2B5EF4-FFF2-40B4-BE49-F238E27FC236}">
                <a16:creationId xmlns:a16="http://schemas.microsoft.com/office/drawing/2014/main" id="{69C1EC16-E297-0098-02CE-1BE88CF725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75" y="1308100"/>
            <a:ext cx="2890838" cy="385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8" descr="Map&#10;&#10;Description automatically generated">
            <a:extLst>
              <a:ext uri="{FF2B5EF4-FFF2-40B4-BE49-F238E27FC236}">
                <a16:creationId xmlns:a16="http://schemas.microsoft.com/office/drawing/2014/main" id="{699FAA86-BE95-850C-BFD9-6A663F36BD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1813" y="1308100"/>
            <a:ext cx="2409825"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08F7035E-7EC2-B375-B020-7AD550433792}"/>
              </a:ext>
            </a:extLst>
          </p:cNvPr>
          <p:cNvSpPr>
            <a:spLocks noGrp="1" noChangeArrowheads="1"/>
          </p:cNvSpPr>
          <p:nvPr>
            <p:ph type="title"/>
          </p:nvPr>
        </p:nvSpPr>
        <p:spPr/>
        <p:txBody>
          <a:bodyPr/>
          <a:lstStyle/>
          <a:p>
            <a:r>
              <a:rPr lang="en-GB" altLang="en-US"/>
              <a:t>Staple Damaged scripts</a:t>
            </a:r>
          </a:p>
        </p:txBody>
      </p:sp>
      <p:pic>
        <p:nvPicPr>
          <p:cNvPr id="2" name="Picture 1">
            <a:extLst>
              <a:ext uri="{FF2B5EF4-FFF2-40B4-BE49-F238E27FC236}">
                <a16:creationId xmlns:a16="http://schemas.microsoft.com/office/drawing/2014/main" id="{4A66EDFD-A9E8-97E7-B0D0-ADA04701E607}"/>
              </a:ext>
            </a:extLst>
          </p:cNvPr>
          <p:cNvPicPr>
            <a:picLocks noChangeAspect="1"/>
          </p:cNvPicPr>
          <p:nvPr/>
        </p:nvPicPr>
        <p:blipFill>
          <a:blip r:embed="rId3"/>
          <a:stretch>
            <a:fillRect/>
          </a:stretch>
        </p:blipFill>
        <p:spPr>
          <a:xfrm>
            <a:off x="771554" y="2974729"/>
            <a:ext cx="2054530" cy="2737341"/>
          </a:xfrm>
          <a:prstGeom prst="rect">
            <a:avLst/>
          </a:prstGeom>
        </p:spPr>
      </p:pic>
      <p:pic>
        <p:nvPicPr>
          <p:cNvPr id="4" name="Picture 3">
            <a:extLst>
              <a:ext uri="{FF2B5EF4-FFF2-40B4-BE49-F238E27FC236}">
                <a16:creationId xmlns:a16="http://schemas.microsoft.com/office/drawing/2014/main" id="{5222487B-F8DC-29DD-FEF4-2B8716CC375C}"/>
              </a:ext>
            </a:extLst>
          </p:cNvPr>
          <p:cNvPicPr>
            <a:picLocks noChangeAspect="1"/>
          </p:cNvPicPr>
          <p:nvPr/>
        </p:nvPicPr>
        <p:blipFill>
          <a:blip r:embed="rId4"/>
          <a:stretch>
            <a:fillRect/>
          </a:stretch>
        </p:blipFill>
        <p:spPr>
          <a:xfrm>
            <a:off x="225481" y="1399108"/>
            <a:ext cx="3017782" cy="1481456"/>
          </a:xfrm>
          <a:prstGeom prst="rect">
            <a:avLst/>
          </a:prstGeom>
        </p:spPr>
      </p:pic>
      <p:pic>
        <p:nvPicPr>
          <p:cNvPr id="5" name="Picture 4">
            <a:extLst>
              <a:ext uri="{FF2B5EF4-FFF2-40B4-BE49-F238E27FC236}">
                <a16:creationId xmlns:a16="http://schemas.microsoft.com/office/drawing/2014/main" id="{BBA1F0B6-19C3-FC03-D97C-93A7FBD07D77}"/>
              </a:ext>
            </a:extLst>
          </p:cNvPr>
          <p:cNvPicPr>
            <a:picLocks noChangeAspect="1"/>
          </p:cNvPicPr>
          <p:nvPr/>
        </p:nvPicPr>
        <p:blipFill>
          <a:blip r:embed="rId5"/>
          <a:stretch>
            <a:fillRect/>
          </a:stretch>
        </p:blipFill>
        <p:spPr>
          <a:xfrm>
            <a:off x="3423525" y="1399108"/>
            <a:ext cx="1798476" cy="2395936"/>
          </a:xfrm>
          <a:prstGeom prst="rect">
            <a:avLst/>
          </a:prstGeom>
        </p:spPr>
      </p:pic>
      <p:pic>
        <p:nvPicPr>
          <p:cNvPr id="6" name="Picture 5">
            <a:extLst>
              <a:ext uri="{FF2B5EF4-FFF2-40B4-BE49-F238E27FC236}">
                <a16:creationId xmlns:a16="http://schemas.microsoft.com/office/drawing/2014/main" id="{5BB58B00-F625-98BC-E51E-124CA7EB6E50}"/>
              </a:ext>
            </a:extLst>
          </p:cNvPr>
          <p:cNvPicPr>
            <a:picLocks noChangeAspect="1"/>
          </p:cNvPicPr>
          <p:nvPr/>
        </p:nvPicPr>
        <p:blipFill>
          <a:blip r:embed="rId6"/>
          <a:stretch>
            <a:fillRect/>
          </a:stretch>
        </p:blipFill>
        <p:spPr>
          <a:xfrm>
            <a:off x="5339857" y="1399108"/>
            <a:ext cx="3578662" cy="264589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4E667-DD47-0B25-A2F3-F68942C8A82E}"/>
              </a:ext>
            </a:extLst>
          </p:cNvPr>
          <p:cNvSpPr>
            <a:spLocks noGrp="1"/>
          </p:cNvSpPr>
          <p:nvPr>
            <p:ph type="title"/>
          </p:nvPr>
        </p:nvSpPr>
        <p:spPr/>
        <p:txBody>
          <a:bodyPr rtlCol="0">
            <a:normAutofit fontScale="90000"/>
          </a:bodyPr>
          <a:lstStyle/>
          <a:p>
            <a:pPr fontAlgn="auto">
              <a:spcAft>
                <a:spcPts val="0"/>
              </a:spcAft>
              <a:defRPr/>
            </a:pPr>
            <a:r>
              <a:rPr lang="en-GB" dirty="0"/>
              <a:t>Damaged scripts</a:t>
            </a:r>
            <a:br>
              <a:rPr lang="en-GB" dirty="0"/>
            </a:br>
            <a:endParaRPr lang="en-GB" dirty="0"/>
          </a:p>
        </p:txBody>
      </p:sp>
      <p:pic>
        <p:nvPicPr>
          <p:cNvPr id="3" name="Picture 2">
            <a:extLst>
              <a:ext uri="{FF2B5EF4-FFF2-40B4-BE49-F238E27FC236}">
                <a16:creationId xmlns:a16="http://schemas.microsoft.com/office/drawing/2014/main" id="{55A146E0-8FF0-2ABC-C977-D33535049D57}"/>
              </a:ext>
            </a:extLst>
          </p:cNvPr>
          <p:cNvPicPr>
            <a:picLocks noChangeAspect="1"/>
          </p:cNvPicPr>
          <p:nvPr/>
        </p:nvPicPr>
        <p:blipFill>
          <a:blip r:embed="rId3"/>
          <a:stretch>
            <a:fillRect/>
          </a:stretch>
        </p:blipFill>
        <p:spPr>
          <a:xfrm>
            <a:off x="229456" y="1384431"/>
            <a:ext cx="2578832" cy="3633531"/>
          </a:xfrm>
          <a:prstGeom prst="rect">
            <a:avLst/>
          </a:prstGeom>
        </p:spPr>
      </p:pic>
      <p:pic>
        <p:nvPicPr>
          <p:cNvPr id="4" name="Picture 3">
            <a:extLst>
              <a:ext uri="{FF2B5EF4-FFF2-40B4-BE49-F238E27FC236}">
                <a16:creationId xmlns:a16="http://schemas.microsoft.com/office/drawing/2014/main" id="{EA992C2E-49E7-8B27-5047-C4BB5DC3A06F}"/>
              </a:ext>
            </a:extLst>
          </p:cNvPr>
          <p:cNvPicPr>
            <a:picLocks noChangeAspect="1"/>
          </p:cNvPicPr>
          <p:nvPr/>
        </p:nvPicPr>
        <p:blipFill>
          <a:blip r:embed="rId4"/>
          <a:stretch>
            <a:fillRect/>
          </a:stretch>
        </p:blipFill>
        <p:spPr>
          <a:xfrm>
            <a:off x="2994514" y="1308100"/>
            <a:ext cx="3383573" cy="2097206"/>
          </a:xfrm>
          <a:prstGeom prst="rect">
            <a:avLst/>
          </a:prstGeom>
        </p:spPr>
      </p:pic>
      <p:pic>
        <p:nvPicPr>
          <p:cNvPr id="5" name="Picture 4">
            <a:extLst>
              <a:ext uri="{FF2B5EF4-FFF2-40B4-BE49-F238E27FC236}">
                <a16:creationId xmlns:a16="http://schemas.microsoft.com/office/drawing/2014/main" id="{92BB9A91-1F9C-B9CB-B553-F1ABE69E3E64}"/>
              </a:ext>
            </a:extLst>
          </p:cNvPr>
          <p:cNvPicPr>
            <a:picLocks noChangeAspect="1"/>
          </p:cNvPicPr>
          <p:nvPr/>
        </p:nvPicPr>
        <p:blipFill>
          <a:blip r:embed="rId5"/>
          <a:stretch>
            <a:fillRect/>
          </a:stretch>
        </p:blipFill>
        <p:spPr>
          <a:xfrm>
            <a:off x="6780759" y="1384431"/>
            <a:ext cx="2133785" cy="3310415"/>
          </a:xfrm>
          <a:prstGeom prst="rect">
            <a:avLst/>
          </a:prstGeom>
        </p:spPr>
      </p:pic>
      <p:pic>
        <p:nvPicPr>
          <p:cNvPr id="7" name="Picture 6">
            <a:extLst>
              <a:ext uri="{FF2B5EF4-FFF2-40B4-BE49-F238E27FC236}">
                <a16:creationId xmlns:a16="http://schemas.microsoft.com/office/drawing/2014/main" id="{0EEEAC14-0310-166D-BD0B-F86020F35AEA}"/>
              </a:ext>
            </a:extLst>
          </p:cNvPr>
          <p:cNvPicPr>
            <a:picLocks noChangeAspect="1"/>
          </p:cNvPicPr>
          <p:nvPr/>
        </p:nvPicPr>
        <p:blipFill>
          <a:blip r:embed="rId6"/>
          <a:stretch>
            <a:fillRect/>
          </a:stretch>
        </p:blipFill>
        <p:spPr>
          <a:xfrm>
            <a:off x="3418222" y="3531949"/>
            <a:ext cx="2536156" cy="201795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5A97E508-F93D-AEC0-CDBE-EC098FC60526}"/>
              </a:ext>
            </a:extLst>
          </p:cNvPr>
          <p:cNvSpPr>
            <a:spLocks noGrp="1" noChangeArrowheads="1"/>
          </p:cNvSpPr>
          <p:nvPr>
            <p:ph type="title"/>
          </p:nvPr>
        </p:nvSpPr>
        <p:spPr/>
        <p:txBody>
          <a:bodyPr/>
          <a:lstStyle/>
          <a:p>
            <a:r>
              <a:rPr lang="en-GB" altLang="en-US"/>
              <a:t>Torn and repaired scripts</a:t>
            </a:r>
          </a:p>
        </p:txBody>
      </p:sp>
      <p:pic>
        <p:nvPicPr>
          <p:cNvPr id="3" name="Picture 2">
            <a:extLst>
              <a:ext uri="{FF2B5EF4-FFF2-40B4-BE49-F238E27FC236}">
                <a16:creationId xmlns:a16="http://schemas.microsoft.com/office/drawing/2014/main" id="{021F28A7-8B8B-BEBA-22CE-824251A8B8C6}"/>
              </a:ext>
            </a:extLst>
          </p:cNvPr>
          <p:cNvPicPr>
            <a:picLocks noChangeAspect="1"/>
          </p:cNvPicPr>
          <p:nvPr/>
        </p:nvPicPr>
        <p:blipFill>
          <a:blip r:embed="rId3"/>
          <a:stretch>
            <a:fillRect/>
          </a:stretch>
        </p:blipFill>
        <p:spPr>
          <a:xfrm>
            <a:off x="1240154" y="1311305"/>
            <a:ext cx="3036071" cy="4048095"/>
          </a:xfrm>
          <a:prstGeom prst="rect">
            <a:avLst/>
          </a:prstGeom>
        </p:spPr>
      </p:pic>
      <p:pic>
        <p:nvPicPr>
          <p:cNvPr id="5" name="Picture 4">
            <a:extLst>
              <a:ext uri="{FF2B5EF4-FFF2-40B4-BE49-F238E27FC236}">
                <a16:creationId xmlns:a16="http://schemas.microsoft.com/office/drawing/2014/main" id="{AF938C8A-E401-777A-6FAC-40F5FBAD3D04}"/>
              </a:ext>
            </a:extLst>
          </p:cNvPr>
          <p:cNvPicPr>
            <a:picLocks noChangeAspect="1"/>
          </p:cNvPicPr>
          <p:nvPr/>
        </p:nvPicPr>
        <p:blipFill>
          <a:blip r:embed="rId4"/>
          <a:stretch>
            <a:fillRect/>
          </a:stretch>
        </p:blipFill>
        <p:spPr>
          <a:xfrm>
            <a:off x="4572000" y="1311305"/>
            <a:ext cx="3036071" cy="404809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E5C60D86-8A53-318C-F209-C397B57CBB89}"/>
              </a:ext>
            </a:extLst>
          </p:cNvPr>
          <p:cNvSpPr>
            <a:spLocks noGrp="1" noChangeArrowheads="1"/>
          </p:cNvSpPr>
          <p:nvPr>
            <p:ph type="title"/>
          </p:nvPr>
        </p:nvSpPr>
        <p:spPr/>
        <p:txBody>
          <a:bodyPr/>
          <a:lstStyle/>
          <a:p>
            <a:r>
              <a:rPr lang="en-GB" altLang="en-US"/>
              <a:t>Stickers</a:t>
            </a:r>
          </a:p>
        </p:txBody>
      </p:sp>
      <p:pic>
        <p:nvPicPr>
          <p:cNvPr id="4" name="Picture 3">
            <a:extLst>
              <a:ext uri="{FF2B5EF4-FFF2-40B4-BE49-F238E27FC236}">
                <a16:creationId xmlns:a16="http://schemas.microsoft.com/office/drawing/2014/main" id="{0FC559DC-A055-C551-DAE0-98857632653C}"/>
              </a:ext>
            </a:extLst>
          </p:cNvPr>
          <p:cNvPicPr>
            <a:picLocks noChangeAspect="1"/>
          </p:cNvPicPr>
          <p:nvPr/>
        </p:nvPicPr>
        <p:blipFill>
          <a:blip r:embed="rId3"/>
          <a:stretch>
            <a:fillRect/>
          </a:stretch>
        </p:blipFill>
        <p:spPr>
          <a:xfrm>
            <a:off x="457200" y="1512888"/>
            <a:ext cx="2243522" cy="2993395"/>
          </a:xfrm>
          <a:prstGeom prst="rect">
            <a:avLst/>
          </a:prstGeom>
        </p:spPr>
      </p:pic>
      <p:pic>
        <p:nvPicPr>
          <p:cNvPr id="5" name="Picture 4">
            <a:extLst>
              <a:ext uri="{FF2B5EF4-FFF2-40B4-BE49-F238E27FC236}">
                <a16:creationId xmlns:a16="http://schemas.microsoft.com/office/drawing/2014/main" id="{92A89930-7638-64B9-95A7-83820EF084FB}"/>
              </a:ext>
            </a:extLst>
          </p:cNvPr>
          <p:cNvPicPr>
            <a:picLocks noChangeAspect="1"/>
          </p:cNvPicPr>
          <p:nvPr/>
        </p:nvPicPr>
        <p:blipFill>
          <a:blip r:embed="rId4"/>
          <a:stretch>
            <a:fillRect/>
          </a:stretch>
        </p:blipFill>
        <p:spPr>
          <a:xfrm>
            <a:off x="3427281" y="1511930"/>
            <a:ext cx="2249619" cy="2993395"/>
          </a:xfrm>
          <a:prstGeom prst="rect">
            <a:avLst/>
          </a:prstGeom>
        </p:spPr>
      </p:pic>
      <p:pic>
        <p:nvPicPr>
          <p:cNvPr id="6" name="Picture 5">
            <a:extLst>
              <a:ext uri="{FF2B5EF4-FFF2-40B4-BE49-F238E27FC236}">
                <a16:creationId xmlns:a16="http://schemas.microsoft.com/office/drawing/2014/main" id="{7DB6DF62-1F82-6828-FF99-A914A9AE0E1C}"/>
              </a:ext>
            </a:extLst>
          </p:cNvPr>
          <p:cNvPicPr>
            <a:picLocks noChangeAspect="1"/>
          </p:cNvPicPr>
          <p:nvPr/>
        </p:nvPicPr>
        <p:blipFill>
          <a:blip r:embed="rId5"/>
          <a:stretch>
            <a:fillRect/>
          </a:stretch>
        </p:blipFill>
        <p:spPr>
          <a:xfrm>
            <a:off x="6403459" y="1512888"/>
            <a:ext cx="2280102" cy="299339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6959C-1D7A-3C07-6500-ED547CDEEB7B}"/>
              </a:ext>
            </a:extLst>
          </p:cNvPr>
          <p:cNvSpPr>
            <a:spLocks noGrp="1"/>
          </p:cNvSpPr>
          <p:nvPr>
            <p:ph type="title"/>
          </p:nvPr>
        </p:nvSpPr>
        <p:spPr/>
        <p:txBody>
          <a:bodyPr rtlCol="0">
            <a:normAutofit fontScale="90000"/>
          </a:bodyPr>
          <a:lstStyle/>
          <a:p>
            <a:pPr fontAlgn="auto">
              <a:spcAft>
                <a:spcPts val="0"/>
              </a:spcAft>
              <a:defRPr/>
            </a:pPr>
            <a:r>
              <a:rPr lang="en-GB" dirty="0"/>
              <a:t>What is typically removed from a poorly submitted batch</a:t>
            </a:r>
          </a:p>
        </p:txBody>
      </p:sp>
      <p:pic>
        <p:nvPicPr>
          <p:cNvPr id="3" name="Picture 2">
            <a:extLst>
              <a:ext uri="{FF2B5EF4-FFF2-40B4-BE49-F238E27FC236}">
                <a16:creationId xmlns:a16="http://schemas.microsoft.com/office/drawing/2014/main" id="{FDD9DFC1-EC29-EAE4-A2BF-8222FC5026CF}"/>
              </a:ext>
            </a:extLst>
          </p:cNvPr>
          <p:cNvPicPr>
            <a:picLocks noChangeAspect="1"/>
          </p:cNvPicPr>
          <p:nvPr/>
        </p:nvPicPr>
        <p:blipFill>
          <a:blip r:embed="rId3"/>
          <a:stretch>
            <a:fillRect/>
          </a:stretch>
        </p:blipFill>
        <p:spPr>
          <a:xfrm>
            <a:off x="1224777" y="1427030"/>
            <a:ext cx="3103133" cy="2322777"/>
          </a:xfrm>
          <a:prstGeom prst="rect">
            <a:avLst/>
          </a:prstGeom>
        </p:spPr>
      </p:pic>
      <p:pic>
        <p:nvPicPr>
          <p:cNvPr id="4" name="Picture 3">
            <a:extLst>
              <a:ext uri="{FF2B5EF4-FFF2-40B4-BE49-F238E27FC236}">
                <a16:creationId xmlns:a16="http://schemas.microsoft.com/office/drawing/2014/main" id="{F4015CF7-39D6-5B61-011F-6689C571CB95}"/>
              </a:ext>
            </a:extLst>
          </p:cNvPr>
          <p:cNvPicPr>
            <a:picLocks noChangeAspect="1"/>
          </p:cNvPicPr>
          <p:nvPr/>
        </p:nvPicPr>
        <p:blipFill>
          <a:blip r:embed="rId4"/>
          <a:stretch>
            <a:fillRect/>
          </a:stretch>
        </p:blipFill>
        <p:spPr>
          <a:xfrm>
            <a:off x="5724473" y="1335582"/>
            <a:ext cx="2194750" cy="2414225"/>
          </a:xfrm>
          <a:prstGeom prst="rect">
            <a:avLst/>
          </a:prstGeom>
        </p:spPr>
      </p:pic>
      <p:pic>
        <p:nvPicPr>
          <p:cNvPr id="6" name="Picture 5">
            <a:extLst>
              <a:ext uri="{FF2B5EF4-FFF2-40B4-BE49-F238E27FC236}">
                <a16:creationId xmlns:a16="http://schemas.microsoft.com/office/drawing/2014/main" id="{EE45C1E6-6870-1E0B-0C5D-E990C49A32F8}"/>
              </a:ext>
            </a:extLst>
          </p:cNvPr>
          <p:cNvPicPr>
            <a:picLocks noChangeAspect="1"/>
          </p:cNvPicPr>
          <p:nvPr/>
        </p:nvPicPr>
        <p:blipFill>
          <a:blip r:embed="rId5"/>
          <a:stretch>
            <a:fillRect/>
          </a:stretch>
        </p:blipFill>
        <p:spPr>
          <a:xfrm>
            <a:off x="3014337" y="3868737"/>
            <a:ext cx="3115326" cy="174970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5B142837-6C24-45E0-6E08-64EBE27BFEE7}"/>
              </a:ext>
            </a:extLst>
          </p:cNvPr>
          <p:cNvSpPr>
            <a:spLocks noGrp="1" noChangeArrowheads="1"/>
          </p:cNvSpPr>
          <p:nvPr>
            <p:ph type="title"/>
          </p:nvPr>
        </p:nvSpPr>
        <p:spPr/>
        <p:txBody>
          <a:bodyPr/>
          <a:lstStyle/>
          <a:p>
            <a:r>
              <a:rPr lang="en-GB" altLang="en-US"/>
              <a:t>Unsorted, poorly packed</a:t>
            </a:r>
          </a:p>
        </p:txBody>
      </p:sp>
      <p:pic>
        <p:nvPicPr>
          <p:cNvPr id="3" name="Picture 2">
            <a:extLst>
              <a:ext uri="{FF2B5EF4-FFF2-40B4-BE49-F238E27FC236}">
                <a16:creationId xmlns:a16="http://schemas.microsoft.com/office/drawing/2014/main" id="{5ADFC31E-BFA0-268C-29B7-315AA04DA23F}"/>
              </a:ext>
            </a:extLst>
          </p:cNvPr>
          <p:cNvPicPr>
            <a:picLocks noChangeAspect="1"/>
          </p:cNvPicPr>
          <p:nvPr/>
        </p:nvPicPr>
        <p:blipFill>
          <a:blip r:embed="rId3"/>
          <a:stretch>
            <a:fillRect/>
          </a:stretch>
        </p:blipFill>
        <p:spPr>
          <a:xfrm>
            <a:off x="96707" y="1308100"/>
            <a:ext cx="2639797" cy="2017951"/>
          </a:xfrm>
          <a:prstGeom prst="rect">
            <a:avLst/>
          </a:prstGeom>
        </p:spPr>
      </p:pic>
      <p:pic>
        <p:nvPicPr>
          <p:cNvPr id="4" name="Picture 3">
            <a:extLst>
              <a:ext uri="{FF2B5EF4-FFF2-40B4-BE49-F238E27FC236}">
                <a16:creationId xmlns:a16="http://schemas.microsoft.com/office/drawing/2014/main" id="{4FEF78B9-41DA-AE09-CD6C-368BCA8755FF}"/>
              </a:ext>
            </a:extLst>
          </p:cNvPr>
          <p:cNvPicPr>
            <a:picLocks noChangeAspect="1"/>
          </p:cNvPicPr>
          <p:nvPr/>
        </p:nvPicPr>
        <p:blipFill>
          <a:blip r:embed="rId4"/>
          <a:stretch>
            <a:fillRect/>
          </a:stretch>
        </p:blipFill>
        <p:spPr>
          <a:xfrm>
            <a:off x="2916426" y="1374816"/>
            <a:ext cx="2651990" cy="1987468"/>
          </a:xfrm>
          <a:prstGeom prst="rect">
            <a:avLst/>
          </a:prstGeom>
        </p:spPr>
      </p:pic>
      <p:pic>
        <p:nvPicPr>
          <p:cNvPr id="5" name="Picture 4">
            <a:extLst>
              <a:ext uri="{FF2B5EF4-FFF2-40B4-BE49-F238E27FC236}">
                <a16:creationId xmlns:a16="http://schemas.microsoft.com/office/drawing/2014/main" id="{DCF4179C-06AF-3D56-4CC7-6BDC5803E987}"/>
              </a:ext>
            </a:extLst>
          </p:cNvPr>
          <p:cNvPicPr>
            <a:picLocks noChangeAspect="1"/>
          </p:cNvPicPr>
          <p:nvPr/>
        </p:nvPicPr>
        <p:blipFill>
          <a:blip r:embed="rId5"/>
          <a:stretch>
            <a:fillRect/>
          </a:stretch>
        </p:blipFill>
        <p:spPr>
          <a:xfrm>
            <a:off x="5748338" y="1374816"/>
            <a:ext cx="2670279" cy="3560373"/>
          </a:xfrm>
          <a:prstGeom prst="rect">
            <a:avLst/>
          </a:prstGeom>
        </p:spPr>
      </p:pic>
      <p:pic>
        <p:nvPicPr>
          <p:cNvPr id="6" name="Picture 5">
            <a:extLst>
              <a:ext uri="{FF2B5EF4-FFF2-40B4-BE49-F238E27FC236}">
                <a16:creationId xmlns:a16="http://schemas.microsoft.com/office/drawing/2014/main" id="{CDF4C4BC-AB25-465D-C45D-34F634CD5D0D}"/>
              </a:ext>
            </a:extLst>
          </p:cNvPr>
          <p:cNvPicPr>
            <a:picLocks noChangeAspect="1"/>
          </p:cNvPicPr>
          <p:nvPr/>
        </p:nvPicPr>
        <p:blipFill>
          <a:blip r:embed="rId6"/>
          <a:stretch>
            <a:fillRect/>
          </a:stretch>
        </p:blipFill>
        <p:spPr>
          <a:xfrm>
            <a:off x="1748941" y="3429000"/>
            <a:ext cx="2334970" cy="243861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11428-90C1-2920-1308-8FB370406916}"/>
              </a:ext>
            </a:extLst>
          </p:cNvPr>
          <p:cNvSpPr>
            <a:spLocks noGrp="1"/>
          </p:cNvSpPr>
          <p:nvPr>
            <p:ph type="title"/>
          </p:nvPr>
        </p:nvSpPr>
        <p:spPr/>
        <p:txBody>
          <a:bodyPr rtlCol="0">
            <a:normAutofit fontScale="90000"/>
          </a:bodyPr>
          <a:lstStyle/>
          <a:p>
            <a:pPr fontAlgn="auto">
              <a:spcAft>
                <a:spcPts val="0"/>
              </a:spcAft>
              <a:defRPr/>
            </a:pPr>
            <a:r>
              <a:rPr lang="en-GB" dirty="0"/>
              <a:t>The perfect submission</a:t>
            </a:r>
            <a:br>
              <a:rPr lang="en-GB" dirty="0"/>
            </a:br>
            <a:endParaRPr lang="en-GB" dirty="0"/>
          </a:p>
        </p:txBody>
      </p:sp>
      <p:pic>
        <p:nvPicPr>
          <p:cNvPr id="3" name="Picture 2">
            <a:extLst>
              <a:ext uri="{FF2B5EF4-FFF2-40B4-BE49-F238E27FC236}">
                <a16:creationId xmlns:a16="http://schemas.microsoft.com/office/drawing/2014/main" id="{6AB826A6-7412-86A9-E674-CB5B63CC53B2}"/>
              </a:ext>
            </a:extLst>
          </p:cNvPr>
          <p:cNvPicPr>
            <a:picLocks noChangeAspect="1"/>
          </p:cNvPicPr>
          <p:nvPr/>
        </p:nvPicPr>
        <p:blipFill>
          <a:blip r:embed="rId3"/>
          <a:stretch>
            <a:fillRect/>
          </a:stretch>
        </p:blipFill>
        <p:spPr>
          <a:xfrm>
            <a:off x="2580584" y="1088147"/>
            <a:ext cx="2847079" cy="3432345"/>
          </a:xfrm>
          <a:prstGeom prst="rect">
            <a:avLst/>
          </a:prstGeom>
        </p:spPr>
      </p:pic>
      <p:pic>
        <p:nvPicPr>
          <p:cNvPr id="5" name="Picture 4">
            <a:extLst>
              <a:ext uri="{FF2B5EF4-FFF2-40B4-BE49-F238E27FC236}">
                <a16:creationId xmlns:a16="http://schemas.microsoft.com/office/drawing/2014/main" id="{75795600-A551-9675-00F9-2E5C56D82705}"/>
              </a:ext>
            </a:extLst>
          </p:cNvPr>
          <p:cNvPicPr>
            <a:picLocks noChangeAspect="1"/>
          </p:cNvPicPr>
          <p:nvPr/>
        </p:nvPicPr>
        <p:blipFill>
          <a:blip r:embed="rId4"/>
          <a:stretch>
            <a:fillRect/>
          </a:stretch>
        </p:blipFill>
        <p:spPr>
          <a:xfrm>
            <a:off x="457200" y="1156644"/>
            <a:ext cx="1883827" cy="2987299"/>
          </a:xfrm>
          <a:prstGeom prst="rect">
            <a:avLst/>
          </a:prstGeom>
        </p:spPr>
      </p:pic>
      <p:pic>
        <p:nvPicPr>
          <p:cNvPr id="6" name="Picture 5">
            <a:extLst>
              <a:ext uri="{FF2B5EF4-FFF2-40B4-BE49-F238E27FC236}">
                <a16:creationId xmlns:a16="http://schemas.microsoft.com/office/drawing/2014/main" id="{505F1CE7-108F-1793-F404-65CCD40B1592}"/>
              </a:ext>
            </a:extLst>
          </p:cNvPr>
          <p:cNvPicPr>
            <a:picLocks noChangeAspect="1"/>
          </p:cNvPicPr>
          <p:nvPr/>
        </p:nvPicPr>
        <p:blipFill>
          <a:blip r:embed="rId5"/>
          <a:stretch>
            <a:fillRect/>
          </a:stretch>
        </p:blipFill>
        <p:spPr>
          <a:xfrm>
            <a:off x="5549248" y="1088147"/>
            <a:ext cx="1664352" cy="2219136"/>
          </a:xfrm>
          <a:prstGeom prst="rect">
            <a:avLst/>
          </a:prstGeom>
        </p:spPr>
      </p:pic>
      <p:pic>
        <p:nvPicPr>
          <p:cNvPr id="7" name="Picture 6">
            <a:extLst>
              <a:ext uri="{FF2B5EF4-FFF2-40B4-BE49-F238E27FC236}">
                <a16:creationId xmlns:a16="http://schemas.microsoft.com/office/drawing/2014/main" id="{2F48BDFD-BE57-D820-C64D-6D7CF64A53B4}"/>
              </a:ext>
            </a:extLst>
          </p:cNvPr>
          <p:cNvPicPr>
            <a:picLocks noChangeAspect="1"/>
          </p:cNvPicPr>
          <p:nvPr/>
        </p:nvPicPr>
        <p:blipFill>
          <a:blip r:embed="rId6"/>
          <a:stretch>
            <a:fillRect/>
          </a:stretch>
        </p:blipFill>
        <p:spPr>
          <a:xfrm>
            <a:off x="7380155" y="1088147"/>
            <a:ext cx="1554615" cy="25910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29653-3912-9AC2-1420-8374457CBCF2}"/>
              </a:ext>
            </a:extLst>
          </p:cNvPr>
          <p:cNvSpPr>
            <a:spLocks noGrp="1"/>
          </p:cNvSpPr>
          <p:nvPr>
            <p:ph type="title"/>
          </p:nvPr>
        </p:nvSpPr>
        <p:spPr/>
        <p:txBody>
          <a:bodyPr rtlCol="0">
            <a:normAutofit fontScale="90000"/>
          </a:bodyPr>
          <a:lstStyle/>
          <a:p>
            <a:pPr algn="l" fontAlgn="auto">
              <a:spcAft>
                <a:spcPts val="0"/>
              </a:spcAft>
              <a:defRPr/>
            </a:pPr>
            <a:r>
              <a:rPr lang="en-GB" dirty="0"/>
              <a:t>For full instructions for submitting prescriptions please visit our Website</a:t>
            </a:r>
          </a:p>
        </p:txBody>
      </p:sp>
      <p:sp>
        <p:nvSpPr>
          <p:cNvPr id="47107" name="Content Placeholder 2">
            <a:extLst>
              <a:ext uri="{FF2B5EF4-FFF2-40B4-BE49-F238E27FC236}">
                <a16:creationId xmlns:a16="http://schemas.microsoft.com/office/drawing/2014/main" id="{29487F0A-8180-8DCC-1C52-76A9EFAB9B7B}"/>
              </a:ext>
            </a:extLst>
          </p:cNvPr>
          <p:cNvSpPr>
            <a:spLocks noGrp="1" noChangeArrowheads="1"/>
          </p:cNvSpPr>
          <p:nvPr>
            <p:ph idx="1"/>
          </p:nvPr>
        </p:nvSpPr>
        <p:spPr/>
        <p:txBody>
          <a:bodyPr/>
          <a:lstStyle/>
          <a:p>
            <a:r>
              <a:rPr lang="en-GB" altLang="en-US">
                <a:hlinkClick r:id="rId2"/>
              </a:rPr>
              <a:t>Document Scanning Service - NHS Wales Shared Services Partnership</a:t>
            </a:r>
            <a:endParaRPr lang="en-GB" altLang="en-US"/>
          </a:p>
          <a:p>
            <a:endParaRPr lang="en-GB" altLang="en-US"/>
          </a:p>
        </p:txBody>
      </p:sp>
      <p:pic>
        <p:nvPicPr>
          <p:cNvPr id="47108" name="Picture 4" descr="Scatter chart, qr code&#10;&#10;Description automatically generated">
            <a:extLst>
              <a:ext uri="{FF2B5EF4-FFF2-40B4-BE49-F238E27FC236}">
                <a16:creationId xmlns:a16="http://schemas.microsoft.com/office/drawing/2014/main" id="{C28CB4FB-D9A4-6EC8-A88E-6E4D8F1A76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875" y="2713038"/>
            <a:ext cx="2425700"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71936991-F852-BEA1-60C2-F39611BD237E}"/>
              </a:ext>
            </a:extLst>
          </p:cNvPr>
          <p:cNvSpPr>
            <a:spLocks noGrp="1" noChangeArrowheads="1"/>
          </p:cNvSpPr>
          <p:nvPr>
            <p:ph type="title"/>
          </p:nvPr>
        </p:nvSpPr>
        <p:spPr/>
        <p:txBody>
          <a:bodyPr/>
          <a:lstStyle/>
          <a:p>
            <a:r>
              <a:rPr lang="en-US" altLang="en-US"/>
              <a:t>INTRODUCTION</a:t>
            </a:r>
          </a:p>
        </p:txBody>
      </p:sp>
      <p:sp>
        <p:nvSpPr>
          <p:cNvPr id="3" name="Content Placeholder 2">
            <a:extLst>
              <a:ext uri="{FF2B5EF4-FFF2-40B4-BE49-F238E27FC236}">
                <a16:creationId xmlns:a16="http://schemas.microsoft.com/office/drawing/2014/main" id="{BD41E6FC-87FD-F53F-270F-F955419ED95C}"/>
              </a:ext>
            </a:extLst>
          </p:cNvPr>
          <p:cNvSpPr>
            <a:spLocks noGrp="1"/>
          </p:cNvSpPr>
          <p:nvPr>
            <p:ph idx="1"/>
          </p:nvPr>
        </p:nvSpPr>
        <p:spPr/>
        <p:txBody>
          <a:bodyPr>
            <a:normAutofit/>
          </a:bodyPr>
          <a:lstStyle/>
          <a:p>
            <a:pPr marL="0" indent="0" algn="just">
              <a:lnSpc>
                <a:spcPct val="90000"/>
              </a:lnSpc>
              <a:spcBef>
                <a:spcPts val="275"/>
              </a:spcBef>
              <a:buFont typeface="Arial" panose="020B0604020202020204" pitchFamily="34" charset="0"/>
              <a:buNone/>
            </a:pPr>
            <a:r>
              <a:rPr lang="en-US" altLang="en-US" sz="1700">
                <a:latin typeface="Arial" panose="020B0604020202020204" pitchFamily="34" charset="0"/>
                <a:cs typeface="Calibri" panose="020F0502020204030204" pitchFamily="34" charset="0"/>
              </a:rPr>
              <a:t>Contractors are currently required to submit their prescriptions to PCS for processing and payment by the 8</a:t>
            </a:r>
            <a:r>
              <a:rPr lang="en-US" altLang="en-US" sz="1700" baseline="30000">
                <a:latin typeface="Arial" panose="020B0604020202020204" pitchFamily="34" charset="0"/>
                <a:cs typeface="Calibri" panose="020F0502020204030204" pitchFamily="34" charset="0"/>
              </a:rPr>
              <a:t>th</a:t>
            </a:r>
            <a:r>
              <a:rPr lang="en-US" altLang="en-US" sz="1700">
                <a:latin typeface="Arial" panose="020B0604020202020204" pitchFamily="34" charset="0"/>
                <a:cs typeface="Calibri" panose="020F0502020204030204" pitchFamily="34" charset="0"/>
              </a:rPr>
              <a:t> working day of the following  month. When PCS receives the prescriptions, the account is registered on a database and then the batches are prepared for scanning.</a:t>
            </a:r>
            <a:endParaRPr lang="en-GB" altLang="en-US" sz="1700">
              <a:cs typeface="Calibri" panose="020F0502020204030204" pitchFamily="34" charset="0"/>
            </a:endParaRPr>
          </a:p>
          <a:p>
            <a:pPr marL="0" indent="0">
              <a:lnSpc>
                <a:spcPct val="80000"/>
              </a:lnSpc>
              <a:buFont typeface="Arial" panose="020B0604020202020204" pitchFamily="34" charset="0"/>
              <a:buNone/>
            </a:pPr>
            <a:r>
              <a:rPr lang="en-US" altLang="en-US" sz="1700">
                <a:latin typeface="Arial" panose="020B0604020202020204" pitchFamily="34" charset="0"/>
                <a:cs typeface="Calibri" panose="020F0502020204030204" pitchFamily="34" charset="0"/>
              </a:rPr>
              <a:t> </a:t>
            </a:r>
            <a:endParaRPr lang="en-GB" altLang="en-US" sz="1700">
              <a:cs typeface="Calibri" panose="020F0502020204030204" pitchFamily="34" charset="0"/>
            </a:endParaRPr>
          </a:p>
          <a:p>
            <a:pPr marL="0" indent="0" algn="just">
              <a:lnSpc>
                <a:spcPct val="95000"/>
              </a:lnSpc>
              <a:buFont typeface="Arial" panose="020B0604020202020204" pitchFamily="34" charset="0"/>
              <a:buNone/>
            </a:pPr>
            <a:r>
              <a:rPr lang="en-US" altLang="en-US" sz="1700">
                <a:latin typeface="Arial" panose="020B0604020202020204" pitchFamily="34" charset="0"/>
                <a:cs typeface="Calibri" panose="020F0502020204030204" pitchFamily="34" charset="0"/>
              </a:rPr>
              <a:t>PCS currently has 3 scanners which scan all prescriptions received from contractors. We receive up to 3.5 million prescriptions per month (at current prescribing rates). The 3.5 million prescription forms must be prepared before they are scanned as the machines are sensitive and may easily become jammed resulting in batches of scripts being scanned again and therefore delaying the whole reimbursement process.</a:t>
            </a:r>
            <a:endParaRPr lang="en-GB" altLang="en-US" sz="1700">
              <a:cs typeface="Calibri" panose="020F0502020204030204" pitchFamily="34" charset="0"/>
            </a:endParaRPr>
          </a:p>
          <a:p>
            <a:pPr marL="0" indent="0">
              <a:lnSpc>
                <a:spcPct val="80000"/>
              </a:lnSpc>
              <a:buFont typeface="Arial" panose="020B0604020202020204" pitchFamily="34" charset="0"/>
              <a:buNone/>
            </a:pPr>
            <a:endParaRPr lang="en-US" altLang="en-US" sz="2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F8B6B8AE-2CE5-B8BB-E4C7-5F3A4729B8F1}"/>
              </a:ext>
            </a:extLst>
          </p:cNvPr>
          <p:cNvSpPr>
            <a:spLocks noGrp="1" noChangeArrowheads="1"/>
          </p:cNvSpPr>
          <p:nvPr>
            <p:ph type="title"/>
          </p:nvPr>
        </p:nvSpPr>
        <p:spPr/>
        <p:txBody>
          <a:bodyPr/>
          <a:lstStyle/>
          <a:p>
            <a:r>
              <a:rPr lang="en-US" altLang="en-US"/>
              <a:t>EXPLANATION</a:t>
            </a:r>
          </a:p>
        </p:txBody>
      </p:sp>
      <p:sp>
        <p:nvSpPr>
          <p:cNvPr id="18435" name="Content Placeholder 2">
            <a:extLst>
              <a:ext uri="{FF2B5EF4-FFF2-40B4-BE49-F238E27FC236}">
                <a16:creationId xmlns:a16="http://schemas.microsoft.com/office/drawing/2014/main" id="{3F3B6920-B12B-4267-A815-EC3006E0E2E7}"/>
              </a:ext>
            </a:extLst>
          </p:cNvPr>
          <p:cNvSpPr>
            <a:spLocks noGrp="1" noChangeArrowheads="1"/>
          </p:cNvSpPr>
          <p:nvPr>
            <p:ph idx="1"/>
          </p:nvPr>
        </p:nvSpPr>
        <p:spPr/>
        <p:txBody>
          <a:bodyPr/>
          <a:lstStyle/>
          <a:p>
            <a:pPr marL="0" indent="0" algn="just">
              <a:lnSpc>
                <a:spcPct val="115000"/>
              </a:lnSpc>
              <a:spcBef>
                <a:spcPts val="288"/>
              </a:spcBef>
              <a:buFont typeface="Arial" panose="020B0604020202020204" pitchFamily="34" charset="0"/>
              <a:buNone/>
            </a:pPr>
            <a:r>
              <a:rPr lang="en-US" altLang="en-US" sz="1800">
                <a:latin typeface="Arial" panose="020B0604020202020204" pitchFamily="34" charset="0"/>
                <a:cs typeface="Calibri" panose="020F0502020204030204" pitchFamily="34" charset="0"/>
              </a:rPr>
              <a:t>PCS conducted an study during October 2022 of the time taken to prepare a batch for scanning. The time taken ranged from 90 minutes to prepare a submission of more than 11,000 forms to 8 hours, i.e., more than a full working day, to prepare a submission with only 4,438 forms.</a:t>
            </a:r>
            <a:endParaRPr lang="en-GB" altLang="en-US" sz="1800">
              <a:cs typeface="Calibri" panose="020F0502020204030204" pitchFamily="34" charset="0"/>
            </a:endParaRPr>
          </a:p>
          <a:p>
            <a:pPr marL="0" indent="0" algn="just">
              <a:lnSpc>
                <a:spcPct val="115000"/>
              </a:lnSpc>
              <a:spcBef>
                <a:spcPts val="988"/>
              </a:spcBef>
              <a:buFont typeface="Arial" panose="020B0604020202020204" pitchFamily="34" charset="0"/>
              <a:buNone/>
            </a:pPr>
            <a:r>
              <a:rPr lang="en-US" altLang="en-US" sz="1800">
                <a:latin typeface="Arial" panose="020B0604020202020204" pitchFamily="34" charset="0"/>
                <a:cs typeface="Calibri" panose="020F0502020204030204" pitchFamily="34" charset="0"/>
              </a:rPr>
              <a:t>Therefore, PCS have created this guidance document to demonstrate what constitutes a poor quality batch with a view to contractors improving their submissions and reducing the time taken to prepare the batches for scanning.</a:t>
            </a:r>
            <a:endParaRPr lang="en-GB" altLang="en-US" sz="1800">
              <a:cs typeface="Calibri" panose="020F0502020204030204" pitchFamily="34" charset="0"/>
            </a:endParaRPr>
          </a:p>
          <a:p>
            <a:pPr marL="0" indent="0">
              <a:buFont typeface="Arial" panose="020B0604020202020204" pitchFamily="34" charset="0"/>
              <a:buNone/>
            </a:pPr>
            <a:r>
              <a:rPr lang="en-US" altLang="en-US" sz="1800">
                <a:latin typeface="Arial" panose="020B0604020202020204" pitchFamily="34" charset="0"/>
                <a:cs typeface="Calibri" panose="020F0502020204030204" pitchFamily="34" charset="0"/>
              </a:rPr>
              <a:t> </a:t>
            </a:r>
            <a:endParaRPr lang="en-GB" altLang="en-US" sz="1800">
              <a:cs typeface="Calibri" panose="020F0502020204030204" pitchFamily="34" charset="0"/>
            </a:endParaRPr>
          </a:p>
          <a:p>
            <a:pPr marL="0" indent="0">
              <a:buFont typeface="Arial" panose="020B0604020202020204" pitchFamily="34" charset="0"/>
              <a:buNone/>
            </a:pPr>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C6220-38B4-AC6C-37ED-B2BB970D4CBF}"/>
              </a:ext>
            </a:extLst>
          </p:cNvPr>
          <p:cNvSpPr>
            <a:spLocks noGrp="1"/>
          </p:cNvSpPr>
          <p:nvPr>
            <p:ph type="title"/>
          </p:nvPr>
        </p:nvSpPr>
        <p:spPr>
          <a:xfrm>
            <a:off x="85725" y="576263"/>
            <a:ext cx="8229600" cy="828675"/>
          </a:xfrm>
        </p:spPr>
        <p:txBody>
          <a:bodyPr rtlCol="0">
            <a:noAutofit/>
          </a:bodyPr>
          <a:lstStyle/>
          <a:p>
            <a:pPr fontAlgn="auto">
              <a:spcAft>
                <a:spcPts val="0"/>
              </a:spcAft>
              <a:defRPr/>
            </a:pPr>
            <a:r>
              <a:rPr lang="en-US" sz="2800" kern="0" dirty="0">
                <a:ea typeface="Calibri" panose="020F0502020204030204" pitchFamily="34" charset="0"/>
                <a:cs typeface="Calibri" panose="020F0502020204030204" pitchFamily="34" charset="0"/>
              </a:rPr>
              <a:t>What constitutes a submission of poor quality?</a:t>
            </a:r>
            <a:br>
              <a:rPr lang="en-GB" sz="2800" kern="0" dirty="0">
                <a:ea typeface="Calibri" panose="020F0502020204030204" pitchFamily="34" charset="0"/>
                <a:cs typeface="Calibri" panose="020F0502020204030204" pitchFamily="34" charset="0"/>
              </a:rPr>
            </a:br>
            <a:endParaRPr lang="en-US" sz="2800" dirty="0">
              <a:cs typeface="Calibri" panose="020F0502020204030204" pitchFamily="34" charset="0"/>
            </a:endParaRPr>
          </a:p>
        </p:txBody>
      </p:sp>
      <p:sp>
        <p:nvSpPr>
          <p:cNvPr id="3" name="Content Placeholder 2">
            <a:extLst>
              <a:ext uri="{FF2B5EF4-FFF2-40B4-BE49-F238E27FC236}">
                <a16:creationId xmlns:a16="http://schemas.microsoft.com/office/drawing/2014/main" id="{A48415C8-971D-CC3C-8436-BECC4DD60676}"/>
              </a:ext>
            </a:extLst>
          </p:cNvPr>
          <p:cNvSpPr>
            <a:spLocks noGrp="1"/>
          </p:cNvSpPr>
          <p:nvPr>
            <p:ph idx="1"/>
          </p:nvPr>
        </p:nvSpPr>
        <p:spPr>
          <a:xfrm>
            <a:off x="457200" y="1512888"/>
            <a:ext cx="8229600" cy="4354512"/>
          </a:xfrm>
        </p:spPr>
        <p:txBody>
          <a:bodyPr>
            <a:normAutofit/>
          </a:bodyPr>
          <a:lstStyle/>
          <a:p>
            <a:pPr>
              <a:spcBef>
                <a:spcPts val="288"/>
              </a:spcBef>
              <a:buSzPts val="1100"/>
              <a:tabLst>
                <a:tab pos="520700" algn="l"/>
              </a:tabLst>
            </a:pPr>
            <a:r>
              <a:rPr lang="en-US" altLang="en-US" sz="1800">
                <a:latin typeface="Arial" panose="020B0604020202020204" pitchFamily="34" charset="0"/>
                <a:cs typeface="Calibri" panose="020F0502020204030204" pitchFamily="34" charset="0"/>
              </a:rPr>
              <a:t>Use of staples.</a:t>
            </a:r>
            <a:endParaRPr lang="en-GB" altLang="en-US" sz="1800">
              <a:cs typeface="Calibri" panose="020F0502020204030204" pitchFamily="34" charset="0"/>
            </a:endParaRPr>
          </a:p>
          <a:p>
            <a:pPr>
              <a:spcBef>
                <a:spcPts val="200"/>
              </a:spcBef>
              <a:buSzPts val="1100"/>
              <a:tabLst>
                <a:tab pos="520700" algn="l"/>
              </a:tabLst>
            </a:pPr>
            <a:r>
              <a:rPr lang="en-US" altLang="en-US" sz="1800">
                <a:latin typeface="Arial" panose="020B0604020202020204" pitchFamily="34" charset="0"/>
                <a:cs typeface="Calibri" panose="020F0502020204030204" pitchFamily="34" charset="0"/>
              </a:rPr>
              <a:t>Patient Information slip still attached.</a:t>
            </a:r>
            <a:endParaRPr lang="en-GB" altLang="en-US" sz="1800">
              <a:cs typeface="Calibri" panose="020F0502020204030204" pitchFamily="34" charset="0"/>
            </a:endParaRPr>
          </a:p>
          <a:p>
            <a:pPr>
              <a:spcBef>
                <a:spcPts val="188"/>
              </a:spcBef>
              <a:buSzPts val="1100"/>
              <a:tabLst>
                <a:tab pos="520700" algn="l"/>
              </a:tabLst>
            </a:pPr>
            <a:r>
              <a:rPr lang="en-US" altLang="en-US" sz="1800">
                <a:latin typeface="Arial" panose="020B0604020202020204" pitchFamily="34" charset="0"/>
                <a:cs typeface="Calibri" panose="020F0502020204030204" pitchFamily="34" charset="0"/>
              </a:rPr>
              <a:t>Edges requiring trimming.</a:t>
            </a:r>
            <a:endParaRPr lang="en-GB" altLang="en-US" sz="1800">
              <a:cs typeface="Calibri" panose="020F0502020204030204" pitchFamily="34" charset="0"/>
            </a:endParaRPr>
          </a:p>
          <a:p>
            <a:pPr>
              <a:spcBef>
                <a:spcPts val="188"/>
              </a:spcBef>
              <a:buSzPts val="1100"/>
              <a:tabLst>
                <a:tab pos="520700" algn="l"/>
              </a:tabLst>
            </a:pPr>
            <a:r>
              <a:rPr lang="en-US" altLang="en-US" sz="1800">
                <a:latin typeface="Arial" panose="020B0604020202020204" pitchFamily="34" charset="0"/>
                <a:cs typeface="Calibri" panose="020F0502020204030204" pitchFamily="34" charset="0"/>
              </a:rPr>
              <a:t>Scripts with folded edges.</a:t>
            </a:r>
            <a:endParaRPr lang="en-GB" altLang="en-US" sz="1800">
              <a:cs typeface="Calibri" panose="020F0502020204030204" pitchFamily="34" charset="0"/>
            </a:endParaRPr>
          </a:p>
          <a:p>
            <a:pPr>
              <a:spcBef>
                <a:spcPts val="200"/>
              </a:spcBef>
              <a:buSzPts val="1100"/>
              <a:tabLst>
                <a:tab pos="520700" algn="l"/>
              </a:tabLst>
            </a:pPr>
            <a:r>
              <a:rPr lang="en-US" altLang="en-US" sz="1800">
                <a:latin typeface="Arial" panose="020B0604020202020204" pitchFamily="34" charset="0"/>
                <a:cs typeface="Calibri" panose="020F0502020204030204" pitchFamily="34" charset="0"/>
              </a:rPr>
              <a:t>Bent, folded, or crumpled prescriptions.</a:t>
            </a:r>
          </a:p>
          <a:p>
            <a:pPr>
              <a:spcBef>
                <a:spcPts val="200"/>
              </a:spcBef>
              <a:buSzPts val="1100"/>
              <a:tabLst>
                <a:tab pos="520700" algn="l"/>
              </a:tabLst>
            </a:pPr>
            <a:r>
              <a:rPr lang="en-GB" altLang="en-US" sz="1800">
                <a:latin typeface="Arial" panose="020B0604020202020204" pitchFamily="34" charset="0"/>
              </a:rPr>
              <a:t>Staple damage/damaged scripts</a:t>
            </a:r>
          </a:p>
          <a:p>
            <a:pPr>
              <a:spcBef>
                <a:spcPts val="200"/>
              </a:spcBef>
              <a:buSzPts val="1100"/>
              <a:tabLst>
                <a:tab pos="520700" algn="l"/>
              </a:tabLst>
            </a:pPr>
            <a:r>
              <a:rPr lang="en-US" altLang="en-US" sz="1800">
                <a:latin typeface="Arial" panose="020B0604020202020204" pitchFamily="34" charset="0"/>
                <a:cs typeface="Calibri" panose="020F0502020204030204" pitchFamily="34" charset="0"/>
              </a:rPr>
              <a:t>Torn or repaired prescriptions.</a:t>
            </a:r>
            <a:endParaRPr lang="en-GB" altLang="en-US" sz="1800">
              <a:cs typeface="Calibri" panose="020F0502020204030204" pitchFamily="34" charset="0"/>
            </a:endParaRPr>
          </a:p>
          <a:p>
            <a:pPr>
              <a:spcBef>
                <a:spcPts val="200"/>
              </a:spcBef>
              <a:buSzPts val="1100"/>
              <a:tabLst>
                <a:tab pos="520700" algn="l"/>
              </a:tabLst>
            </a:pPr>
            <a:r>
              <a:rPr lang="en-US" altLang="en-US" sz="1800">
                <a:latin typeface="Arial" panose="020B0604020202020204" pitchFamily="34" charset="0"/>
                <a:cs typeface="Calibri" panose="020F0502020204030204" pitchFamily="34" charset="0"/>
              </a:rPr>
              <a:t>Stickers or labels on scripts (for example; CD item, Fridge, MUR)</a:t>
            </a:r>
          </a:p>
          <a:p>
            <a:pPr>
              <a:spcBef>
                <a:spcPts val="200"/>
              </a:spcBef>
              <a:buSzPts val="1100"/>
              <a:tabLst>
                <a:tab pos="520700" algn="l"/>
              </a:tabLst>
            </a:pPr>
            <a:r>
              <a:rPr lang="en-US" altLang="en-US" sz="1800">
                <a:latin typeface="Arial" panose="020B0604020202020204" pitchFamily="34" charset="0"/>
                <a:cs typeface="Calibri" panose="020F0502020204030204" pitchFamily="34" charset="0"/>
              </a:rPr>
              <a:t>Unsorted / poorly packed. Groups not clear.</a:t>
            </a:r>
            <a:endParaRPr lang="en-GB" altLang="en-US" sz="1800">
              <a:cs typeface="Calibri" panose="020F0502020204030204" pitchFamily="34" charset="0"/>
            </a:endParaRPr>
          </a:p>
          <a:p>
            <a:pPr>
              <a:lnSpc>
                <a:spcPct val="120000"/>
              </a:lnSpc>
              <a:spcBef>
                <a:spcPts val="250"/>
              </a:spcBef>
              <a:buFont typeface="Arial" panose="020B0604020202020204" pitchFamily="34" charset="0"/>
              <a:buNone/>
              <a:tabLst>
                <a:tab pos="520700" algn="l"/>
              </a:tabLst>
            </a:pPr>
            <a:endParaRPr lang="en-GB" altLang="en-US" sz="1800">
              <a:cs typeface="Calibri" panose="020F0502020204030204" pitchFamily="34" charset="0"/>
            </a:endParaRPr>
          </a:p>
          <a:p>
            <a:pPr>
              <a:lnSpc>
                <a:spcPct val="120000"/>
              </a:lnSpc>
              <a:spcBef>
                <a:spcPts val="250"/>
              </a:spcBef>
              <a:buFont typeface="Arial" panose="020B0604020202020204" pitchFamily="34" charset="0"/>
              <a:buNone/>
              <a:tabLst>
                <a:tab pos="520700" algn="l"/>
              </a:tabLst>
            </a:pPr>
            <a:r>
              <a:rPr lang="en-US" altLang="en-US" sz="1800">
                <a:latin typeface="Arial" panose="020B0604020202020204" pitchFamily="34" charset="0"/>
                <a:cs typeface="Calibri" panose="020F0502020204030204" pitchFamily="34" charset="0"/>
              </a:rPr>
              <a:t>		</a:t>
            </a:r>
          </a:p>
          <a:p>
            <a:pPr algn="just">
              <a:lnSpc>
                <a:spcPct val="120000"/>
              </a:lnSpc>
              <a:spcBef>
                <a:spcPts val="250"/>
              </a:spcBef>
              <a:buFont typeface="Arial" panose="020B0604020202020204" pitchFamily="34" charset="0"/>
              <a:buNone/>
              <a:tabLst>
                <a:tab pos="520700" algn="l"/>
              </a:tabLst>
            </a:pPr>
            <a:r>
              <a:rPr lang="en-US" altLang="en-US" sz="1800">
                <a:latin typeface="Arial" panose="020B0604020202020204" pitchFamily="34" charset="0"/>
                <a:cs typeface="Calibri" panose="020F0502020204030204" pitchFamily="34" charset="0"/>
              </a:rPr>
              <a:t>Images on the following slides provide examples of each of these.</a:t>
            </a:r>
            <a:endParaRPr lang="en-GB" altLang="en-US" sz="1800">
              <a:cs typeface="Calibri" panose="020F0502020204030204" pitchFamily="34" charset="0"/>
            </a:endParaRPr>
          </a:p>
          <a:p>
            <a:pPr>
              <a:lnSpc>
                <a:spcPct val="120000"/>
              </a:lnSpc>
              <a:spcBef>
                <a:spcPts val="250"/>
              </a:spcBef>
              <a:buFont typeface="Arial" panose="020B0604020202020204" pitchFamily="34" charset="0"/>
              <a:buNone/>
              <a:tabLst>
                <a:tab pos="520700" algn="l"/>
              </a:tabLst>
            </a:pPr>
            <a:endParaRPr lang="en-GB" altLang="en-US" sz="1800">
              <a:cs typeface="Calibri" panose="020F0502020204030204" pitchFamily="34" charset="0"/>
            </a:endParaRPr>
          </a:p>
          <a:p>
            <a:pPr>
              <a:tabLst>
                <a:tab pos="520700" algn="l"/>
              </a:tabLst>
            </a:pPr>
            <a:endParaRPr lang="en-US"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36D7FE11-51CA-355E-A5DD-B77BFA69A3B3}"/>
              </a:ext>
            </a:extLst>
          </p:cNvPr>
          <p:cNvSpPr>
            <a:spLocks noGrp="1" noChangeArrowheads="1"/>
          </p:cNvSpPr>
          <p:nvPr>
            <p:ph type="title"/>
          </p:nvPr>
        </p:nvSpPr>
        <p:spPr/>
        <p:txBody>
          <a:bodyPr/>
          <a:lstStyle/>
          <a:p>
            <a:r>
              <a:rPr lang="en-US" altLang="en-US"/>
              <a:t>Staples</a:t>
            </a:r>
          </a:p>
        </p:txBody>
      </p:sp>
      <p:pic>
        <p:nvPicPr>
          <p:cNvPr id="4" name="Picture 3">
            <a:extLst>
              <a:ext uri="{FF2B5EF4-FFF2-40B4-BE49-F238E27FC236}">
                <a16:creationId xmlns:a16="http://schemas.microsoft.com/office/drawing/2014/main" id="{B572A2B5-DC06-E27A-1FD9-4926B0FD5615}"/>
              </a:ext>
            </a:extLst>
          </p:cNvPr>
          <p:cNvPicPr>
            <a:picLocks noChangeAspect="1"/>
          </p:cNvPicPr>
          <p:nvPr/>
        </p:nvPicPr>
        <p:blipFill>
          <a:blip r:embed="rId3"/>
          <a:stretch>
            <a:fillRect/>
          </a:stretch>
        </p:blipFill>
        <p:spPr>
          <a:xfrm>
            <a:off x="365125" y="1095375"/>
            <a:ext cx="2883658" cy="1920406"/>
          </a:xfrm>
          <a:prstGeom prst="rect">
            <a:avLst/>
          </a:prstGeom>
        </p:spPr>
      </p:pic>
      <p:pic>
        <p:nvPicPr>
          <p:cNvPr id="5" name="Picture 4">
            <a:extLst>
              <a:ext uri="{FF2B5EF4-FFF2-40B4-BE49-F238E27FC236}">
                <a16:creationId xmlns:a16="http://schemas.microsoft.com/office/drawing/2014/main" id="{7A477C64-2ADC-D8CC-DD7A-4A0D92C33EB1}"/>
              </a:ext>
            </a:extLst>
          </p:cNvPr>
          <p:cNvPicPr>
            <a:picLocks noChangeAspect="1"/>
          </p:cNvPicPr>
          <p:nvPr/>
        </p:nvPicPr>
        <p:blipFill>
          <a:blip r:embed="rId4"/>
          <a:stretch>
            <a:fillRect/>
          </a:stretch>
        </p:blipFill>
        <p:spPr>
          <a:xfrm>
            <a:off x="914615" y="3094771"/>
            <a:ext cx="1914310" cy="2548349"/>
          </a:xfrm>
          <a:prstGeom prst="rect">
            <a:avLst/>
          </a:prstGeom>
        </p:spPr>
      </p:pic>
      <p:pic>
        <p:nvPicPr>
          <p:cNvPr id="6" name="Picture 5">
            <a:extLst>
              <a:ext uri="{FF2B5EF4-FFF2-40B4-BE49-F238E27FC236}">
                <a16:creationId xmlns:a16="http://schemas.microsoft.com/office/drawing/2014/main" id="{A9CD06DA-489E-700A-08E2-1E36D48D21A7}"/>
              </a:ext>
            </a:extLst>
          </p:cNvPr>
          <p:cNvPicPr>
            <a:picLocks noChangeAspect="1"/>
          </p:cNvPicPr>
          <p:nvPr/>
        </p:nvPicPr>
        <p:blipFill>
          <a:blip r:embed="rId5"/>
          <a:stretch>
            <a:fillRect/>
          </a:stretch>
        </p:blipFill>
        <p:spPr>
          <a:xfrm>
            <a:off x="3663890" y="1111057"/>
            <a:ext cx="2231329" cy="2969009"/>
          </a:xfrm>
          <a:prstGeom prst="rect">
            <a:avLst/>
          </a:prstGeom>
        </p:spPr>
      </p:pic>
      <p:pic>
        <p:nvPicPr>
          <p:cNvPr id="7" name="Picture 6">
            <a:extLst>
              <a:ext uri="{FF2B5EF4-FFF2-40B4-BE49-F238E27FC236}">
                <a16:creationId xmlns:a16="http://schemas.microsoft.com/office/drawing/2014/main" id="{7A7A3228-A914-CE49-E997-2C38C4E44905}"/>
              </a:ext>
            </a:extLst>
          </p:cNvPr>
          <p:cNvPicPr>
            <a:picLocks noChangeAspect="1"/>
          </p:cNvPicPr>
          <p:nvPr/>
        </p:nvPicPr>
        <p:blipFill>
          <a:blip r:embed="rId6"/>
          <a:stretch>
            <a:fillRect/>
          </a:stretch>
        </p:blipFill>
        <p:spPr>
          <a:xfrm>
            <a:off x="4060163" y="4222629"/>
            <a:ext cx="1438781" cy="1420491"/>
          </a:xfrm>
          <a:prstGeom prst="rect">
            <a:avLst/>
          </a:prstGeom>
        </p:spPr>
      </p:pic>
      <p:pic>
        <p:nvPicPr>
          <p:cNvPr id="8" name="Picture 7">
            <a:extLst>
              <a:ext uri="{FF2B5EF4-FFF2-40B4-BE49-F238E27FC236}">
                <a16:creationId xmlns:a16="http://schemas.microsoft.com/office/drawing/2014/main" id="{BD9AEA83-CA25-D7C5-802C-8F764673CAB7}"/>
              </a:ext>
            </a:extLst>
          </p:cNvPr>
          <p:cNvPicPr>
            <a:picLocks noChangeAspect="1"/>
          </p:cNvPicPr>
          <p:nvPr/>
        </p:nvPicPr>
        <p:blipFill>
          <a:blip r:embed="rId7"/>
          <a:stretch>
            <a:fillRect/>
          </a:stretch>
        </p:blipFill>
        <p:spPr>
          <a:xfrm>
            <a:off x="6357926" y="1111057"/>
            <a:ext cx="2328874" cy="309703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01526294-AECB-C054-D497-FBAC2DB4CEFC}"/>
              </a:ext>
            </a:extLst>
          </p:cNvPr>
          <p:cNvSpPr>
            <a:spLocks noGrp="1" noChangeArrowheads="1"/>
          </p:cNvSpPr>
          <p:nvPr>
            <p:ph type="title"/>
          </p:nvPr>
        </p:nvSpPr>
        <p:spPr/>
        <p:txBody>
          <a:bodyPr/>
          <a:lstStyle/>
          <a:p>
            <a:r>
              <a:rPr lang="en-GB" altLang="en-US"/>
              <a:t>Patient info slip still attached</a:t>
            </a:r>
          </a:p>
        </p:txBody>
      </p:sp>
      <p:pic>
        <p:nvPicPr>
          <p:cNvPr id="3" name="Picture 2">
            <a:extLst>
              <a:ext uri="{FF2B5EF4-FFF2-40B4-BE49-F238E27FC236}">
                <a16:creationId xmlns:a16="http://schemas.microsoft.com/office/drawing/2014/main" id="{32E64F49-AFA0-42C1-7746-092C64D0A565}"/>
              </a:ext>
            </a:extLst>
          </p:cNvPr>
          <p:cNvPicPr>
            <a:picLocks noChangeAspect="1"/>
          </p:cNvPicPr>
          <p:nvPr/>
        </p:nvPicPr>
        <p:blipFill>
          <a:blip r:embed="rId3"/>
          <a:stretch>
            <a:fillRect/>
          </a:stretch>
        </p:blipFill>
        <p:spPr>
          <a:xfrm>
            <a:off x="3340894" y="1456746"/>
            <a:ext cx="2206943" cy="1652159"/>
          </a:xfrm>
          <a:prstGeom prst="rect">
            <a:avLst/>
          </a:prstGeom>
        </p:spPr>
      </p:pic>
      <p:pic>
        <p:nvPicPr>
          <p:cNvPr id="4" name="Picture 3">
            <a:extLst>
              <a:ext uri="{FF2B5EF4-FFF2-40B4-BE49-F238E27FC236}">
                <a16:creationId xmlns:a16="http://schemas.microsoft.com/office/drawing/2014/main" id="{7630C5F2-1DBD-07A1-9B79-A16D8041A57F}"/>
              </a:ext>
            </a:extLst>
          </p:cNvPr>
          <p:cNvPicPr>
            <a:picLocks noChangeAspect="1"/>
          </p:cNvPicPr>
          <p:nvPr/>
        </p:nvPicPr>
        <p:blipFill>
          <a:blip r:embed="rId4"/>
          <a:stretch>
            <a:fillRect/>
          </a:stretch>
        </p:blipFill>
        <p:spPr>
          <a:xfrm>
            <a:off x="190809" y="2423466"/>
            <a:ext cx="2298391" cy="1725318"/>
          </a:xfrm>
          <a:prstGeom prst="rect">
            <a:avLst/>
          </a:prstGeom>
        </p:spPr>
      </p:pic>
      <p:pic>
        <p:nvPicPr>
          <p:cNvPr id="5" name="Picture 4">
            <a:extLst>
              <a:ext uri="{FF2B5EF4-FFF2-40B4-BE49-F238E27FC236}">
                <a16:creationId xmlns:a16="http://schemas.microsoft.com/office/drawing/2014/main" id="{90DF1731-707F-E372-8AD4-AC74A3A86AAD}"/>
              </a:ext>
            </a:extLst>
          </p:cNvPr>
          <p:cNvPicPr>
            <a:picLocks noChangeAspect="1"/>
          </p:cNvPicPr>
          <p:nvPr/>
        </p:nvPicPr>
        <p:blipFill>
          <a:blip r:embed="rId5"/>
          <a:stretch>
            <a:fillRect/>
          </a:stretch>
        </p:blipFill>
        <p:spPr>
          <a:xfrm>
            <a:off x="2603214" y="3271838"/>
            <a:ext cx="1475360" cy="2450804"/>
          </a:xfrm>
          <a:prstGeom prst="rect">
            <a:avLst/>
          </a:prstGeom>
        </p:spPr>
      </p:pic>
      <p:pic>
        <p:nvPicPr>
          <p:cNvPr id="6" name="Picture 5">
            <a:extLst>
              <a:ext uri="{FF2B5EF4-FFF2-40B4-BE49-F238E27FC236}">
                <a16:creationId xmlns:a16="http://schemas.microsoft.com/office/drawing/2014/main" id="{D32EDCAA-4728-BE96-8EA9-4615AFB80424}"/>
              </a:ext>
            </a:extLst>
          </p:cNvPr>
          <p:cNvPicPr>
            <a:picLocks noChangeAspect="1"/>
          </p:cNvPicPr>
          <p:nvPr/>
        </p:nvPicPr>
        <p:blipFill>
          <a:blip r:embed="rId6"/>
          <a:stretch>
            <a:fillRect/>
          </a:stretch>
        </p:blipFill>
        <p:spPr>
          <a:xfrm>
            <a:off x="4269952" y="3238813"/>
            <a:ext cx="2072820" cy="2121592"/>
          </a:xfrm>
          <a:prstGeom prst="rect">
            <a:avLst/>
          </a:prstGeom>
        </p:spPr>
      </p:pic>
      <p:pic>
        <p:nvPicPr>
          <p:cNvPr id="7" name="Picture 6">
            <a:extLst>
              <a:ext uri="{FF2B5EF4-FFF2-40B4-BE49-F238E27FC236}">
                <a16:creationId xmlns:a16="http://schemas.microsoft.com/office/drawing/2014/main" id="{8B239680-0F45-A6FE-1B92-7E9D4F1B41D8}"/>
              </a:ext>
            </a:extLst>
          </p:cNvPr>
          <p:cNvPicPr>
            <a:picLocks noChangeAspect="1"/>
          </p:cNvPicPr>
          <p:nvPr/>
        </p:nvPicPr>
        <p:blipFill>
          <a:blip r:embed="rId7"/>
          <a:stretch>
            <a:fillRect/>
          </a:stretch>
        </p:blipFill>
        <p:spPr>
          <a:xfrm>
            <a:off x="6472942" y="2569362"/>
            <a:ext cx="2298391" cy="107908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7A231FDC-BFE6-5C24-CAB9-EDADF913A972}"/>
              </a:ext>
            </a:extLst>
          </p:cNvPr>
          <p:cNvSpPr>
            <a:spLocks noGrp="1" noChangeArrowheads="1"/>
          </p:cNvSpPr>
          <p:nvPr>
            <p:ph type="title"/>
          </p:nvPr>
        </p:nvSpPr>
        <p:spPr/>
        <p:txBody>
          <a:bodyPr/>
          <a:lstStyle/>
          <a:p>
            <a:r>
              <a:rPr lang="en-GB" altLang="en-US"/>
              <a:t>Edges require trimming</a:t>
            </a:r>
          </a:p>
        </p:txBody>
      </p:sp>
      <p:pic>
        <p:nvPicPr>
          <p:cNvPr id="3" name="Picture 2">
            <a:extLst>
              <a:ext uri="{FF2B5EF4-FFF2-40B4-BE49-F238E27FC236}">
                <a16:creationId xmlns:a16="http://schemas.microsoft.com/office/drawing/2014/main" id="{712EB467-2CDC-7258-CC4A-6A1B87868B5D}"/>
              </a:ext>
            </a:extLst>
          </p:cNvPr>
          <p:cNvPicPr>
            <a:picLocks noChangeAspect="1"/>
          </p:cNvPicPr>
          <p:nvPr/>
        </p:nvPicPr>
        <p:blipFill>
          <a:blip r:embed="rId3"/>
          <a:stretch>
            <a:fillRect/>
          </a:stretch>
        </p:blipFill>
        <p:spPr>
          <a:xfrm>
            <a:off x="449171" y="1519868"/>
            <a:ext cx="1792379" cy="2993395"/>
          </a:xfrm>
          <a:prstGeom prst="rect">
            <a:avLst/>
          </a:prstGeom>
        </p:spPr>
      </p:pic>
      <p:pic>
        <p:nvPicPr>
          <p:cNvPr id="4" name="Picture 3">
            <a:extLst>
              <a:ext uri="{FF2B5EF4-FFF2-40B4-BE49-F238E27FC236}">
                <a16:creationId xmlns:a16="http://schemas.microsoft.com/office/drawing/2014/main" id="{ED620B7C-34E2-146D-439C-03AAB13A44CE}"/>
              </a:ext>
            </a:extLst>
          </p:cNvPr>
          <p:cNvPicPr>
            <a:picLocks noChangeAspect="1"/>
          </p:cNvPicPr>
          <p:nvPr/>
        </p:nvPicPr>
        <p:blipFill>
          <a:blip r:embed="rId4"/>
          <a:stretch>
            <a:fillRect/>
          </a:stretch>
        </p:blipFill>
        <p:spPr>
          <a:xfrm>
            <a:off x="2431033" y="1513771"/>
            <a:ext cx="1536325" cy="2999492"/>
          </a:xfrm>
          <a:prstGeom prst="rect">
            <a:avLst/>
          </a:prstGeom>
        </p:spPr>
      </p:pic>
      <p:pic>
        <p:nvPicPr>
          <p:cNvPr id="5" name="Picture 4">
            <a:extLst>
              <a:ext uri="{FF2B5EF4-FFF2-40B4-BE49-F238E27FC236}">
                <a16:creationId xmlns:a16="http://schemas.microsoft.com/office/drawing/2014/main" id="{0F04198C-063B-0B69-7B92-05186A8F2615}"/>
              </a:ext>
            </a:extLst>
          </p:cNvPr>
          <p:cNvPicPr>
            <a:picLocks noChangeAspect="1"/>
          </p:cNvPicPr>
          <p:nvPr/>
        </p:nvPicPr>
        <p:blipFill>
          <a:blip r:embed="rId5"/>
          <a:stretch>
            <a:fillRect/>
          </a:stretch>
        </p:blipFill>
        <p:spPr>
          <a:xfrm>
            <a:off x="4245779" y="1513771"/>
            <a:ext cx="2200847" cy="2932430"/>
          </a:xfrm>
          <a:prstGeom prst="rect">
            <a:avLst/>
          </a:prstGeom>
        </p:spPr>
      </p:pic>
      <p:pic>
        <p:nvPicPr>
          <p:cNvPr id="6" name="Picture 5">
            <a:extLst>
              <a:ext uri="{FF2B5EF4-FFF2-40B4-BE49-F238E27FC236}">
                <a16:creationId xmlns:a16="http://schemas.microsoft.com/office/drawing/2014/main" id="{742B0357-D21A-DD50-CC50-0D75FFE84E63}"/>
              </a:ext>
            </a:extLst>
          </p:cNvPr>
          <p:cNvPicPr>
            <a:picLocks noChangeAspect="1"/>
          </p:cNvPicPr>
          <p:nvPr/>
        </p:nvPicPr>
        <p:blipFill>
          <a:blip r:embed="rId6"/>
          <a:stretch>
            <a:fillRect/>
          </a:stretch>
        </p:blipFill>
        <p:spPr>
          <a:xfrm>
            <a:off x="6725047" y="1513771"/>
            <a:ext cx="2200847" cy="293243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EEB5691A-DD83-9CE9-2388-BBBF5E89C315}"/>
              </a:ext>
            </a:extLst>
          </p:cNvPr>
          <p:cNvSpPr>
            <a:spLocks noGrp="1" noChangeArrowheads="1"/>
          </p:cNvSpPr>
          <p:nvPr>
            <p:ph type="title"/>
          </p:nvPr>
        </p:nvSpPr>
        <p:spPr/>
        <p:txBody>
          <a:bodyPr/>
          <a:lstStyle/>
          <a:p>
            <a:r>
              <a:rPr lang="en-GB" altLang="en-US"/>
              <a:t>Scripts with folded edges</a:t>
            </a:r>
          </a:p>
        </p:txBody>
      </p:sp>
      <p:pic>
        <p:nvPicPr>
          <p:cNvPr id="2" name="Picture 1">
            <a:extLst>
              <a:ext uri="{FF2B5EF4-FFF2-40B4-BE49-F238E27FC236}">
                <a16:creationId xmlns:a16="http://schemas.microsoft.com/office/drawing/2014/main" id="{D1CFDA88-DC1E-8A1E-D7A1-6AA15821C465}"/>
              </a:ext>
            </a:extLst>
          </p:cNvPr>
          <p:cNvPicPr>
            <a:picLocks noChangeAspect="1"/>
          </p:cNvPicPr>
          <p:nvPr/>
        </p:nvPicPr>
        <p:blipFill>
          <a:blip r:embed="rId3"/>
          <a:stretch>
            <a:fillRect/>
          </a:stretch>
        </p:blipFill>
        <p:spPr>
          <a:xfrm>
            <a:off x="194623" y="1962150"/>
            <a:ext cx="1511939" cy="3194581"/>
          </a:xfrm>
          <a:prstGeom prst="rect">
            <a:avLst/>
          </a:prstGeom>
        </p:spPr>
      </p:pic>
      <p:pic>
        <p:nvPicPr>
          <p:cNvPr id="3" name="Picture 2">
            <a:extLst>
              <a:ext uri="{FF2B5EF4-FFF2-40B4-BE49-F238E27FC236}">
                <a16:creationId xmlns:a16="http://schemas.microsoft.com/office/drawing/2014/main" id="{AF99BA52-A05C-93F6-F137-A39952F34FCE}"/>
              </a:ext>
            </a:extLst>
          </p:cNvPr>
          <p:cNvPicPr>
            <a:picLocks noChangeAspect="1"/>
          </p:cNvPicPr>
          <p:nvPr/>
        </p:nvPicPr>
        <p:blipFill>
          <a:blip r:embed="rId4"/>
          <a:stretch>
            <a:fillRect/>
          </a:stretch>
        </p:blipFill>
        <p:spPr>
          <a:xfrm>
            <a:off x="1968715" y="1962150"/>
            <a:ext cx="1914310" cy="2554445"/>
          </a:xfrm>
          <a:prstGeom prst="rect">
            <a:avLst/>
          </a:prstGeom>
        </p:spPr>
      </p:pic>
      <p:pic>
        <p:nvPicPr>
          <p:cNvPr id="5" name="Picture 4">
            <a:extLst>
              <a:ext uri="{FF2B5EF4-FFF2-40B4-BE49-F238E27FC236}">
                <a16:creationId xmlns:a16="http://schemas.microsoft.com/office/drawing/2014/main" id="{3882270B-94BD-22C2-B63A-85761FC253E5}"/>
              </a:ext>
            </a:extLst>
          </p:cNvPr>
          <p:cNvPicPr>
            <a:picLocks noChangeAspect="1"/>
          </p:cNvPicPr>
          <p:nvPr/>
        </p:nvPicPr>
        <p:blipFill>
          <a:blip r:embed="rId5"/>
          <a:stretch>
            <a:fillRect/>
          </a:stretch>
        </p:blipFill>
        <p:spPr>
          <a:xfrm>
            <a:off x="4143643" y="2004312"/>
            <a:ext cx="1883827" cy="2505673"/>
          </a:xfrm>
          <a:prstGeom prst="rect">
            <a:avLst/>
          </a:prstGeom>
        </p:spPr>
      </p:pic>
      <p:pic>
        <p:nvPicPr>
          <p:cNvPr id="6" name="Picture 5">
            <a:extLst>
              <a:ext uri="{FF2B5EF4-FFF2-40B4-BE49-F238E27FC236}">
                <a16:creationId xmlns:a16="http://schemas.microsoft.com/office/drawing/2014/main" id="{3B71F406-AF00-4EEA-FC89-6297A02405AA}"/>
              </a:ext>
            </a:extLst>
          </p:cNvPr>
          <p:cNvPicPr>
            <a:picLocks noChangeAspect="1"/>
          </p:cNvPicPr>
          <p:nvPr/>
        </p:nvPicPr>
        <p:blipFill>
          <a:blip r:embed="rId6"/>
          <a:stretch>
            <a:fillRect/>
          </a:stretch>
        </p:blipFill>
        <p:spPr>
          <a:xfrm>
            <a:off x="6288088" y="1962150"/>
            <a:ext cx="2505673" cy="250567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430E5950-8283-11E3-019D-E2597C305C47}"/>
              </a:ext>
            </a:extLst>
          </p:cNvPr>
          <p:cNvSpPr>
            <a:spLocks noGrp="1" noChangeArrowheads="1"/>
          </p:cNvSpPr>
          <p:nvPr>
            <p:ph type="title"/>
          </p:nvPr>
        </p:nvSpPr>
        <p:spPr>
          <a:xfrm>
            <a:off x="457200" y="-47625"/>
            <a:ext cx="8229600" cy="1033463"/>
          </a:xfrm>
        </p:spPr>
        <p:txBody>
          <a:bodyPr/>
          <a:lstStyle/>
          <a:p>
            <a:r>
              <a:rPr lang="en-GB" altLang="en-US"/>
              <a:t>Bent, folded or crumpled scripts</a:t>
            </a:r>
          </a:p>
        </p:txBody>
      </p:sp>
      <p:pic>
        <p:nvPicPr>
          <p:cNvPr id="3" name="Picture 2">
            <a:extLst>
              <a:ext uri="{FF2B5EF4-FFF2-40B4-BE49-F238E27FC236}">
                <a16:creationId xmlns:a16="http://schemas.microsoft.com/office/drawing/2014/main" id="{D552C640-300C-94F7-F57A-A1B1D3D83976}"/>
              </a:ext>
            </a:extLst>
          </p:cNvPr>
          <p:cNvPicPr>
            <a:picLocks noChangeAspect="1"/>
          </p:cNvPicPr>
          <p:nvPr/>
        </p:nvPicPr>
        <p:blipFill>
          <a:blip r:embed="rId3"/>
          <a:stretch>
            <a:fillRect/>
          </a:stretch>
        </p:blipFill>
        <p:spPr>
          <a:xfrm>
            <a:off x="231842" y="1468320"/>
            <a:ext cx="1414395" cy="2987299"/>
          </a:xfrm>
          <a:prstGeom prst="rect">
            <a:avLst/>
          </a:prstGeom>
        </p:spPr>
      </p:pic>
      <p:pic>
        <p:nvPicPr>
          <p:cNvPr id="4" name="Picture 3">
            <a:extLst>
              <a:ext uri="{FF2B5EF4-FFF2-40B4-BE49-F238E27FC236}">
                <a16:creationId xmlns:a16="http://schemas.microsoft.com/office/drawing/2014/main" id="{72ABA062-6AA7-2CF6-1C39-1418D87833A7}"/>
              </a:ext>
            </a:extLst>
          </p:cNvPr>
          <p:cNvPicPr>
            <a:picLocks noChangeAspect="1"/>
          </p:cNvPicPr>
          <p:nvPr/>
        </p:nvPicPr>
        <p:blipFill>
          <a:blip r:embed="rId4"/>
          <a:stretch>
            <a:fillRect/>
          </a:stretch>
        </p:blipFill>
        <p:spPr>
          <a:xfrm>
            <a:off x="1802073" y="1112838"/>
            <a:ext cx="2048434" cy="2042337"/>
          </a:xfrm>
          <a:prstGeom prst="rect">
            <a:avLst/>
          </a:prstGeom>
        </p:spPr>
      </p:pic>
      <p:pic>
        <p:nvPicPr>
          <p:cNvPr id="5" name="Picture 4">
            <a:extLst>
              <a:ext uri="{FF2B5EF4-FFF2-40B4-BE49-F238E27FC236}">
                <a16:creationId xmlns:a16="http://schemas.microsoft.com/office/drawing/2014/main" id="{75A3FA34-D8DA-7F13-AAEB-C7A70EED351F}"/>
              </a:ext>
            </a:extLst>
          </p:cNvPr>
          <p:cNvPicPr>
            <a:picLocks noChangeAspect="1"/>
          </p:cNvPicPr>
          <p:nvPr/>
        </p:nvPicPr>
        <p:blipFill>
          <a:blip r:embed="rId5"/>
          <a:stretch>
            <a:fillRect/>
          </a:stretch>
        </p:blipFill>
        <p:spPr>
          <a:xfrm>
            <a:off x="1888644" y="3352781"/>
            <a:ext cx="1786283" cy="2377646"/>
          </a:xfrm>
          <a:prstGeom prst="rect">
            <a:avLst/>
          </a:prstGeom>
        </p:spPr>
      </p:pic>
      <p:pic>
        <p:nvPicPr>
          <p:cNvPr id="6" name="Picture 5">
            <a:extLst>
              <a:ext uri="{FF2B5EF4-FFF2-40B4-BE49-F238E27FC236}">
                <a16:creationId xmlns:a16="http://schemas.microsoft.com/office/drawing/2014/main" id="{CCDED2F7-2D10-43DA-BCCF-9E254A886CF7}"/>
              </a:ext>
            </a:extLst>
          </p:cNvPr>
          <p:cNvPicPr>
            <a:picLocks noChangeAspect="1"/>
          </p:cNvPicPr>
          <p:nvPr/>
        </p:nvPicPr>
        <p:blipFill>
          <a:blip r:embed="rId6"/>
          <a:stretch>
            <a:fillRect/>
          </a:stretch>
        </p:blipFill>
        <p:spPr>
          <a:xfrm>
            <a:off x="4052851" y="1112838"/>
            <a:ext cx="2481287" cy="1658256"/>
          </a:xfrm>
          <a:prstGeom prst="rect">
            <a:avLst/>
          </a:prstGeom>
        </p:spPr>
      </p:pic>
      <p:pic>
        <p:nvPicPr>
          <p:cNvPr id="7" name="Picture 6">
            <a:extLst>
              <a:ext uri="{FF2B5EF4-FFF2-40B4-BE49-F238E27FC236}">
                <a16:creationId xmlns:a16="http://schemas.microsoft.com/office/drawing/2014/main" id="{CD5C1EA9-D53C-5FB1-D39E-CBEAE15017ED}"/>
              </a:ext>
            </a:extLst>
          </p:cNvPr>
          <p:cNvPicPr>
            <a:picLocks noChangeAspect="1"/>
          </p:cNvPicPr>
          <p:nvPr/>
        </p:nvPicPr>
        <p:blipFill>
          <a:blip r:embed="rId7"/>
          <a:stretch>
            <a:fillRect/>
          </a:stretch>
        </p:blipFill>
        <p:spPr>
          <a:xfrm>
            <a:off x="3961402" y="2898094"/>
            <a:ext cx="2664183" cy="2670279"/>
          </a:xfrm>
          <a:prstGeom prst="rect">
            <a:avLst/>
          </a:prstGeom>
        </p:spPr>
      </p:pic>
      <p:pic>
        <p:nvPicPr>
          <p:cNvPr id="8" name="Picture 7">
            <a:extLst>
              <a:ext uri="{FF2B5EF4-FFF2-40B4-BE49-F238E27FC236}">
                <a16:creationId xmlns:a16="http://schemas.microsoft.com/office/drawing/2014/main" id="{0F8DC04B-51F2-170A-3FEF-D75E7FEE679A}"/>
              </a:ext>
            </a:extLst>
          </p:cNvPr>
          <p:cNvPicPr>
            <a:picLocks noChangeAspect="1"/>
          </p:cNvPicPr>
          <p:nvPr/>
        </p:nvPicPr>
        <p:blipFill>
          <a:blip r:embed="rId8"/>
          <a:stretch>
            <a:fillRect/>
          </a:stretch>
        </p:blipFill>
        <p:spPr>
          <a:xfrm>
            <a:off x="6863724" y="1453977"/>
            <a:ext cx="2048434" cy="3401863"/>
          </a:xfrm>
          <a:prstGeom prst="rect">
            <a:avLst/>
          </a:prstGeom>
        </p:spPr>
      </p:pic>
    </p:spTree>
  </p:cSld>
  <p:clrMapOvr>
    <a:masterClrMapping/>
  </p:clrMapOvr>
</p:sld>
</file>

<file path=ppt/theme/theme1.xml><?xml version="1.0" encoding="utf-8"?>
<a:theme xmlns:a="http://schemas.openxmlformats.org/drawingml/2006/main" name="12816 NHS Wales SSP_ Powerpoint -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08ffe53a-1b18-428c-b4fb-fc9b72d1a174" xsi:nil="true"/>
    <lcf76f155ced4ddcb4097134ff3c332f xmlns="08ffe53a-1b18-428c-b4fb-fc9b72d1a174">
      <Terms xmlns="http://schemas.microsoft.com/office/infopath/2007/PartnerControls"/>
    </lcf76f155ced4ddcb4097134ff3c332f>
    <TaxCatchAll xmlns="8109944c-f8e6-42ac-bc29-7c09a738b7d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3FA32A87C383E41B22C974269D66289" ma:contentTypeVersion="15" ma:contentTypeDescription="Create a new document." ma:contentTypeScope="" ma:versionID="307af9f49aec298b6e94aa9ae4b49183">
  <xsd:schema xmlns:xsd="http://www.w3.org/2001/XMLSchema" xmlns:xs="http://www.w3.org/2001/XMLSchema" xmlns:p="http://schemas.microsoft.com/office/2006/metadata/properties" xmlns:ns2="08ffe53a-1b18-428c-b4fb-fc9b72d1a174" xmlns:ns3="8109944c-f8e6-42ac-bc29-7c09a738b7de" targetNamespace="http://schemas.microsoft.com/office/2006/metadata/properties" ma:root="true" ma:fieldsID="16b5d6d8a2139ba7c8b01b72b72b5496" ns2:_="" ns3:_="">
    <xsd:import namespace="08ffe53a-1b18-428c-b4fb-fc9b72d1a174"/>
    <xsd:import namespace="8109944c-f8e6-42ac-bc29-7c09a738b7d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ffe53a-1b18-428c-b4fb-fc9b72d1a1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_Flow_SignoffStatus" ma:index="18" nillable="true" ma:displayName="Sign-off status" ma:internalName="Sign_x002d_off_x0020_status">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109944c-f8e6-42ac-bc29-7c09a738b7d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10319c6b-8db7-40b4-9561-126f303f1b5f}" ma:internalName="TaxCatchAll" ma:showField="CatchAllData" ma:web="8109944c-f8e6-42ac-bc29-7c09a738b7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42FE75-E964-49AF-AEC9-476E457094DD}">
  <ds:schemaRefs>
    <ds:schemaRef ds:uri="http://purl.org/dc/elements/1.1/"/>
    <ds:schemaRef ds:uri="http://schemas.microsoft.com/office/2006/metadata/properties"/>
    <ds:schemaRef ds:uri="http://schemas.microsoft.com/office/2006/documentManagement/types"/>
    <ds:schemaRef ds:uri="http://purl.org/dc/terms/"/>
    <ds:schemaRef ds:uri="http://purl.org/dc/dcmitype/"/>
    <ds:schemaRef ds:uri="http://schemas.microsoft.com/office/infopath/2007/PartnerControls"/>
    <ds:schemaRef ds:uri="8109944c-f8e6-42ac-bc29-7c09a738b7de"/>
    <ds:schemaRef ds:uri="http://schemas.openxmlformats.org/package/2006/metadata/core-properties"/>
    <ds:schemaRef ds:uri="08ffe53a-1b18-428c-b4fb-fc9b72d1a174"/>
    <ds:schemaRef ds:uri="http://www.w3.org/XML/1998/namespace"/>
  </ds:schemaRefs>
</ds:datastoreItem>
</file>

<file path=customXml/itemProps2.xml><?xml version="1.0" encoding="utf-8"?>
<ds:datastoreItem xmlns:ds="http://schemas.openxmlformats.org/officeDocument/2006/customXml" ds:itemID="{8C2B4326-B005-46B9-9AB6-0E2D7457CC36}">
  <ds:schemaRefs>
    <ds:schemaRef ds:uri="http://schemas.microsoft.com/sharepoint/v3/contenttype/forms"/>
  </ds:schemaRefs>
</ds:datastoreItem>
</file>

<file path=customXml/itemProps3.xml><?xml version="1.0" encoding="utf-8"?>
<ds:datastoreItem xmlns:ds="http://schemas.openxmlformats.org/officeDocument/2006/customXml" ds:itemID="{F7838A7D-E4D4-47C1-9A97-3EFB2D8F1C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8ffe53a-1b18-428c-b4fb-fc9b72d1a174"/>
    <ds:schemaRef ds:uri="8109944c-f8e6-42ac-bc29-7c09a738b7d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12816 NHS Wales SSP_ Powerpoint - 1.potx</Template>
  <TotalTime>1613</TotalTime>
  <Words>1685</Words>
  <Application>Microsoft Office PowerPoint</Application>
  <PresentationFormat>On-screen Show (4:3)</PresentationFormat>
  <Paragraphs>96</Paragraphs>
  <Slides>18</Slides>
  <Notes>13</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12816 NHS Wales SSP_ Powerpoint - 1</vt:lpstr>
      <vt:lpstr>Custom Design</vt:lpstr>
      <vt:lpstr>SUBMISSION GUIDE FOR PRESCRIPTIONS</vt:lpstr>
      <vt:lpstr>INTRODUCTION</vt:lpstr>
      <vt:lpstr>EXPLANATION</vt:lpstr>
      <vt:lpstr>What constitutes a submission of poor quality? </vt:lpstr>
      <vt:lpstr>Staples</vt:lpstr>
      <vt:lpstr>Patient info slip still attached</vt:lpstr>
      <vt:lpstr>Edges require trimming</vt:lpstr>
      <vt:lpstr>Scripts with folded edges</vt:lpstr>
      <vt:lpstr>Bent, folded or crumpled scripts</vt:lpstr>
      <vt:lpstr>Crumpled scripts</vt:lpstr>
      <vt:lpstr>Staple Damaged scripts</vt:lpstr>
      <vt:lpstr>Damaged scripts </vt:lpstr>
      <vt:lpstr>Torn and repaired scripts</vt:lpstr>
      <vt:lpstr>Stickers</vt:lpstr>
      <vt:lpstr>What is typically removed from a poorly submitted batch</vt:lpstr>
      <vt:lpstr>Unsorted, poorly packed</vt:lpstr>
      <vt:lpstr>The perfect submission </vt:lpstr>
      <vt:lpstr>For full instructions for submitting prescriptions please visit our Website</vt:lpstr>
    </vt:vector>
  </TitlesOfParts>
  <Company>CR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Gareth Chubb</dc:creator>
  <cp:lastModifiedBy>Andrew Clash (NWSSP)</cp:lastModifiedBy>
  <cp:revision>27</cp:revision>
  <dcterms:created xsi:type="dcterms:W3CDTF">2015-04-20T09:04:17Z</dcterms:created>
  <dcterms:modified xsi:type="dcterms:W3CDTF">2023-03-14T09:37:12Z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0x01010093FA32A87C383E41B22C974269D66289</vt:lpwstr>
  </property>
</Properties>
</file>