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265" r:id="rId5"/>
    <p:sldId id="267" r:id="rId6"/>
    <p:sldId id="268" r:id="rId7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8A4FA-D55C-4718-825E-F4F98245B041}" type="datetimeFigureOut">
              <a:rPr lang="en-GB" smtClean="0"/>
              <a:pPr/>
              <a:t>12/04/2021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647E8-FAD5-4D10-8E12-A109C84D79E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309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647E8-FAD5-4D10-8E12-A109C84D79E8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064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209C-C97A-4979-9640-B2B2276BFFD5}" type="datetimeFigureOut">
              <a:rPr lang="en-GB" smtClean="0"/>
              <a:pPr/>
              <a:t>12/04/2021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209C-C97A-4979-9640-B2B2276BFFD5}" type="datetimeFigureOut">
              <a:rPr lang="en-GB" smtClean="0"/>
              <a:pPr/>
              <a:t>12/04/2021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209C-C97A-4979-9640-B2B2276BFFD5}" type="datetimeFigureOut">
              <a:rPr lang="en-GB" smtClean="0"/>
              <a:pPr/>
              <a:t>12/04/2021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209C-C97A-4979-9640-B2B2276BFFD5}" type="datetimeFigureOut">
              <a:rPr lang="en-GB" smtClean="0"/>
              <a:pPr/>
              <a:t>12/04/2021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209C-C97A-4979-9640-B2B2276BFFD5}" type="datetimeFigureOut">
              <a:rPr lang="en-GB" smtClean="0"/>
              <a:pPr/>
              <a:t>12/04/2021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209C-C97A-4979-9640-B2B2276BFFD5}" type="datetimeFigureOut">
              <a:rPr lang="en-GB" smtClean="0"/>
              <a:pPr/>
              <a:t>12/04/2021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209C-C97A-4979-9640-B2B2276BFFD5}" type="datetimeFigureOut">
              <a:rPr lang="en-GB" smtClean="0"/>
              <a:pPr/>
              <a:t>12/04/2021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209C-C97A-4979-9640-B2B2276BFFD5}" type="datetimeFigureOut">
              <a:rPr lang="en-GB" smtClean="0"/>
              <a:pPr/>
              <a:t>12/04/2021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209C-C97A-4979-9640-B2B2276BFFD5}" type="datetimeFigureOut">
              <a:rPr lang="en-GB" smtClean="0"/>
              <a:pPr/>
              <a:t>12/04/2021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209C-C97A-4979-9640-B2B2276BFFD5}" type="datetimeFigureOut">
              <a:rPr lang="en-GB" smtClean="0"/>
              <a:pPr/>
              <a:t>12/04/2021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209C-C97A-4979-9640-B2B2276BFFD5}" type="datetimeFigureOut">
              <a:rPr lang="en-GB" smtClean="0"/>
              <a:pPr/>
              <a:t>12/04/2021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F209C-C97A-4979-9640-B2B2276BFFD5}" type="datetimeFigureOut">
              <a:rPr lang="en-GB" smtClean="0"/>
              <a:pPr/>
              <a:t>12/04/2021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9D568-513C-4B2B-80C7-D2475A7B985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" name="Straight Connector 101"/>
          <p:cNvCxnSpPr>
            <a:stCxn id="44" idx="2"/>
            <a:endCxn id="65" idx="0"/>
          </p:cNvCxnSpPr>
          <p:nvPr/>
        </p:nvCxnSpPr>
        <p:spPr>
          <a:xfrm>
            <a:off x="3738197" y="2578772"/>
            <a:ext cx="0" cy="1116759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9" idx="2"/>
            <a:endCxn id="63" idx="0"/>
          </p:cNvCxnSpPr>
          <p:nvPr/>
        </p:nvCxnSpPr>
        <p:spPr>
          <a:xfrm flipH="1">
            <a:off x="2345107" y="2588416"/>
            <a:ext cx="33617" cy="1107114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stCxn id="47" idx="2"/>
            <a:endCxn id="72" idx="0"/>
          </p:cNvCxnSpPr>
          <p:nvPr/>
        </p:nvCxnSpPr>
        <p:spPr>
          <a:xfrm>
            <a:off x="5218731" y="2578772"/>
            <a:ext cx="29070" cy="1116758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6546788" y="2714980"/>
            <a:ext cx="1" cy="980550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8102647" y="2714980"/>
            <a:ext cx="19382" cy="980550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8" idx="2"/>
            <a:endCxn id="51" idx="0"/>
          </p:cNvCxnSpPr>
          <p:nvPr/>
        </p:nvCxnSpPr>
        <p:spPr>
          <a:xfrm>
            <a:off x="1020568" y="2578772"/>
            <a:ext cx="3735" cy="1116758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97530" y="6209184"/>
            <a:ext cx="1500962" cy="365125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tx1"/>
                </a:solidFill>
                <a:latin typeface="+mj-lt"/>
              </a:rPr>
              <a:t>Oct 2019</a:t>
            </a:r>
            <a:endParaRPr lang="en-US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64182" y="375771"/>
            <a:ext cx="1087713" cy="2166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DIRECTOR</a:t>
            </a:r>
            <a:endParaRPr lang="en-GB" sz="800" dirty="0"/>
          </a:p>
        </p:txBody>
      </p:sp>
      <p:sp>
        <p:nvSpPr>
          <p:cNvPr id="4" name="TextBox 3"/>
          <p:cNvSpPr txBox="1"/>
          <p:nvPr/>
        </p:nvSpPr>
        <p:spPr>
          <a:xfrm>
            <a:off x="3964182" y="874671"/>
            <a:ext cx="1087713" cy="489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HEAD </a:t>
            </a:r>
            <a:r>
              <a:rPr lang="en-GB" sz="800" dirty="0" smtClean="0"/>
              <a:t>OF AP &amp; EENABLEMENT</a:t>
            </a:r>
          </a:p>
          <a:p>
            <a:pPr algn="ctr"/>
            <a:r>
              <a:rPr lang="en-GB" sz="800" dirty="0" smtClean="0"/>
              <a:t>Band 8C</a:t>
            </a:r>
            <a:endParaRPr lang="en-GB" sz="800" dirty="0"/>
          </a:p>
        </p:txBody>
      </p:sp>
      <p:cxnSp>
        <p:nvCxnSpPr>
          <p:cNvPr id="5" name="Straight Connector 4"/>
          <p:cNvCxnSpPr>
            <a:stCxn id="3" idx="2"/>
            <a:endCxn id="4" idx="0"/>
          </p:cNvCxnSpPr>
          <p:nvPr/>
        </p:nvCxnSpPr>
        <p:spPr>
          <a:xfrm>
            <a:off x="4508039" y="592416"/>
            <a:ext cx="0" cy="282255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-104749" y="258546"/>
            <a:ext cx="37449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NWSSP Finance &amp; Corporate Services</a:t>
            </a:r>
          </a:p>
          <a:p>
            <a:pPr algn="ctr"/>
            <a:r>
              <a:rPr lang="en-GB" dirty="0" smtClean="0"/>
              <a:t>Accounts Payable - Query Team </a:t>
            </a:r>
          </a:p>
          <a:p>
            <a:pPr algn="ctr"/>
            <a:r>
              <a:rPr lang="en-GB" dirty="0" smtClean="0"/>
              <a:t>South Wales (Companies House)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13608" y="1458874"/>
            <a:ext cx="1135448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REGIONAL MANAGER</a:t>
            </a:r>
          </a:p>
          <a:p>
            <a:pPr algn="ctr"/>
            <a:r>
              <a:rPr lang="en-GB" sz="800" dirty="0" smtClean="0"/>
              <a:t>Band 7</a:t>
            </a:r>
            <a:endParaRPr lang="en-GB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612374" y="2089712"/>
            <a:ext cx="816387" cy="489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MANAGER </a:t>
            </a:r>
          </a:p>
          <a:p>
            <a:pPr algn="ctr"/>
            <a:r>
              <a:rPr lang="en-GB" sz="800" dirty="0" smtClean="0"/>
              <a:t>ANEURIN BEVAN</a:t>
            </a:r>
          </a:p>
          <a:p>
            <a:pPr algn="ctr"/>
            <a:r>
              <a:rPr lang="en-GB" sz="800" dirty="0" smtClean="0"/>
              <a:t>Band 5</a:t>
            </a:r>
            <a:endParaRPr lang="en-GB" sz="800" dirty="0"/>
          </a:p>
        </p:txBody>
      </p:sp>
      <p:sp>
        <p:nvSpPr>
          <p:cNvPr id="9" name="TextBox 8"/>
          <p:cNvSpPr txBox="1"/>
          <p:nvPr/>
        </p:nvSpPr>
        <p:spPr>
          <a:xfrm>
            <a:off x="1864732" y="2099356"/>
            <a:ext cx="1027983" cy="489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MANAGER</a:t>
            </a:r>
          </a:p>
          <a:p>
            <a:pPr algn="ctr"/>
            <a:r>
              <a:rPr lang="en-GB" sz="800" dirty="0" smtClean="0"/>
              <a:t>ABMU</a:t>
            </a:r>
          </a:p>
          <a:p>
            <a:pPr algn="ctr"/>
            <a:r>
              <a:rPr lang="en-GB" sz="800" dirty="0" smtClean="0"/>
              <a:t>Band 5</a:t>
            </a:r>
            <a:endParaRPr lang="en-GB" sz="800" dirty="0"/>
          </a:p>
        </p:txBody>
      </p:sp>
      <p:sp>
        <p:nvSpPr>
          <p:cNvPr id="11" name="TextBox 10"/>
          <p:cNvSpPr txBox="1"/>
          <p:nvPr/>
        </p:nvSpPr>
        <p:spPr>
          <a:xfrm>
            <a:off x="602408" y="3003587"/>
            <a:ext cx="759837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SUPERVISOR</a:t>
            </a:r>
          </a:p>
          <a:p>
            <a:pPr algn="ctr"/>
            <a:r>
              <a:rPr lang="en-GB" sz="800" dirty="0" smtClean="0"/>
              <a:t>Band 4</a:t>
            </a:r>
            <a:endParaRPr lang="en-GB" sz="800" dirty="0"/>
          </a:p>
        </p:txBody>
      </p:sp>
      <p:sp>
        <p:nvSpPr>
          <p:cNvPr id="12" name="TextBox 11"/>
          <p:cNvSpPr txBox="1"/>
          <p:nvPr/>
        </p:nvSpPr>
        <p:spPr>
          <a:xfrm>
            <a:off x="1852353" y="3003587"/>
            <a:ext cx="1057958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SUPERVISOR</a:t>
            </a:r>
          </a:p>
          <a:p>
            <a:pPr algn="ctr"/>
            <a:r>
              <a:rPr lang="en-GB" sz="800" dirty="0" smtClean="0"/>
              <a:t>Band 4</a:t>
            </a:r>
            <a:endParaRPr lang="en-GB" sz="800" dirty="0"/>
          </a:p>
        </p:txBody>
      </p:sp>
      <p:sp>
        <p:nvSpPr>
          <p:cNvPr id="13" name="TextBox 12"/>
          <p:cNvSpPr txBox="1"/>
          <p:nvPr/>
        </p:nvSpPr>
        <p:spPr>
          <a:xfrm>
            <a:off x="3276087" y="3003587"/>
            <a:ext cx="922442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SUPERVISOR</a:t>
            </a:r>
          </a:p>
          <a:p>
            <a:pPr algn="ctr"/>
            <a:r>
              <a:rPr lang="en-GB" sz="800" dirty="0" smtClean="0"/>
              <a:t>Band 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47821" y="3003587"/>
            <a:ext cx="759837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SUPERVISOR</a:t>
            </a:r>
          </a:p>
          <a:p>
            <a:pPr algn="ctr"/>
            <a:r>
              <a:rPr lang="en-GB" sz="800" dirty="0" smtClean="0"/>
              <a:t>Band 4</a:t>
            </a:r>
            <a:endParaRPr lang="en-GB" sz="800" dirty="0"/>
          </a:p>
        </p:txBody>
      </p:sp>
      <p:sp>
        <p:nvSpPr>
          <p:cNvPr id="61" name="TextBox 60"/>
          <p:cNvSpPr txBox="1"/>
          <p:nvPr/>
        </p:nvSpPr>
        <p:spPr>
          <a:xfrm>
            <a:off x="6078019" y="3003587"/>
            <a:ext cx="937539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SUPERVISOR</a:t>
            </a:r>
          </a:p>
          <a:p>
            <a:pPr algn="ctr"/>
            <a:r>
              <a:rPr lang="en-GB" sz="800" dirty="0" smtClean="0"/>
              <a:t>Band 4</a:t>
            </a:r>
            <a:endParaRPr lang="en-GB" sz="800" dirty="0"/>
          </a:p>
        </p:txBody>
      </p:sp>
      <p:sp>
        <p:nvSpPr>
          <p:cNvPr id="40" name="TextBox 39"/>
          <p:cNvSpPr txBox="1"/>
          <p:nvPr/>
        </p:nvSpPr>
        <p:spPr>
          <a:xfrm>
            <a:off x="5979064" y="1363731"/>
            <a:ext cx="1135448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REGIONAL MANAGER</a:t>
            </a:r>
          </a:p>
          <a:p>
            <a:pPr algn="ctr"/>
            <a:r>
              <a:rPr lang="en-GB" sz="800" dirty="0" smtClean="0"/>
              <a:t>Band 7</a:t>
            </a:r>
            <a:endParaRPr lang="en-GB" sz="800" dirty="0"/>
          </a:p>
        </p:txBody>
      </p:sp>
      <p:sp>
        <p:nvSpPr>
          <p:cNvPr id="44" name="TextBox 43"/>
          <p:cNvSpPr txBox="1"/>
          <p:nvPr/>
        </p:nvSpPr>
        <p:spPr>
          <a:xfrm>
            <a:off x="3124201" y="2089712"/>
            <a:ext cx="1227992" cy="489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MANAGER</a:t>
            </a:r>
          </a:p>
          <a:p>
            <a:pPr algn="ctr"/>
            <a:r>
              <a:rPr lang="en-GB" sz="800" dirty="0" smtClean="0"/>
              <a:t>CWM TAF</a:t>
            </a:r>
          </a:p>
          <a:p>
            <a:pPr algn="ctr"/>
            <a:r>
              <a:rPr lang="en-GB" sz="800" dirty="0" smtClean="0"/>
              <a:t>Band 5</a:t>
            </a:r>
            <a:endParaRPr lang="en-GB" sz="800" dirty="0"/>
          </a:p>
        </p:txBody>
      </p:sp>
      <p:sp>
        <p:nvSpPr>
          <p:cNvPr id="45" name="TextBox 44"/>
          <p:cNvSpPr txBox="1"/>
          <p:nvPr/>
        </p:nvSpPr>
        <p:spPr>
          <a:xfrm>
            <a:off x="6199902" y="2089712"/>
            <a:ext cx="693773" cy="489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MANAGER</a:t>
            </a:r>
          </a:p>
          <a:p>
            <a:pPr algn="ctr"/>
            <a:r>
              <a:rPr lang="en-GB" sz="800" dirty="0" smtClean="0"/>
              <a:t>HYWEL DDA</a:t>
            </a:r>
          </a:p>
          <a:p>
            <a:pPr algn="ctr"/>
            <a:r>
              <a:rPr lang="en-GB" sz="800" dirty="0" smtClean="0"/>
              <a:t>Band 5</a:t>
            </a:r>
            <a:endParaRPr lang="en-GB" sz="800" dirty="0"/>
          </a:p>
        </p:txBody>
      </p:sp>
      <p:sp>
        <p:nvSpPr>
          <p:cNvPr id="46" name="TextBox 45"/>
          <p:cNvSpPr txBox="1"/>
          <p:nvPr/>
        </p:nvSpPr>
        <p:spPr>
          <a:xfrm>
            <a:off x="7429149" y="2089712"/>
            <a:ext cx="1366381" cy="489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MANAGER</a:t>
            </a:r>
          </a:p>
          <a:p>
            <a:pPr algn="ctr"/>
            <a:r>
              <a:rPr lang="en-GB" sz="800" dirty="0" smtClean="0"/>
              <a:t>VELINDRE, WBS, HEIW &amp; PHW</a:t>
            </a:r>
          </a:p>
          <a:p>
            <a:pPr algn="ctr"/>
            <a:r>
              <a:rPr lang="en-GB" sz="800" dirty="0" smtClean="0"/>
              <a:t>Band 5</a:t>
            </a:r>
            <a:endParaRPr lang="en-GB" sz="800" dirty="0"/>
          </a:p>
        </p:txBody>
      </p:sp>
      <p:sp>
        <p:nvSpPr>
          <p:cNvPr id="47" name="TextBox 46"/>
          <p:cNvSpPr txBox="1"/>
          <p:nvPr/>
        </p:nvSpPr>
        <p:spPr>
          <a:xfrm>
            <a:off x="4822409" y="2089712"/>
            <a:ext cx="792643" cy="489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MANAGER</a:t>
            </a:r>
          </a:p>
          <a:p>
            <a:pPr algn="ctr"/>
            <a:r>
              <a:rPr lang="en-GB" sz="800" dirty="0" smtClean="0"/>
              <a:t>CARDIFF &amp; VALE</a:t>
            </a:r>
          </a:p>
          <a:p>
            <a:pPr algn="ctr"/>
            <a:r>
              <a:rPr lang="en-GB" sz="800" dirty="0" smtClean="0"/>
              <a:t>Band 5</a:t>
            </a:r>
            <a:endParaRPr lang="en-GB" sz="800" dirty="0"/>
          </a:p>
        </p:txBody>
      </p:sp>
      <p:sp>
        <p:nvSpPr>
          <p:cNvPr id="48" name="TextBox 47"/>
          <p:cNvSpPr txBox="1"/>
          <p:nvPr/>
        </p:nvSpPr>
        <p:spPr>
          <a:xfrm>
            <a:off x="7643568" y="3003587"/>
            <a:ext cx="937539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SUPERVISOR</a:t>
            </a:r>
          </a:p>
          <a:p>
            <a:pPr algn="ctr"/>
            <a:r>
              <a:rPr lang="en-GB" sz="800" dirty="0" smtClean="0"/>
              <a:t>Band 4</a:t>
            </a:r>
            <a:endParaRPr lang="en-GB" sz="800" dirty="0"/>
          </a:p>
        </p:txBody>
      </p:sp>
      <p:sp>
        <p:nvSpPr>
          <p:cNvPr id="51" name="TextBox 50"/>
          <p:cNvSpPr txBox="1"/>
          <p:nvPr/>
        </p:nvSpPr>
        <p:spPr>
          <a:xfrm>
            <a:off x="448407" y="3695530"/>
            <a:ext cx="1151792" cy="3528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b="1" dirty="0" smtClean="0"/>
              <a:t>AP QUERY OFFICERS</a:t>
            </a:r>
          </a:p>
          <a:p>
            <a:pPr algn="ctr"/>
            <a:r>
              <a:rPr lang="en-GB" sz="800" dirty="0" smtClean="0"/>
              <a:t>Band </a:t>
            </a:r>
            <a:r>
              <a:rPr lang="en-GB" sz="800" dirty="0" smtClean="0"/>
              <a:t>3</a:t>
            </a:r>
            <a:endParaRPr lang="en-GB" sz="800" dirty="0"/>
          </a:p>
        </p:txBody>
      </p:sp>
      <p:cxnSp>
        <p:nvCxnSpPr>
          <p:cNvPr id="58" name="Shape 57"/>
          <p:cNvCxnSpPr>
            <a:stCxn id="4" idx="2"/>
            <a:endCxn id="7" idx="3"/>
          </p:cNvCxnSpPr>
          <p:nvPr/>
        </p:nvCxnSpPr>
        <p:spPr>
          <a:xfrm rot="5400000">
            <a:off x="3592763" y="720025"/>
            <a:ext cx="271570" cy="1558983"/>
          </a:xfrm>
          <a:prstGeom prst="bentConnector2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4508039" y="1703404"/>
            <a:ext cx="1465689" cy="0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stCxn id="7" idx="2"/>
            <a:endCxn id="8" idx="0"/>
          </p:cNvCxnSpPr>
          <p:nvPr/>
        </p:nvCxnSpPr>
        <p:spPr>
          <a:xfrm rot="5400000">
            <a:off x="1561958" y="1270337"/>
            <a:ext cx="277985" cy="1360764"/>
          </a:xfrm>
          <a:prstGeom prst="bentConnector3">
            <a:avLst>
              <a:gd name="adj1" fmla="val 50000"/>
            </a:avLst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7" idx="2"/>
            <a:endCxn id="44" idx="0"/>
          </p:cNvCxnSpPr>
          <p:nvPr/>
        </p:nvCxnSpPr>
        <p:spPr>
          <a:xfrm rot="16200000" flipH="1">
            <a:off x="2920772" y="1272286"/>
            <a:ext cx="277985" cy="1356865"/>
          </a:xfrm>
          <a:prstGeom prst="bentConnector3">
            <a:avLst>
              <a:gd name="adj1" fmla="val 50000"/>
            </a:avLst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7" idx="2"/>
            <a:endCxn id="9" idx="0"/>
          </p:cNvCxnSpPr>
          <p:nvPr/>
        </p:nvCxnSpPr>
        <p:spPr>
          <a:xfrm flipH="1">
            <a:off x="2378724" y="1811727"/>
            <a:ext cx="2608" cy="287629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91"/>
          <p:cNvCxnSpPr>
            <a:stCxn id="40" idx="2"/>
            <a:endCxn id="47" idx="0"/>
          </p:cNvCxnSpPr>
          <p:nvPr/>
        </p:nvCxnSpPr>
        <p:spPr>
          <a:xfrm rot="5400000">
            <a:off x="5696196" y="1239120"/>
            <a:ext cx="373128" cy="1328057"/>
          </a:xfrm>
          <a:prstGeom prst="bentConnector3">
            <a:avLst>
              <a:gd name="adj1" fmla="val 50000"/>
            </a:avLst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/>
          <p:cNvCxnSpPr>
            <a:stCxn id="40" idx="2"/>
            <a:endCxn id="46" idx="0"/>
          </p:cNvCxnSpPr>
          <p:nvPr/>
        </p:nvCxnSpPr>
        <p:spPr>
          <a:xfrm rot="16200000" flipH="1">
            <a:off x="7143000" y="1120372"/>
            <a:ext cx="373128" cy="1565552"/>
          </a:xfrm>
          <a:prstGeom prst="bentConnector3">
            <a:avLst>
              <a:gd name="adj1" fmla="val 50000"/>
            </a:avLst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6546787" y="1852791"/>
            <a:ext cx="0" cy="236921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3124200" y="3695530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3124200" y="3695530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/>
          <p:cNvCxnSpPr/>
          <p:nvPr/>
        </p:nvCxnSpPr>
        <p:spPr>
          <a:xfrm>
            <a:off x="3124200" y="3695530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824610" y="3695530"/>
            <a:ext cx="1040994" cy="3528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b="1" dirty="0" smtClean="0"/>
              <a:t>AP QUERY OFFICERS</a:t>
            </a:r>
          </a:p>
          <a:p>
            <a:pPr algn="ctr"/>
            <a:r>
              <a:rPr lang="en-GB" sz="800" dirty="0" smtClean="0"/>
              <a:t>Band </a:t>
            </a:r>
            <a:r>
              <a:rPr lang="en-GB" sz="800" dirty="0" smtClean="0"/>
              <a:t>3</a:t>
            </a:r>
            <a:endParaRPr lang="en-GB" sz="800" dirty="0"/>
          </a:p>
        </p:txBody>
      </p:sp>
      <p:sp>
        <p:nvSpPr>
          <p:cNvPr id="65" name="TextBox 64"/>
          <p:cNvSpPr txBox="1"/>
          <p:nvPr/>
        </p:nvSpPr>
        <p:spPr>
          <a:xfrm>
            <a:off x="3124201" y="3695531"/>
            <a:ext cx="1227991" cy="3528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b="1" dirty="0" smtClean="0"/>
              <a:t>AP QUERY OFFICERS</a:t>
            </a:r>
          </a:p>
          <a:p>
            <a:pPr algn="ctr"/>
            <a:r>
              <a:rPr lang="en-GB" sz="800" dirty="0" smtClean="0"/>
              <a:t>Band </a:t>
            </a:r>
            <a:r>
              <a:rPr lang="en-GB" sz="800" dirty="0" smtClean="0"/>
              <a:t>3</a:t>
            </a:r>
            <a:endParaRPr lang="en-GB" sz="800" dirty="0"/>
          </a:p>
        </p:txBody>
      </p:sp>
      <p:sp>
        <p:nvSpPr>
          <p:cNvPr id="72" name="TextBox 71"/>
          <p:cNvSpPr txBox="1"/>
          <p:nvPr/>
        </p:nvSpPr>
        <p:spPr>
          <a:xfrm>
            <a:off x="4683885" y="3695530"/>
            <a:ext cx="1127831" cy="3528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b="1" dirty="0" smtClean="0"/>
              <a:t>AP QUERY OFFICERS</a:t>
            </a:r>
          </a:p>
          <a:p>
            <a:pPr algn="ctr"/>
            <a:r>
              <a:rPr lang="en-GB" sz="800" dirty="0" smtClean="0"/>
              <a:t>Band </a:t>
            </a:r>
            <a:r>
              <a:rPr lang="en-GB" sz="800" dirty="0" smtClean="0"/>
              <a:t>3</a:t>
            </a:r>
            <a:endParaRPr lang="en-GB" sz="800" dirty="0"/>
          </a:p>
        </p:txBody>
      </p:sp>
      <p:sp>
        <p:nvSpPr>
          <p:cNvPr id="77" name="TextBox 76"/>
          <p:cNvSpPr txBox="1"/>
          <p:nvPr/>
        </p:nvSpPr>
        <p:spPr>
          <a:xfrm>
            <a:off x="6041430" y="3695531"/>
            <a:ext cx="1010714" cy="4890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b="1" dirty="0" smtClean="0"/>
              <a:t>AP QUERY OFFICERS</a:t>
            </a:r>
          </a:p>
          <a:p>
            <a:pPr algn="ctr"/>
            <a:r>
              <a:rPr lang="en-GB" sz="800" dirty="0" smtClean="0"/>
              <a:t>Band </a:t>
            </a:r>
            <a:r>
              <a:rPr lang="en-GB" sz="800" dirty="0" smtClean="0"/>
              <a:t>3</a:t>
            </a:r>
            <a:endParaRPr lang="en-GB" sz="800" dirty="0"/>
          </a:p>
        </p:txBody>
      </p:sp>
      <p:sp>
        <p:nvSpPr>
          <p:cNvPr id="81" name="TextBox 80"/>
          <p:cNvSpPr txBox="1"/>
          <p:nvPr/>
        </p:nvSpPr>
        <p:spPr>
          <a:xfrm>
            <a:off x="7624186" y="3695530"/>
            <a:ext cx="976302" cy="4890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b="1" dirty="0" smtClean="0"/>
              <a:t>AP QUERY OFFICERS</a:t>
            </a:r>
          </a:p>
          <a:p>
            <a:pPr algn="ctr"/>
            <a:r>
              <a:rPr lang="en-GB" sz="800" dirty="0" smtClean="0"/>
              <a:t>Band </a:t>
            </a:r>
            <a:r>
              <a:rPr lang="en-GB" sz="800" dirty="0" smtClean="0"/>
              <a:t>3</a:t>
            </a:r>
            <a:endParaRPr lang="en-GB" sz="800" dirty="0"/>
          </a:p>
        </p:txBody>
      </p:sp>
      <p:sp>
        <p:nvSpPr>
          <p:cNvPr id="49" name="TextBox 48"/>
          <p:cNvSpPr txBox="1"/>
          <p:nvPr/>
        </p:nvSpPr>
        <p:spPr>
          <a:xfrm>
            <a:off x="448407" y="5661248"/>
            <a:ext cx="17473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S =  Secondment</a:t>
            </a:r>
          </a:p>
          <a:p>
            <a:r>
              <a:rPr lang="en-GB" sz="1000" dirty="0" smtClean="0"/>
              <a:t>Red = Vacancy or not started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42349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64182" y="375771"/>
            <a:ext cx="1087713" cy="2166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DIRECTOR</a:t>
            </a:r>
            <a:endParaRPr lang="en-GB" sz="800" dirty="0"/>
          </a:p>
        </p:txBody>
      </p:sp>
      <p:sp>
        <p:nvSpPr>
          <p:cNvPr id="4" name="TextBox 3"/>
          <p:cNvSpPr txBox="1"/>
          <p:nvPr/>
        </p:nvSpPr>
        <p:spPr>
          <a:xfrm>
            <a:off x="3720009" y="874671"/>
            <a:ext cx="1564749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HEAD </a:t>
            </a:r>
            <a:r>
              <a:rPr lang="en-GB" sz="800" dirty="0" smtClean="0"/>
              <a:t>OF AP AND EENABLEMENT</a:t>
            </a:r>
          </a:p>
          <a:p>
            <a:pPr algn="ctr"/>
            <a:r>
              <a:rPr lang="en-GB" sz="800" dirty="0" smtClean="0"/>
              <a:t>Band 8C</a:t>
            </a:r>
            <a:endParaRPr lang="en-GB" sz="800" dirty="0"/>
          </a:p>
        </p:txBody>
      </p:sp>
      <p:cxnSp>
        <p:nvCxnSpPr>
          <p:cNvPr id="5" name="Straight Connector 4"/>
          <p:cNvCxnSpPr>
            <a:stCxn id="3" idx="2"/>
            <a:endCxn id="4" idx="0"/>
          </p:cNvCxnSpPr>
          <p:nvPr/>
        </p:nvCxnSpPr>
        <p:spPr>
          <a:xfrm flipH="1">
            <a:off x="4502384" y="592416"/>
            <a:ext cx="5655" cy="282255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375769"/>
            <a:ext cx="36967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NWSSP Finance &amp; Corporate Services</a:t>
            </a:r>
          </a:p>
          <a:p>
            <a:pPr algn="ctr"/>
            <a:r>
              <a:rPr lang="en-GB" dirty="0" smtClean="0"/>
              <a:t>Accounts Payable</a:t>
            </a:r>
          </a:p>
          <a:p>
            <a:pPr algn="ctr"/>
            <a:r>
              <a:rPr lang="en-GB" dirty="0" smtClean="0"/>
              <a:t>Payments &amp; Data Management Team</a:t>
            </a:r>
          </a:p>
          <a:p>
            <a:pPr algn="ctr"/>
            <a:r>
              <a:rPr lang="en-GB" dirty="0" smtClean="0"/>
              <a:t>Companies House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56986" y="1465542"/>
            <a:ext cx="1490796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PAYMENTS </a:t>
            </a:r>
            <a:r>
              <a:rPr lang="en-GB" sz="800" dirty="0" smtClean="0"/>
              <a:t>AND DATA MANAGER</a:t>
            </a:r>
          </a:p>
          <a:p>
            <a:pPr algn="ctr"/>
            <a:r>
              <a:rPr lang="en-GB" sz="800" dirty="0" smtClean="0"/>
              <a:t>Band 6</a:t>
            </a:r>
            <a:endParaRPr lang="en-GB" sz="800" dirty="0"/>
          </a:p>
        </p:txBody>
      </p:sp>
      <p:sp>
        <p:nvSpPr>
          <p:cNvPr id="8" name="TextBox 7"/>
          <p:cNvSpPr txBox="1"/>
          <p:nvPr/>
        </p:nvSpPr>
        <p:spPr>
          <a:xfrm rot="10800000" flipV="1">
            <a:off x="1827651" y="3105119"/>
            <a:ext cx="656117" cy="489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SUPERVISOR</a:t>
            </a:r>
          </a:p>
          <a:p>
            <a:pPr algn="ctr"/>
            <a:r>
              <a:rPr lang="en-GB" sz="800" dirty="0" smtClean="0"/>
              <a:t>Band 4</a:t>
            </a:r>
            <a:endParaRPr lang="en-GB" sz="800" dirty="0"/>
          </a:p>
        </p:txBody>
      </p:sp>
      <p:sp>
        <p:nvSpPr>
          <p:cNvPr id="9" name="TextBox 8"/>
          <p:cNvSpPr txBox="1"/>
          <p:nvPr/>
        </p:nvSpPr>
        <p:spPr>
          <a:xfrm rot="10800000" flipV="1">
            <a:off x="3020408" y="3043670"/>
            <a:ext cx="943774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SUPERVISOR</a:t>
            </a:r>
          </a:p>
          <a:p>
            <a:pPr algn="ctr"/>
            <a:r>
              <a:rPr lang="en-GB" sz="800" dirty="0" smtClean="0"/>
              <a:t>Band 4</a:t>
            </a:r>
            <a:endParaRPr lang="en-GB" sz="800" dirty="0"/>
          </a:p>
        </p:txBody>
      </p:sp>
      <p:cxnSp>
        <p:nvCxnSpPr>
          <p:cNvPr id="60" name="Straight Connector 59"/>
          <p:cNvCxnSpPr>
            <a:stCxn id="4" idx="2"/>
            <a:endCxn id="7" idx="0"/>
          </p:cNvCxnSpPr>
          <p:nvPr/>
        </p:nvCxnSpPr>
        <p:spPr>
          <a:xfrm>
            <a:off x="4502384" y="1227524"/>
            <a:ext cx="0" cy="238018"/>
          </a:xfrm>
          <a:prstGeom prst="line">
            <a:avLst/>
          </a:prstGeom>
          <a:ln w="3175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 rot="10800000" flipV="1">
            <a:off x="404615" y="3094237"/>
            <a:ext cx="711001" cy="489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SUPERVISOR</a:t>
            </a:r>
          </a:p>
          <a:p>
            <a:pPr algn="ctr"/>
            <a:r>
              <a:rPr lang="en-GB" sz="800" dirty="0" smtClean="0"/>
              <a:t>Band 4</a:t>
            </a:r>
            <a:endParaRPr lang="en-GB" sz="800" dirty="0"/>
          </a:p>
        </p:txBody>
      </p:sp>
      <p:sp>
        <p:nvSpPr>
          <p:cNvPr id="42" name="TextBox 41"/>
          <p:cNvSpPr txBox="1"/>
          <p:nvPr/>
        </p:nvSpPr>
        <p:spPr>
          <a:xfrm rot="10800000" flipV="1">
            <a:off x="7202292" y="2949558"/>
            <a:ext cx="1429334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SUPERVISOR</a:t>
            </a:r>
          </a:p>
          <a:p>
            <a:pPr algn="ctr"/>
            <a:r>
              <a:rPr lang="en-GB" sz="800" dirty="0" smtClean="0"/>
              <a:t>Band 4 </a:t>
            </a:r>
            <a:endParaRPr lang="en-GB" sz="800" b="1" dirty="0"/>
          </a:p>
        </p:txBody>
      </p:sp>
      <p:sp>
        <p:nvSpPr>
          <p:cNvPr id="44" name="TextBox 43"/>
          <p:cNvSpPr txBox="1"/>
          <p:nvPr/>
        </p:nvSpPr>
        <p:spPr>
          <a:xfrm rot="10800000" flipV="1">
            <a:off x="5284757" y="2900947"/>
            <a:ext cx="852806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SUPERVISOR</a:t>
            </a:r>
          </a:p>
          <a:p>
            <a:pPr algn="ctr"/>
            <a:r>
              <a:rPr lang="en-GB" sz="800" dirty="0" smtClean="0"/>
              <a:t>Band 4</a:t>
            </a:r>
            <a:endParaRPr lang="en-GB" sz="800" dirty="0"/>
          </a:p>
        </p:txBody>
      </p:sp>
      <p:cxnSp>
        <p:nvCxnSpPr>
          <p:cNvPr id="92" name="Straight Connector 91"/>
          <p:cNvCxnSpPr/>
          <p:nvPr/>
        </p:nvCxnSpPr>
        <p:spPr>
          <a:xfrm>
            <a:off x="2281446" y="2350300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4572000" y="3273671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33735" y="4171355"/>
            <a:ext cx="1258750" cy="362106"/>
          </a:xfrm>
          <a:prstGeom prst="roundRect">
            <a:avLst>
              <a:gd name="adj" fmla="val 21403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b="1" dirty="0" smtClean="0">
                <a:solidFill>
                  <a:srgbClr val="FF0000"/>
                </a:solidFill>
              </a:rPr>
              <a:t>DATA ENTRY OFFICERS</a:t>
            </a:r>
          </a:p>
          <a:p>
            <a:pPr algn="ctr"/>
            <a:r>
              <a:rPr lang="en-GB" sz="800" b="1" dirty="0" smtClean="0">
                <a:solidFill>
                  <a:srgbClr val="FF0000"/>
                </a:solidFill>
              </a:rPr>
              <a:t>Band </a:t>
            </a:r>
            <a:r>
              <a:rPr lang="en-GB" sz="800" b="1" dirty="0" smtClean="0">
                <a:solidFill>
                  <a:srgbClr val="FF0000"/>
                </a:solidFill>
              </a:rPr>
              <a:t>2</a:t>
            </a:r>
            <a:endParaRPr lang="en-GB" sz="800" b="1" dirty="0">
              <a:solidFill>
                <a:srgbClr val="FF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61747" y="4171355"/>
            <a:ext cx="1090306" cy="4890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b="1" dirty="0" smtClean="0">
                <a:solidFill>
                  <a:srgbClr val="FF0000"/>
                </a:solidFill>
              </a:rPr>
              <a:t>DATA ENTRY OFFICERS</a:t>
            </a:r>
          </a:p>
          <a:p>
            <a:pPr algn="ctr"/>
            <a:r>
              <a:rPr lang="en-GB" sz="800" b="1" dirty="0" smtClean="0">
                <a:solidFill>
                  <a:srgbClr val="FF0000"/>
                </a:solidFill>
              </a:rPr>
              <a:t>Band </a:t>
            </a:r>
            <a:r>
              <a:rPr lang="en-GB" sz="800" b="1" dirty="0" smtClean="0">
                <a:solidFill>
                  <a:srgbClr val="FF0000"/>
                </a:solidFill>
              </a:rPr>
              <a:t>2</a:t>
            </a:r>
            <a:endParaRPr lang="en-GB" sz="800" b="1" dirty="0">
              <a:solidFill>
                <a:srgbClr val="FF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998178" y="4171355"/>
            <a:ext cx="1031569" cy="4890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b="1" dirty="0" smtClean="0">
                <a:solidFill>
                  <a:srgbClr val="FF0000"/>
                </a:solidFill>
              </a:rPr>
              <a:t>DATA ENTRY OFFICERS</a:t>
            </a:r>
          </a:p>
          <a:p>
            <a:pPr algn="ctr"/>
            <a:r>
              <a:rPr lang="en-GB" sz="800" b="1" dirty="0" smtClean="0">
                <a:solidFill>
                  <a:srgbClr val="FF0000"/>
                </a:solidFill>
              </a:rPr>
              <a:t>Band </a:t>
            </a:r>
            <a:r>
              <a:rPr lang="en-GB" sz="800" b="1" dirty="0" smtClean="0">
                <a:solidFill>
                  <a:srgbClr val="FF0000"/>
                </a:solidFill>
              </a:rPr>
              <a:t>2</a:t>
            </a:r>
            <a:endParaRPr lang="en-GB" sz="800" b="1" dirty="0">
              <a:solidFill>
                <a:srgbClr val="FF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232859" y="4171355"/>
            <a:ext cx="1473505" cy="4890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b="1" dirty="0" smtClean="0"/>
              <a:t>AP QUERY OFFICERS ELECTRONICS</a:t>
            </a:r>
          </a:p>
          <a:p>
            <a:pPr algn="ctr"/>
            <a:r>
              <a:rPr lang="en-GB" sz="800" b="1" dirty="0" smtClean="0"/>
              <a:t>Band </a:t>
            </a:r>
            <a:r>
              <a:rPr lang="en-GB" sz="800" b="1" dirty="0" smtClean="0"/>
              <a:t>3</a:t>
            </a:r>
            <a:endParaRPr lang="en-GB" sz="800" b="1" dirty="0"/>
          </a:p>
        </p:txBody>
      </p:sp>
      <p:sp>
        <p:nvSpPr>
          <p:cNvPr id="66" name="TextBox 65"/>
          <p:cNvSpPr txBox="1"/>
          <p:nvPr/>
        </p:nvSpPr>
        <p:spPr>
          <a:xfrm rot="10800000" flipV="1">
            <a:off x="5802154" y="4443770"/>
            <a:ext cx="1134357" cy="3528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b="1" dirty="0" smtClean="0"/>
              <a:t>ADMIN OFFICERS</a:t>
            </a:r>
          </a:p>
          <a:p>
            <a:pPr algn="ctr"/>
            <a:r>
              <a:rPr lang="en-GB" sz="800" b="1" dirty="0" smtClean="0"/>
              <a:t>Band </a:t>
            </a:r>
            <a:r>
              <a:rPr lang="en-GB" sz="800" b="1" dirty="0" smtClean="0"/>
              <a:t>2</a:t>
            </a:r>
            <a:endParaRPr lang="en-GB" sz="8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7308304" y="4171355"/>
            <a:ext cx="1396081" cy="827061"/>
          </a:xfrm>
          <a:prstGeom prst="roundRect">
            <a:avLst>
              <a:gd name="adj" fmla="val 3834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b="1" dirty="0" smtClean="0"/>
              <a:t>CALL HANDLING OFFICERS</a:t>
            </a:r>
          </a:p>
          <a:p>
            <a:pPr algn="ctr"/>
            <a:r>
              <a:rPr lang="en-GB" sz="800" b="1" dirty="0" smtClean="0"/>
              <a:t>Band </a:t>
            </a:r>
            <a:r>
              <a:rPr lang="en-GB" sz="800" b="1" dirty="0" smtClean="0"/>
              <a:t>3 &amp; </a:t>
            </a:r>
            <a:r>
              <a:rPr lang="en-GB" sz="800" b="1" dirty="0" smtClean="0">
                <a:solidFill>
                  <a:srgbClr val="FF0000"/>
                </a:solidFill>
              </a:rPr>
              <a:t>2</a:t>
            </a:r>
            <a:endParaRPr lang="en-GB" sz="800" b="1" dirty="0" smtClean="0">
              <a:solidFill>
                <a:srgbClr val="FF0000"/>
              </a:solidFill>
            </a:endParaRPr>
          </a:p>
          <a:p>
            <a:pPr algn="ctr"/>
            <a:endParaRPr lang="en-GB" sz="800" dirty="0" smtClean="0"/>
          </a:p>
          <a:p>
            <a:pPr algn="ctr"/>
            <a:endParaRPr lang="en-GB" sz="800" dirty="0" smtClean="0"/>
          </a:p>
          <a:p>
            <a:pPr algn="ctr"/>
            <a:endParaRPr lang="en-GB" sz="800" dirty="0" smtClean="0"/>
          </a:p>
          <a:p>
            <a:pPr algn="ctr"/>
            <a:r>
              <a:rPr lang="en-GB" sz="800" dirty="0" smtClean="0"/>
              <a:t> </a:t>
            </a:r>
          </a:p>
        </p:txBody>
      </p:sp>
      <p:cxnSp>
        <p:nvCxnSpPr>
          <p:cNvPr id="99" name="Straight Connector 98"/>
          <p:cNvCxnSpPr>
            <a:stCxn id="42" idx="2"/>
            <a:endCxn id="67" idx="0"/>
          </p:cNvCxnSpPr>
          <p:nvPr/>
        </p:nvCxnSpPr>
        <p:spPr>
          <a:xfrm>
            <a:off x="7916959" y="3302411"/>
            <a:ext cx="89386" cy="868944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95536" y="6266131"/>
            <a:ext cx="1432115" cy="32446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tx1"/>
                </a:solidFill>
                <a:latin typeface="+mj-lt"/>
              </a:rPr>
              <a:t>Oct  2019</a:t>
            </a:r>
          </a:p>
          <a:p>
            <a:pPr algn="l"/>
            <a:endParaRPr lang="en-US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8" name="TextBox 77"/>
          <p:cNvSpPr txBox="1"/>
          <p:nvPr/>
        </p:nvSpPr>
        <p:spPr>
          <a:xfrm rot="10800000" flipV="1">
            <a:off x="3902314" y="2243210"/>
            <a:ext cx="1149581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MANAGER</a:t>
            </a:r>
          </a:p>
          <a:p>
            <a:pPr algn="ctr"/>
            <a:r>
              <a:rPr lang="en-GB" sz="800" dirty="0" smtClean="0"/>
              <a:t>Band 5</a:t>
            </a:r>
            <a:endParaRPr lang="en-GB" sz="800" dirty="0"/>
          </a:p>
        </p:txBody>
      </p:sp>
      <p:cxnSp>
        <p:nvCxnSpPr>
          <p:cNvPr id="63" name="Straight Connector 62"/>
          <p:cNvCxnSpPr>
            <a:stCxn id="40" idx="2"/>
            <a:endCxn id="58" idx="0"/>
          </p:cNvCxnSpPr>
          <p:nvPr/>
        </p:nvCxnSpPr>
        <p:spPr>
          <a:xfrm>
            <a:off x="760115" y="3583297"/>
            <a:ext cx="2995" cy="5880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44" idx="2"/>
            <a:endCxn id="65" idx="0"/>
          </p:cNvCxnSpPr>
          <p:nvPr/>
        </p:nvCxnSpPr>
        <p:spPr>
          <a:xfrm flipH="1">
            <a:off x="4969612" y="3253800"/>
            <a:ext cx="741548" cy="9175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44" idx="2"/>
            <a:endCxn id="66" idx="0"/>
          </p:cNvCxnSpPr>
          <p:nvPr/>
        </p:nvCxnSpPr>
        <p:spPr>
          <a:xfrm>
            <a:off x="5711160" y="3253800"/>
            <a:ext cx="658172" cy="11899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7" idx="2"/>
            <a:endCxn id="78" idx="0"/>
          </p:cNvCxnSpPr>
          <p:nvPr/>
        </p:nvCxnSpPr>
        <p:spPr>
          <a:xfrm flipH="1">
            <a:off x="4477104" y="1818395"/>
            <a:ext cx="25280" cy="4248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78" idx="2"/>
          </p:cNvCxnSpPr>
          <p:nvPr/>
        </p:nvCxnSpPr>
        <p:spPr>
          <a:xfrm flipH="1">
            <a:off x="760116" y="2596063"/>
            <a:ext cx="3716988" cy="681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78" idx="2"/>
          </p:cNvCxnSpPr>
          <p:nvPr/>
        </p:nvCxnSpPr>
        <p:spPr>
          <a:xfrm>
            <a:off x="4477104" y="2596063"/>
            <a:ext cx="3264708" cy="681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endCxn id="40" idx="0"/>
          </p:cNvCxnSpPr>
          <p:nvPr/>
        </p:nvCxnSpPr>
        <p:spPr>
          <a:xfrm>
            <a:off x="760115" y="2664166"/>
            <a:ext cx="0" cy="4300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endCxn id="8" idx="0"/>
          </p:cNvCxnSpPr>
          <p:nvPr/>
        </p:nvCxnSpPr>
        <p:spPr>
          <a:xfrm>
            <a:off x="2155709" y="2664166"/>
            <a:ext cx="0" cy="4409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3513963" y="2664166"/>
            <a:ext cx="0" cy="3114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endCxn id="44" idx="0"/>
          </p:cNvCxnSpPr>
          <p:nvPr/>
        </p:nvCxnSpPr>
        <p:spPr>
          <a:xfrm>
            <a:off x="5711160" y="2664166"/>
            <a:ext cx="0" cy="2367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9" idx="2"/>
            <a:endCxn id="62" idx="0"/>
          </p:cNvCxnSpPr>
          <p:nvPr/>
        </p:nvCxnSpPr>
        <p:spPr>
          <a:xfrm>
            <a:off x="3492295" y="3396523"/>
            <a:ext cx="21668" cy="774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8" idx="2"/>
            <a:endCxn id="61" idx="0"/>
          </p:cNvCxnSpPr>
          <p:nvPr/>
        </p:nvCxnSpPr>
        <p:spPr>
          <a:xfrm>
            <a:off x="2155709" y="3594179"/>
            <a:ext cx="51191" cy="5771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4298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64182" y="375771"/>
            <a:ext cx="1087713" cy="2166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DIRECTOR</a:t>
            </a:r>
            <a:endParaRPr lang="en-GB" sz="800" dirty="0"/>
          </a:p>
        </p:txBody>
      </p:sp>
      <p:sp>
        <p:nvSpPr>
          <p:cNvPr id="4" name="TextBox 3"/>
          <p:cNvSpPr txBox="1"/>
          <p:nvPr/>
        </p:nvSpPr>
        <p:spPr>
          <a:xfrm>
            <a:off x="3964182" y="874671"/>
            <a:ext cx="1087713" cy="489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HEAD </a:t>
            </a:r>
            <a:r>
              <a:rPr lang="en-GB" sz="800" dirty="0" smtClean="0"/>
              <a:t>OF AP AND EENABLEMENT</a:t>
            </a:r>
          </a:p>
          <a:p>
            <a:pPr algn="ctr"/>
            <a:r>
              <a:rPr lang="en-GB" sz="800" dirty="0" smtClean="0"/>
              <a:t>BAND 8C</a:t>
            </a:r>
            <a:endParaRPr lang="en-GB" sz="800" dirty="0"/>
          </a:p>
        </p:txBody>
      </p:sp>
      <p:cxnSp>
        <p:nvCxnSpPr>
          <p:cNvPr id="5" name="Straight Connector 4"/>
          <p:cNvCxnSpPr>
            <a:stCxn id="3" idx="2"/>
            <a:endCxn id="4" idx="0"/>
          </p:cNvCxnSpPr>
          <p:nvPr/>
        </p:nvCxnSpPr>
        <p:spPr>
          <a:xfrm>
            <a:off x="4508039" y="592416"/>
            <a:ext cx="0" cy="282255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-131808" y="258545"/>
            <a:ext cx="37990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NWSSP Finance &amp; Corporate Services</a:t>
            </a:r>
          </a:p>
          <a:p>
            <a:pPr algn="ctr"/>
            <a:r>
              <a:rPr lang="en-GB" dirty="0" smtClean="0"/>
              <a:t>Accounts Payable </a:t>
            </a:r>
          </a:p>
          <a:p>
            <a:pPr algn="ctr"/>
            <a:r>
              <a:rPr lang="en-GB" dirty="0" smtClean="0"/>
              <a:t>Alder House Team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40318" y="1616874"/>
            <a:ext cx="1135448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REGIONAL MANAGER</a:t>
            </a:r>
          </a:p>
          <a:p>
            <a:pPr algn="ctr"/>
            <a:r>
              <a:rPr lang="en-GB" sz="800" dirty="0" smtClean="0"/>
              <a:t>BAND 7</a:t>
            </a:r>
            <a:endParaRPr lang="en-GB" sz="800" dirty="0"/>
          </a:p>
        </p:txBody>
      </p:sp>
      <p:cxnSp>
        <p:nvCxnSpPr>
          <p:cNvPr id="60" name="Straight Connector 59"/>
          <p:cNvCxnSpPr>
            <a:stCxn id="4" idx="2"/>
            <a:endCxn id="7" idx="0"/>
          </p:cNvCxnSpPr>
          <p:nvPr/>
        </p:nvCxnSpPr>
        <p:spPr>
          <a:xfrm>
            <a:off x="4508039" y="1363731"/>
            <a:ext cx="3" cy="253143"/>
          </a:xfrm>
          <a:prstGeom prst="line">
            <a:avLst/>
          </a:prstGeom>
          <a:ln w="3175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945980" y="2343101"/>
            <a:ext cx="1440160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MANAGER</a:t>
            </a:r>
          </a:p>
          <a:p>
            <a:pPr algn="ctr"/>
            <a:r>
              <a:rPr lang="en-GB" sz="800" dirty="0" smtClean="0"/>
              <a:t>BAND 5</a:t>
            </a:r>
            <a:endParaRPr lang="en-GB" sz="800" dirty="0"/>
          </a:p>
        </p:txBody>
      </p:sp>
      <p:sp>
        <p:nvSpPr>
          <p:cNvPr id="109" name="TextBox 108"/>
          <p:cNvSpPr txBox="1"/>
          <p:nvPr/>
        </p:nvSpPr>
        <p:spPr>
          <a:xfrm>
            <a:off x="4010625" y="2369777"/>
            <a:ext cx="1146121" cy="31892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MANAGER</a:t>
            </a:r>
          </a:p>
          <a:p>
            <a:pPr algn="ctr"/>
            <a:r>
              <a:rPr lang="en-GB" sz="800" dirty="0" smtClean="0"/>
              <a:t>BAND 5</a:t>
            </a:r>
            <a:endParaRPr lang="en-GB" sz="800" dirty="0"/>
          </a:p>
        </p:txBody>
      </p:sp>
      <p:sp>
        <p:nvSpPr>
          <p:cNvPr id="110" name="TextBox 109"/>
          <p:cNvSpPr txBox="1"/>
          <p:nvPr/>
        </p:nvSpPr>
        <p:spPr>
          <a:xfrm>
            <a:off x="7059467" y="2346493"/>
            <a:ext cx="681205" cy="3528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AP </a:t>
            </a:r>
            <a:r>
              <a:rPr lang="en-GB" sz="800" dirty="0" smtClean="0"/>
              <a:t>MANAGER</a:t>
            </a:r>
          </a:p>
          <a:p>
            <a:pPr algn="ctr"/>
            <a:r>
              <a:rPr lang="en-GB" sz="800" dirty="0" smtClean="0"/>
              <a:t>BAND 5</a:t>
            </a:r>
            <a:endParaRPr lang="en-GB" sz="800" dirty="0"/>
          </a:p>
        </p:txBody>
      </p:sp>
      <p:sp>
        <p:nvSpPr>
          <p:cNvPr id="111" name="TextBox 110"/>
          <p:cNvSpPr txBox="1"/>
          <p:nvPr/>
        </p:nvSpPr>
        <p:spPr>
          <a:xfrm>
            <a:off x="7665945" y="3115059"/>
            <a:ext cx="1187745" cy="489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SUPPLIER </a:t>
            </a:r>
            <a:r>
              <a:rPr lang="en-GB" sz="800" dirty="0" smtClean="0"/>
              <a:t>MAINTENANCE </a:t>
            </a:r>
          </a:p>
          <a:p>
            <a:pPr algn="ctr"/>
            <a:r>
              <a:rPr lang="en-GB" sz="800" dirty="0" smtClean="0"/>
              <a:t>TEAM LEADER</a:t>
            </a:r>
          </a:p>
          <a:p>
            <a:pPr algn="ctr"/>
            <a:r>
              <a:rPr lang="en-GB" sz="800" dirty="0" smtClean="0"/>
              <a:t>BAND 4</a:t>
            </a:r>
            <a:endParaRPr lang="en-GB" sz="800" dirty="0"/>
          </a:p>
        </p:txBody>
      </p:sp>
      <p:sp>
        <p:nvSpPr>
          <p:cNvPr id="73" name="TextBox 72"/>
          <p:cNvSpPr txBox="1"/>
          <p:nvPr/>
        </p:nvSpPr>
        <p:spPr>
          <a:xfrm>
            <a:off x="4239220" y="3149735"/>
            <a:ext cx="694649" cy="3528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TEAM </a:t>
            </a:r>
            <a:r>
              <a:rPr lang="en-GB" sz="800" dirty="0" smtClean="0"/>
              <a:t>LEADER</a:t>
            </a:r>
          </a:p>
          <a:p>
            <a:pPr algn="ctr"/>
            <a:r>
              <a:rPr lang="en-GB" sz="800" dirty="0" smtClean="0"/>
              <a:t>BAND 4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045349" y="3149735"/>
            <a:ext cx="1148645" cy="62526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TEAM </a:t>
            </a:r>
            <a:r>
              <a:rPr lang="en-GB" sz="800" dirty="0" smtClean="0"/>
              <a:t>LEADER</a:t>
            </a:r>
          </a:p>
          <a:p>
            <a:pPr algn="ctr"/>
            <a:r>
              <a:rPr lang="en-GB" sz="800" dirty="0" smtClean="0"/>
              <a:t>BAND 4</a:t>
            </a:r>
          </a:p>
          <a:p>
            <a:pPr algn="ctr"/>
            <a:endParaRPr lang="en-GB" sz="800" dirty="0">
              <a:solidFill>
                <a:srgbClr val="FF0000"/>
              </a:solidFill>
            </a:endParaRPr>
          </a:p>
          <a:p>
            <a:pPr algn="ctr"/>
            <a:r>
              <a:rPr lang="en-GB" sz="800" b="1" dirty="0" smtClean="0"/>
              <a:t> </a:t>
            </a:r>
            <a:endParaRPr lang="en-GB" sz="800" b="1" dirty="0"/>
          </a:p>
        </p:txBody>
      </p:sp>
      <p:sp>
        <p:nvSpPr>
          <p:cNvPr id="61" name="Footer Placeholder 1"/>
          <p:cNvSpPr txBox="1">
            <a:spLocks/>
          </p:cNvSpPr>
          <p:nvPr/>
        </p:nvSpPr>
        <p:spPr>
          <a:xfrm>
            <a:off x="99237" y="5560441"/>
            <a:ext cx="2895600" cy="6584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99592" y="4027178"/>
            <a:ext cx="1532936" cy="3528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b="1" dirty="0" smtClean="0"/>
              <a:t>AP QUERY </a:t>
            </a:r>
            <a:r>
              <a:rPr lang="en-GB" sz="800" b="1" dirty="0" smtClean="0"/>
              <a:t>OFFICERS</a:t>
            </a:r>
            <a:endParaRPr lang="en-GB" sz="800" b="1" dirty="0" smtClean="0">
              <a:solidFill>
                <a:srgbClr val="0070C0"/>
              </a:solidFill>
            </a:endParaRPr>
          </a:p>
          <a:p>
            <a:pPr algn="ctr"/>
            <a:r>
              <a:rPr lang="en-GB" sz="800" dirty="0" smtClean="0"/>
              <a:t>BAND 3</a:t>
            </a:r>
            <a:endParaRPr lang="en-GB" sz="800" dirty="0"/>
          </a:p>
        </p:txBody>
      </p:sp>
      <p:sp>
        <p:nvSpPr>
          <p:cNvPr id="66" name="TextBox 65"/>
          <p:cNvSpPr txBox="1"/>
          <p:nvPr/>
        </p:nvSpPr>
        <p:spPr>
          <a:xfrm>
            <a:off x="2511613" y="4996471"/>
            <a:ext cx="1618700" cy="3528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b="1" dirty="0" smtClean="0"/>
              <a:t>DATA ENTRY OFFICERS</a:t>
            </a:r>
          </a:p>
          <a:p>
            <a:pPr algn="ctr"/>
            <a:r>
              <a:rPr lang="en-GB" sz="800" smtClean="0"/>
              <a:t>BAND </a:t>
            </a:r>
            <a:r>
              <a:rPr lang="en-GB" sz="800" dirty="0" smtClean="0"/>
              <a:t>2</a:t>
            </a:r>
            <a:endParaRPr lang="en-GB" sz="800" dirty="0"/>
          </a:p>
        </p:txBody>
      </p:sp>
      <p:sp>
        <p:nvSpPr>
          <p:cNvPr id="67" name="TextBox 66"/>
          <p:cNvSpPr txBox="1"/>
          <p:nvPr/>
        </p:nvSpPr>
        <p:spPr>
          <a:xfrm>
            <a:off x="4028994" y="4027178"/>
            <a:ext cx="1134208" cy="3528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b="1" dirty="0" smtClean="0"/>
              <a:t>AP QUERY </a:t>
            </a:r>
            <a:r>
              <a:rPr lang="en-GB" sz="800" b="1" dirty="0" smtClean="0"/>
              <a:t>OFFICERS</a:t>
            </a:r>
            <a:r>
              <a:rPr lang="en-GB" sz="800" dirty="0" smtClean="0"/>
              <a:t> </a:t>
            </a:r>
            <a:endParaRPr lang="en-GB" sz="800" dirty="0" smtClean="0"/>
          </a:p>
          <a:p>
            <a:pPr algn="ctr"/>
            <a:r>
              <a:rPr lang="en-GB" sz="800" dirty="0" smtClean="0"/>
              <a:t>BAND 3</a:t>
            </a:r>
            <a:endParaRPr lang="en-GB" sz="800" dirty="0"/>
          </a:p>
        </p:txBody>
      </p:sp>
      <p:sp>
        <p:nvSpPr>
          <p:cNvPr id="70" name="TextBox 69"/>
          <p:cNvSpPr txBox="1"/>
          <p:nvPr/>
        </p:nvSpPr>
        <p:spPr>
          <a:xfrm>
            <a:off x="6012160" y="4001320"/>
            <a:ext cx="1387910" cy="35285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b="1" dirty="0" smtClean="0"/>
              <a:t>AP QUERY OFFICERS</a:t>
            </a:r>
          </a:p>
          <a:p>
            <a:pPr algn="ctr"/>
            <a:r>
              <a:rPr lang="en-GB" sz="800" dirty="0" smtClean="0"/>
              <a:t>BAND </a:t>
            </a:r>
            <a:r>
              <a:rPr lang="en-GB" sz="800" dirty="0" smtClean="0"/>
              <a:t>3</a:t>
            </a:r>
            <a:endParaRPr lang="en-GB" sz="800" dirty="0"/>
          </a:p>
        </p:txBody>
      </p:sp>
      <p:sp>
        <p:nvSpPr>
          <p:cNvPr id="71" name="TextBox 70"/>
          <p:cNvSpPr txBox="1"/>
          <p:nvPr/>
        </p:nvSpPr>
        <p:spPr>
          <a:xfrm>
            <a:off x="7692508" y="3985268"/>
            <a:ext cx="1134208" cy="493335"/>
          </a:xfrm>
          <a:prstGeom prst="roundRect">
            <a:avLst>
              <a:gd name="adj" fmla="val 18320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b="1" dirty="0" smtClean="0"/>
              <a:t>SUPPLIER MAINTENANCE</a:t>
            </a:r>
          </a:p>
          <a:p>
            <a:pPr algn="ctr"/>
            <a:r>
              <a:rPr lang="en-GB" sz="800" dirty="0" smtClean="0"/>
              <a:t>BAND </a:t>
            </a:r>
            <a:r>
              <a:rPr lang="en-GB" sz="800" dirty="0" smtClean="0"/>
              <a:t>3</a:t>
            </a:r>
            <a:endParaRPr lang="en-GB" sz="800" dirty="0"/>
          </a:p>
        </p:txBody>
      </p:sp>
      <p:cxnSp>
        <p:nvCxnSpPr>
          <p:cNvPr id="114" name="Straight Connector 113"/>
          <p:cNvCxnSpPr/>
          <p:nvPr/>
        </p:nvCxnSpPr>
        <p:spPr>
          <a:xfrm flipH="1">
            <a:off x="8259612" y="3978452"/>
            <a:ext cx="20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86316" y="6359290"/>
            <a:ext cx="22694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Oct 2019</a:t>
            </a:r>
            <a:endParaRPr lang="en-US" sz="1200" b="1" dirty="0"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159659" y="3149735"/>
            <a:ext cx="1148645" cy="62526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800" dirty="0" smtClean="0"/>
              <a:t>TEAM </a:t>
            </a:r>
            <a:r>
              <a:rPr lang="en-GB" sz="800" dirty="0" smtClean="0"/>
              <a:t>LEADER</a:t>
            </a:r>
          </a:p>
          <a:p>
            <a:pPr algn="ctr"/>
            <a:r>
              <a:rPr lang="en-GB" sz="800" dirty="0" smtClean="0"/>
              <a:t>BAND 4</a:t>
            </a:r>
          </a:p>
          <a:p>
            <a:pPr algn="ctr"/>
            <a:r>
              <a:rPr lang="en-GB" sz="800" b="1" dirty="0" smtClean="0"/>
              <a:t> </a:t>
            </a:r>
            <a:endParaRPr lang="en-GB" sz="800" dirty="0">
              <a:solidFill>
                <a:srgbClr val="FF0000"/>
              </a:solidFill>
            </a:endParaRPr>
          </a:p>
          <a:p>
            <a:pPr algn="ctr"/>
            <a:endParaRPr lang="en-GB" sz="800" b="1" dirty="0"/>
          </a:p>
        </p:txBody>
      </p:sp>
      <p:cxnSp>
        <p:nvCxnSpPr>
          <p:cNvPr id="28" name="Straight Connector 27"/>
          <p:cNvCxnSpPr>
            <a:stCxn id="7" idx="2"/>
          </p:cNvCxnSpPr>
          <p:nvPr/>
        </p:nvCxnSpPr>
        <p:spPr>
          <a:xfrm flipH="1">
            <a:off x="4508039" y="1969727"/>
            <a:ext cx="3" cy="3733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09" idx="2"/>
            <a:endCxn id="73" idx="0"/>
          </p:cNvCxnSpPr>
          <p:nvPr/>
        </p:nvCxnSpPr>
        <p:spPr>
          <a:xfrm>
            <a:off x="4583686" y="2688701"/>
            <a:ext cx="2859" cy="4610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73" idx="2"/>
            <a:endCxn id="67" idx="0"/>
          </p:cNvCxnSpPr>
          <p:nvPr/>
        </p:nvCxnSpPr>
        <p:spPr>
          <a:xfrm>
            <a:off x="4586545" y="3502588"/>
            <a:ext cx="9553" cy="524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endCxn id="108" idx="0"/>
          </p:cNvCxnSpPr>
          <p:nvPr/>
        </p:nvCxnSpPr>
        <p:spPr>
          <a:xfrm flipH="1">
            <a:off x="1666060" y="2197841"/>
            <a:ext cx="2888368" cy="1452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endCxn id="110" idx="0"/>
          </p:cNvCxnSpPr>
          <p:nvPr/>
        </p:nvCxnSpPr>
        <p:spPr>
          <a:xfrm>
            <a:off x="4546338" y="2222869"/>
            <a:ext cx="2853732" cy="1236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108" idx="2"/>
            <a:endCxn id="74" idx="0"/>
          </p:cNvCxnSpPr>
          <p:nvPr/>
        </p:nvCxnSpPr>
        <p:spPr>
          <a:xfrm flipH="1">
            <a:off x="1619672" y="2695954"/>
            <a:ext cx="46388" cy="4537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74" idx="2"/>
            <a:endCxn id="65" idx="0"/>
          </p:cNvCxnSpPr>
          <p:nvPr/>
        </p:nvCxnSpPr>
        <p:spPr>
          <a:xfrm>
            <a:off x="1619672" y="3775003"/>
            <a:ext cx="46388" cy="252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110" idx="2"/>
            <a:endCxn id="44" idx="0"/>
          </p:cNvCxnSpPr>
          <p:nvPr/>
        </p:nvCxnSpPr>
        <p:spPr>
          <a:xfrm flipH="1">
            <a:off x="6733982" y="2699346"/>
            <a:ext cx="666088" cy="4503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110" idx="2"/>
            <a:endCxn id="111" idx="0"/>
          </p:cNvCxnSpPr>
          <p:nvPr/>
        </p:nvCxnSpPr>
        <p:spPr>
          <a:xfrm>
            <a:off x="7400070" y="2699346"/>
            <a:ext cx="859748" cy="4157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44" idx="2"/>
            <a:endCxn id="70" idx="0"/>
          </p:cNvCxnSpPr>
          <p:nvPr/>
        </p:nvCxnSpPr>
        <p:spPr>
          <a:xfrm flipH="1">
            <a:off x="6706115" y="3775003"/>
            <a:ext cx="27867" cy="2263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111" idx="2"/>
            <a:endCxn id="71" idx="0"/>
          </p:cNvCxnSpPr>
          <p:nvPr/>
        </p:nvCxnSpPr>
        <p:spPr>
          <a:xfrm flipH="1">
            <a:off x="8259612" y="3604119"/>
            <a:ext cx="206" cy="381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>
            <a:stCxn id="109" idx="1"/>
            <a:endCxn id="66" idx="0"/>
          </p:cNvCxnSpPr>
          <p:nvPr/>
        </p:nvCxnSpPr>
        <p:spPr>
          <a:xfrm rot="10800000" flipV="1">
            <a:off x="3320963" y="2529239"/>
            <a:ext cx="689662" cy="2467232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 rot="10800000" flipV="1">
            <a:off x="6516216" y="5995360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M = maternity</a:t>
            </a:r>
          </a:p>
          <a:p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6201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D019B27792E448AD7A75348557AC6F" ma:contentTypeVersion="12" ma:contentTypeDescription="Create a new document." ma:contentTypeScope="" ma:versionID="1774f0b849c531f46a21503c3245a55e">
  <xsd:schema xmlns:xsd="http://www.w3.org/2001/XMLSchema" xmlns:xs="http://www.w3.org/2001/XMLSchema" xmlns:p="http://schemas.microsoft.com/office/2006/metadata/properties" xmlns:ns3="9b811a52-1ccf-4c5c-ad40-34ae811d1956" xmlns:ns4="7dc4a77c-70c9-40e7-a2b6-422e24bfc9bc" targetNamespace="http://schemas.microsoft.com/office/2006/metadata/properties" ma:root="true" ma:fieldsID="33b38c7bc6c3b2ebfcea5e6733d35690" ns3:_="" ns4:_="">
    <xsd:import namespace="9b811a52-1ccf-4c5c-ad40-34ae811d1956"/>
    <xsd:import namespace="7dc4a77c-70c9-40e7-a2b6-422e24bfc9b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811a52-1ccf-4c5c-ad40-34ae811d19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4a77c-70c9-40e7-a2b6-422e24bfc9bc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46135F4-06A7-4292-BB6C-E5683FDBB4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811a52-1ccf-4c5c-ad40-34ae811d1956"/>
    <ds:schemaRef ds:uri="7dc4a77c-70c9-40e7-a2b6-422e24bfc9b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1947261-C598-440C-A189-0C0B8C54A49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516818-8BBF-48C0-AC17-A255A65F7484}">
  <ds:schemaRefs>
    <ds:schemaRef ds:uri="http://purl.org/dc/elements/1.1/"/>
    <ds:schemaRef ds:uri="http://schemas.microsoft.com/office/2006/metadata/properties"/>
    <ds:schemaRef ds:uri="9b811a52-1ccf-4c5c-ad40-34ae811d1956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7dc4a77c-70c9-40e7-a2b6-422e24bfc9bc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1672</TotalTime>
  <Words>312</Words>
  <Application>Microsoft Office PowerPoint</Application>
  <PresentationFormat>On-screen Show (4:3)</PresentationFormat>
  <Paragraphs>132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NHS Wales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Leanne Wright</dc:creator>
  <cp:lastModifiedBy>Martyna Kiersnowska (NWSSP - Finance and Corporate Services)</cp:lastModifiedBy>
  <cp:revision>106</cp:revision>
  <cp:lastPrinted>2017-06-20T08:54:16Z</cp:lastPrinted>
  <dcterms:created xsi:type="dcterms:W3CDTF">2017-06-16T09:13:15Z</dcterms:created>
  <dcterms:modified xsi:type="dcterms:W3CDTF">2021-04-12T13:31:20Z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0x01010062D019B27792E448AD7A75348557AC6F</vt:lpwstr>
  </property>
</Properties>
</file>