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1"/>
  </p:notesMasterIdLst>
  <p:handoutMasterIdLst>
    <p:handoutMasterId r:id="rId22"/>
  </p:handoutMasterIdLst>
  <p:sldIdLst>
    <p:sldId id="262" r:id="rId3"/>
    <p:sldId id="281" r:id="rId4"/>
    <p:sldId id="284" r:id="rId5"/>
    <p:sldId id="285" r:id="rId6"/>
    <p:sldId id="286" r:id="rId7"/>
    <p:sldId id="287" r:id="rId8"/>
    <p:sldId id="288" r:id="rId9"/>
    <p:sldId id="289" r:id="rId10"/>
    <p:sldId id="290" r:id="rId11"/>
    <p:sldId id="291" r:id="rId12"/>
    <p:sldId id="282" r:id="rId13"/>
    <p:sldId id="283" r:id="rId14"/>
    <p:sldId id="275" r:id="rId15"/>
    <p:sldId id="272" r:id="rId16"/>
    <p:sldId id="265" r:id="rId17"/>
    <p:sldId id="266" r:id="rId18"/>
    <p:sldId id="269" r:id="rId19"/>
    <p:sldId id="26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264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2" autoAdjust="0"/>
    <p:restoredTop sz="94651" autoAdjust="0"/>
  </p:normalViewPr>
  <p:slideViewPr>
    <p:cSldViewPr snapToGrid="0" snapToObjects="1">
      <p:cViewPr>
        <p:scale>
          <a:sx n="100" d="100"/>
          <a:sy n="100" d="100"/>
        </p:scale>
        <p:origin x="-898" y="47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48" d="100"/>
          <a:sy n="148" d="100"/>
        </p:scale>
        <p:origin x="-5928" y="-10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6CB4E4-C34B-9C40-BF23-A2994A26195A}" type="datetimeFigureOut">
              <a:rPr lang="en-US" smtClean="0"/>
              <a:pPr/>
              <a:t>6/8/2017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D024C7C-0618-8247-A332-4A1BECA93EF0}" type="slidenum">
              <a:rPr lang="en-US" smtClean="0"/>
              <a:pPr/>
              <a:t>‹#›</a:t>
            </a:fld>
            <a:endParaRPr lang="en-US"/>
          </a:p>
        </p:txBody>
      </p:sp>
    </p:spTree>
    <p:extLst>
      <p:ext uri="{BB962C8B-B14F-4D97-AF65-F5344CB8AC3E}">
        <p14:creationId xmlns="" xmlns:p14="http://schemas.microsoft.com/office/powerpoint/2010/main" val="1723013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9F8CA0-A57C-E847-8DE7-EE278C8017BC}" type="datetimeFigureOut">
              <a:rPr lang="en-US" smtClean="0"/>
              <a:pPr/>
              <a:t>6/8/2017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F0BB7-F0F3-5B49-82F9-FB114D63A38C}" type="slidenum">
              <a:rPr lang="en-US" smtClean="0"/>
              <a:pPr/>
              <a:t>‹#›</a:t>
            </a:fld>
            <a:endParaRPr lang="en-US"/>
          </a:p>
        </p:txBody>
      </p:sp>
    </p:spTree>
    <p:extLst>
      <p:ext uri="{BB962C8B-B14F-4D97-AF65-F5344CB8AC3E}">
        <p14:creationId xmlns="" xmlns:p14="http://schemas.microsoft.com/office/powerpoint/2010/main" val="19327833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DF9612A5-C8A1-0943-983D-45F4BED2459A}" type="datetimeFigureOut">
              <a:rPr lang="en-US" smtClean="0"/>
              <a:pPr/>
              <a:t>6/8/2017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3409593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612A5-C8A1-0943-983D-45F4BED2459A}" type="datetimeFigureOut">
              <a:rPr lang="en-US" smtClean="0"/>
              <a:pPr/>
              <a:t>6/8/2017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220987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612A5-C8A1-0943-983D-45F4BED2459A}" type="datetimeFigureOut">
              <a:rPr lang="en-US" smtClean="0"/>
              <a:pPr/>
              <a:t>6/8/2017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478518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2518390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1170109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2787632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3083479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2566880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841727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3130491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1812461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612A5-C8A1-0943-983D-45F4BED2459A}" type="datetimeFigureOut">
              <a:rPr lang="en-US" smtClean="0"/>
              <a:pPr/>
              <a:t>6/8/2017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81346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2441446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21745345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6/8/2017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 xmlns:p14="http://schemas.microsoft.com/office/powerpoint/2010/main" val="2199449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F9612A5-C8A1-0943-983D-45F4BED2459A}" type="datetimeFigureOut">
              <a:rPr lang="en-US" smtClean="0"/>
              <a:pPr/>
              <a:t>6/8/2017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707821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F9612A5-C8A1-0943-983D-45F4BED2459A}" type="datetimeFigureOut">
              <a:rPr lang="en-US" smtClean="0"/>
              <a:pPr/>
              <a:t>6/8/2017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374782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F9612A5-C8A1-0943-983D-45F4BED2459A}" type="datetimeFigureOut">
              <a:rPr lang="en-US" smtClean="0"/>
              <a:pPr/>
              <a:t>6/8/2017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3922778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F9612A5-C8A1-0943-983D-45F4BED2459A}" type="datetimeFigureOut">
              <a:rPr lang="en-US" smtClean="0"/>
              <a:pPr/>
              <a:t>6/8/2017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980991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612A5-C8A1-0943-983D-45F4BED2459A}" type="datetimeFigureOut">
              <a:rPr lang="en-US" smtClean="0"/>
              <a:pPr/>
              <a:t>6/8/2017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3322675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9612A5-C8A1-0943-983D-45F4BED2459A}" type="datetimeFigureOut">
              <a:rPr lang="en-US" smtClean="0"/>
              <a:pPr/>
              <a:t>6/8/2017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1336279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9612A5-C8A1-0943-983D-45F4BED2459A}" type="datetimeFigureOut">
              <a:rPr lang="en-US" smtClean="0"/>
              <a:pPr/>
              <a:t>6/8/2017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 xmlns:p14="http://schemas.microsoft.com/office/powerpoint/2010/main" val="2365116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12816 NHS Wales SSP_ Powerpoint - Verdana Click Here.pdf"/>
          <p:cNvPicPr>
            <a:picLocks noChangeAspect="1"/>
          </p:cNvPicPr>
          <p:nvPr userDrawn="1"/>
        </p:nvPicPr>
        <p:blipFill rotWithShape="1">
          <a:blip r:embed="rId13">
            <a:extLst>
              <a:ext uri="{28A0092B-C50C-407E-A947-70E740481C1C}">
                <a14:useLocalDpi xmlns="" xmlns:a14="http://schemas.microsoft.com/office/drawing/2010/main" val="0"/>
              </a:ext>
            </a:extLst>
          </a:blip>
          <a:srcRect t="69606"/>
          <a:stretch/>
        </p:blipFill>
        <p:spPr>
          <a:xfrm>
            <a:off x="0" y="4830451"/>
            <a:ext cx="9144000" cy="2084443"/>
          </a:xfrm>
          <a:prstGeom prst="rect">
            <a:avLst/>
          </a:prstGeom>
        </p:spPr>
      </p:pic>
      <p:sp>
        <p:nvSpPr>
          <p:cNvPr id="2" name="Title Placeholder 1"/>
          <p:cNvSpPr>
            <a:spLocks noGrp="1"/>
          </p:cNvSpPr>
          <p:nvPr>
            <p:ph type="title"/>
          </p:nvPr>
        </p:nvSpPr>
        <p:spPr>
          <a:xfrm>
            <a:off x="457200" y="274638"/>
            <a:ext cx="8229600" cy="1033623"/>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512478"/>
            <a:ext cx="8229600" cy="2993046"/>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457200" y="466518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612A5-C8A1-0943-983D-45F4BED2459A}" type="datetimeFigureOut">
              <a:rPr lang="en-US" smtClean="0"/>
              <a:pPr/>
              <a:t>6/8/2017</a:t>
            </a:fld>
            <a:endParaRPr lang="en-US"/>
          </a:p>
        </p:txBody>
      </p:sp>
      <p:sp>
        <p:nvSpPr>
          <p:cNvPr id="5" name="Footer Placeholder 4"/>
          <p:cNvSpPr>
            <a:spLocks noGrp="1"/>
          </p:cNvSpPr>
          <p:nvPr>
            <p:ph type="ftr" sz="quarter" idx="3"/>
          </p:nvPr>
        </p:nvSpPr>
        <p:spPr>
          <a:xfrm>
            <a:off x="3124200" y="466518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66518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2C2A2-5DA8-6144-B5D8-3D049393DD68}" type="slidenum">
              <a:rPr lang="en-US" smtClean="0"/>
              <a:pPr/>
              <a:t>‹#›</a:t>
            </a:fld>
            <a:endParaRPr lang="en-US"/>
          </a:p>
        </p:txBody>
      </p:sp>
      <p:sp>
        <p:nvSpPr>
          <p:cNvPr id="8" name="Rectangle 7"/>
          <p:cNvSpPr/>
          <p:nvPr userDrawn="1"/>
        </p:nvSpPr>
        <p:spPr>
          <a:xfrm>
            <a:off x="5741377" y="6005145"/>
            <a:ext cx="3244361" cy="75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26" name="Picture 2" descr="Z:\SSP\SSP Information\Logos &amp; Pictures\Logos\NHS Wales_Legal and Risk.jpg"/>
          <p:cNvPicPr>
            <a:picLocks noChangeAspect="1" noChangeArrowheads="1"/>
          </p:cNvPicPr>
          <p:nvPr userDrawn="1"/>
        </p:nvPicPr>
        <p:blipFill>
          <a:blip r:embed="rId14"/>
          <a:srcRect/>
          <a:stretch>
            <a:fillRect/>
          </a:stretch>
        </p:blipFill>
        <p:spPr bwMode="auto">
          <a:xfrm>
            <a:off x="6749684" y="5926017"/>
            <a:ext cx="2236054" cy="754582"/>
          </a:xfrm>
          <a:prstGeom prst="rect">
            <a:avLst/>
          </a:prstGeom>
          <a:noFill/>
        </p:spPr>
      </p:pic>
    </p:spTree>
    <p:extLst>
      <p:ext uri="{BB962C8B-B14F-4D97-AF65-F5344CB8AC3E}">
        <p14:creationId xmlns="" xmlns:p14="http://schemas.microsoft.com/office/powerpoint/2010/main" val="1779615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rgbClr val="15264B"/>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rgbClr val="15264B"/>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rgbClr val="15264B"/>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rgbClr val="15264B"/>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rgbClr val="15264B"/>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rgbClr val="15264B"/>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descr="12816 NHS Wales SSP_ Powerpoint - Verdana Click Here 2.pdf"/>
          <p:cNvPicPr>
            <a:picLocks noChangeAspect="1"/>
          </p:cNvPicPr>
          <p:nvPr userDrawn="1"/>
        </p:nvPicPr>
        <p:blipFill rotWithShape="1">
          <a:blip r:embed="rId13">
            <a:extLst>
              <a:ext uri="{28A0092B-C50C-407E-A947-70E740481C1C}">
                <a14:useLocalDpi xmlns="" xmlns:a14="http://schemas.microsoft.com/office/drawing/2010/main" val="0"/>
              </a:ext>
            </a:extLst>
          </a:blip>
          <a:srcRect b="79130"/>
          <a:stretch/>
        </p:blipFill>
        <p:spPr>
          <a:xfrm>
            <a:off x="0" y="-64470"/>
            <a:ext cx="9144000" cy="1431235"/>
          </a:xfrm>
          <a:prstGeom prst="rect">
            <a:avLst/>
          </a:prstGeom>
        </p:spPr>
      </p:pic>
      <p:sp>
        <p:nvSpPr>
          <p:cNvPr id="8" name="Text Placeholder 2"/>
          <p:cNvSpPr>
            <a:spLocks noGrp="1"/>
          </p:cNvSpPr>
          <p:nvPr>
            <p:ph type="body" idx="1"/>
          </p:nvPr>
        </p:nvSpPr>
        <p:spPr>
          <a:xfrm>
            <a:off x="457200" y="2827666"/>
            <a:ext cx="8229600" cy="2993046"/>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9" name="Date Placeholder 3"/>
          <p:cNvSpPr>
            <a:spLocks noGrp="1"/>
          </p:cNvSpPr>
          <p:nvPr>
            <p:ph type="dt" sz="half" idx="2"/>
          </p:nvPr>
        </p:nvSpPr>
        <p:spPr>
          <a:xfrm>
            <a:off x="457200" y="598037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612A5-C8A1-0943-983D-45F4BED2459A}" type="datetimeFigureOut">
              <a:rPr lang="en-US" smtClean="0"/>
              <a:pPr/>
              <a:t>6/8/2017</a:t>
            </a:fld>
            <a:endParaRPr lang="en-US"/>
          </a:p>
        </p:txBody>
      </p:sp>
      <p:sp>
        <p:nvSpPr>
          <p:cNvPr id="10" name="Footer Placeholder 4"/>
          <p:cNvSpPr>
            <a:spLocks noGrp="1"/>
          </p:cNvSpPr>
          <p:nvPr>
            <p:ph type="ftr" sz="quarter" idx="3"/>
          </p:nvPr>
        </p:nvSpPr>
        <p:spPr>
          <a:xfrm>
            <a:off x="3124200" y="598037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1" name="Slide Number Placeholder 5"/>
          <p:cNvSpPr>
            <a:spLocks noGrp="1"/>
          </p:cNvSpPr>
          <p:nvPr>
            <p:ph type="sldNum" sz="quarter" idx="4"/>
          </p:nvPr>
        </p:nvSpPr>
        <p:spPr>
          <a:xfrm>
            <a:off x="6553200" y="598037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2C2A2-5DA8-6144-B5D8-3D049393DD68}" type="slidenum">
              <a:rPr lang="en-US" smtClean="0"/>
              <a:pPr/>
              <a:t>‹#›</a:t>
            </a:fld>
            <a:endParaRPr lang="en-US"/>
          </a:p>
        </p:txBody>
      </p:sp>
      <p:sp>
        <p:nvSpPr>
          <p:cNvPr id="13" name="Title Placeholder 1"/>
          <p:cNvSpPr>
            <a:spLocks noGrp="1"/>
          </p:cNvSpPr>
          <p:nvPr>
            <p:ph type="title"/>
          </p:nvPr>
        </p:nvSpPr>
        <p:spPr>
          <a:xfrm>
            <a:off x="457200" y="1622061"/>
            <a:ext cx="8229600" cy="1033623"/>
          </a:xfrm>
          <a:prstGeom prst="rect">
            <a:avLst/>
          </a:prstGeom>
        </p:spPr>
        <p:txBody>
          <a:bodyPr vert="horz" lIns="91440" tIns="45720" rIns="91440" bIns="45720" rtlCol="0" anchor="ctr">
            <a:normAutofit/>
          </a:bodyPr>
          <a:lstStyle/>
          <a:p>
            <a:r>
              <a:rPr lang="en-GB" smtClean="0"/>
              <a:t>Click to edit Master title style</a:t>
            </a:r>
            <a:endParaRPr lang="en-US" dirty="0"/>
          </a:p>
        </p:txBody>
      </p:sp>
    </p:spTree>
    <p:extLst>
      <p:ext uri="{BB962C8B-B14F-4D97-AF65-F5344CB8AC3E}">
        <p14:creationId xmlns="" xmlns:p14="http://schemas.microsoft.com/office/powerpoint/2010/main" val="5165503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solidFill>
                  <a:schemeClr val="tx2"/>
                </a:solidFill>
              </a:rPr>
              <a:t>Memorandum of Understanding between Police, CPS and NHS </a:t>
            </a:r>
            <a:br>
              <a:rPr lang="en-US" sz="3600" dirty="0" smtClean="0">
                <a:solidFill>
                  <a:schemeClr val="tx2"/>
                </a:solidFill>
              </a:rPr>
            </a:br>
            <a:r>
              <a:rPr lang="en-US" sz="3600" dirty="0" smtClean="0">
                <a:solidFill>
                  <a:schemeClr val="tx2"/>
                </a:solidFill>
              </a:rPr>
              <a:t>Project Management</a:t>
            </a:r>
            <a:br>
              <a:rPr lang="en-US" sz="3600" dirty="0" smtClean="0">
                <a:solidFill>
                  <a:schemeClr val="tx2"/>
                </a:solidFill>
              </a:rPr>
            </a:br>
            <a:r>
              <a:rPr lang="en-US" sz="3600" dirty="0" smtClean="0">
                <a:solidFill>
                  <a:schemeClr val="tx2"/>
                </a:solidFill>
              </a:rPr>
              <a:t/>
            </a:r>
            <a:br>
              <a:rPr lang="en-US" sz="3600" dirty="0" smtClean="0">
                <a:solidFill>
                  <a:schemeClr val="tx2"/>
                </a:solidFill>
              </a:rPr>
            </a:br>
            <a:r>
              <a:rPr lang="en-US" sz="3600" dirty="0" err="1" smtClean="0">
                <a:solidFill>
                  <a:schemeClr val="tx2"/>
                </a:solidFill>
              </a:rPr>
              <a:t>Llandrindod</a:t>
            </a:r>
            <a:r>
              <a:rPr lang="en-US" sz="3600" dirty="0" smtClean="0">
                <a:solidFill>
                  <a:schemeClr val="tx2"/>
                </a:solidFill>
              </a:rPr>
              <a:t> Wells, 9 June 2017</a:t>
            </a:r>
            <a:endParaRPr lang="en-US" sz="3600" dirty="0">
              <a:solidFill>
                <a:schemeClr val="tx2"/>
              </a:solidFill>
            </a:endParaRPr>
          </a:p>
        </p:txBody>
      </p:sp>
      <p:sp>
        <p:nvSpPr>
          <p:cNvPr id="3" name="Subtitle 2"/>
          <p:cNvSpPr>
            <a:spLocks noGrp="1"/>
          </p:cNvSpPr>
          <p:nvPr>
            <p:ph type="subTitle" idx="1"/>
          </p:nvPr>
        </p:nvSpPr>
        <p:spPr>
          <a:xfrm>
            <a:off x="685800" y="4908430"/>
            <a:ext cx="7772400" cy="1088366"/>
          </a:xfrm>
        </p:spPr>
        <p:txBody>
          <a:bodyPr>
            <a:normAutofit fontScale="70000" lnSpcReduction="20000"/>
          </a:bodyPr>
          <a:lstStyle/>
          <a:p>
            <a:r>
              <a:rPr lang="en-US" i="1" dirty="0" smtClean="0">
                <a:solidFill>
                  <a:schemeClr val="tx2"/>
                </a:solidFill>
              </a:rPr>
              <a:t>By </a:t>
            </a:r>
          </a:p>
          <a:p>
            <a:r>
              <a:rPr lang="en-US" i="1" dirty="0" smtClean="0">
                <a:solidFill>
                  <a:schemeClr val="tx2"/>
                </a:solidFill>
              </a:rPr>
              <a:t>Andrew Hynes</a:t>
            </a:r>
          </a:p>
          <a:p>
            <a:r>
              <a:rPr lang="en-US" i="1" dirty="0" smtClean="0">
                <a:solidFill>
                  <a:schemeClr val="tx2"/>
                </a:solidFill>
              </a:rPr>
              <a:t>Legal and Risk Services</a:t>
            </a:r>
            <a:endParaRPr lang="en-US" i="1" dirty="0">
              <a:solidFill>
                <a:schemeClr val="tx2"/>
              </a:solidFill>
            </a:endParaRPr>
          </a:p>
        </p:txBody>
      </p:sp>
      <p:pic>
        <p:nvPicPr>
          <p:cNvPr id="4" name="Picture 5" descr="C:\Users\Da023368\AppData\Local\Microsoft\Windows\Temporary Internet Files\Content.Word\NHS Wales_Legal and Risk.jpg"/>
          <p:cNvPicPr>
            <a:picLocks noChangeAspect="1" noChangeArrowheads="1"/>
          </p:cNvPicPr>
          <p:nvPr/>
        </p:nvPicPr>
        <p:blipFill>
          <a:blip r:embed="rId2"/>
          <a:srcRect/>
          <a:stretch>
            <a:fillRect/>
          </a:stretch>
        </p:blipFill>
        <p:spPr bwMode="auto">
          <a:xfrm>
            <a:off x="99153" y="132202"/>
            <a:ext cx="2650836" cy="881349"/>
          </a:xfrm>
          <a:prstGeom prst="rect">
            <a:avLst/>
          </a:prstGeom>
          <a:noFill/>
          <a:ln w="9525">
            <a:noFill/>
            <a:miter lim="800000"/>
            <a:headEnd/>
            <a:tailEnd/>
          </a:ln>
        </p:spPr>
      </p:pic>
    </p:spTree>
    <p:extLst>
      <p:ext uri="{BB962C8B-B14F-4D97-AF65-F5344CB8AC3E}">
        <p14:creationId xmlns="" xmlns:p14="http://schemas.microsoft.com/office/powerpoint/2010/main" val="1782800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662"/>
            <a:ext cx="8229600" cy="466725"/>
          </a:xfrm>
        </p:spPr>
        <p:txBody>
          <a:bodyPr>
            <a:normAutofit fontScale="90000"/>
          </a:bodyPr>
          <a:lstStyle/>
          <a:p>
            <a:r>
              <a:rPr lang="en-GB" b="1" dirty="0" smtClean="0"/>
              <a:t>Communications Plan</a:t>
            </a:r>
            <a:endParaRPr lang="en-GB" b="1" dirty="0"/>
          </a:p>
        </p:txBody>
      </p:sp>
      <p:sp>
        <p:nvSpPr>
          <p:cNvPr id="3" name="Content Placeholder 2"/>
          <p:cNvSpPr>
            <a:spLocks noGrp="1"/>
          </p:cNvSpPr>
          <p:nvPr>
            <p:ph idx="1"/>
          </p:nvPr>
        </p:nvSpPr>
        <p:spPr>
          <a:xfrm>
            <a:off x="457200" y="1226820"/>
            <a:ext cx="8229600" cy="4406265"/>
          </a:xfrm>
        </p:spPr>
        <p:txBody>
          <a:bodyPr>
            <a:normAutofit/>
          </a:bodyPr>
          <a:lstStyle/>
          <a:p>
            <a:pPr>
              <a:buNone/>
            </a:pPr>
            <a:r>
              <a:rPr lang="en-GB" sz="3200" dirty="0" smtClean="0"/>
              <a:t>Appended to it the SPT management checklist</a:t>
            </a:r>
          </a:p>
          <a:p>
            <a:endParaRPr lang="en-GB" sz="3200" dirty="0" smtClean="0"/>
          </a:p>
          <a:p>
            <a:endParaRPr lang="en-GB" sz="3200" dirty="0" smtClean="0"/>
          </a:p>
          <a:p>
            <a:pPr algn="just">
              <a:buNone/>
            </a:pPr>
            <a:endParaRPr lang="en-GB" sz="3200" dirty="0" smtClean="0"/>
          </a:p>
          <a:p>
            <a:pPr algn="just">
              <a:buNone/>
            </a:pPr>
            <a:endParaRPr lang="en-GB" sz="3200" dirty="0" smtClean="0"/>
          </a:p>
          <a:p>
            <a:pPr algn="just">
              <a:buNone/>
            </a:pPr>
            <a:endParaRPr lang="en-GB" sz="3200" dirty="0" smtClean="0"/>
          </a:p>
          <a:p>
            <a:pPr>
              <a:buNone/>
            </a:pPr>
            <a:endParaRPr lang="en-GB" sz="3000" dirty="0" smtClean="0"/>
          </a:p>
          <a:p>
            <a:pPr lvl="0" algn="just"/>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Potential Project Risks</a:t>
            </a:r>
            <a:endParaRPr lang="en-GB" dirty="0"/>
          </a:p>
        </p:txBody>
      </p:sp>
      <p:graphicFrame>
        <p:nvGraphicFramePr>
          <p:cNvPr id="4" name="Table 3"/>
          <p:cNvGraphicFramePr>
            <a:graphicFrameLocks noGrp="1"/>
          </p:cNvGraphicFramePr>
          <p:nvPr/>
        </p:nvGraphicFramePr>
        <p:xfrm>
          <a:off x="621103" y="1656272"/>
          <a:ext cx="7582618" cy="2743200"/>
        </p:xfrm>
        <a:graphic>
          <a:graphicData uri="http://schemas.openxmlformats.org/drawingml/2006/table">
            <a:tbl>
              <a:tblPr/>
              <a:tblGrid>
                <a:gridCol w="2444516"/>
                <a:gridCol w="5138102"/>
              </a:tblGrid>
              <a:tr h="457199">
                <a:tc>
                  <a:txBody>
                    <a:bodyPr/>
                    <a:lstStyle/>
                    <a:p>
                      <a:pPr marL="457200" algn="just">
                        <a:spcAft>
                          <a:spcPts val="0"/>
                        </a:spcAft>
                      </a:pPr>
                      <a:r>
                        <a:rPr lang="en-GB" sz="1200" b="1" dirty="0">
                          <a:latin typeface="Times New Roman"/>
                          <a:ea typeface="Calibri"/>
                        </a:rPr>
                        <a:t>Potential Risks</a:t>
                      </a:r>
                      <a:endParaRPr lang="en-GB" sz="12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GB" sz="1200" b="1">
                          <a:latin typeface="Times New Roman"/>
                          <a:ea typeface="Calibri"/>
                        </a:rPr>
                        <a:t>How will we manage the risk</a:t>
                      </a:r>
                      <a:endParaRPr lang="en-GB" sz="12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1">
                <a:tc>
                  <a:txBody>
                    <a:bodyPr/>
                    <a:lstStyle/>
                    <a:p>
                      <a:pPr marL="457200" algn="just">
                        <a:spcAft>
                          <a:spcPts val="0"/>
                        </a:spcAft>
                      </a:pPr>
                      <a:r>
                        <a:rPr lang="en-GB" sz="1200" dirty="0" smtClean="0">
                          <a:latin typeface="Times New Roman"/>
                          <a:ea typeface="Calibri"/>
                        </a:rPr>
                        <a:t>1. Competing </a:t>
                      </a:r>
                      <a:r>
                        <a:rPr lang="en-GB" sz="1200" dirty="0">
                          <a:latin typeface="Times New Roman"/>
                          <a:ea typeface="Calibri"/>
                        </a:rPr>
                        <a:t>demands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endParaRPr lang="en-GB" sz="12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1">
                <a:tc>
                  <a:txBody>
                    <a:bodyPr/>
                    <a:lstStyle/>
                    <a:p>
                      <a:pPr marL="457200" algn="just">
                        <a:spcAft>
                          <a:spcPts val="0"/>
                        </a:spcAft>
                      </a:pPr>
                      <a:r>
                        <a:rPr lang="en-GB" sz="1200" dirty="0" smtClean="0">
                          <a:latin typeface="Times New Roman"/>
                          <a:ea typeface="Calibri"/>
                        </a:rPr>
                        <a:t>2. Inadequate </a:t>
                      </a:r>
                      <a:r>
                        <a:rPr lang="en-GB" sz="1200" dirty="0">
                          <a:latin typeface="Times New Roman"/>
                          <a:ea typeface="Calibri"/>
                        </a:rPr>
                        <a:t>resources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endParaRPr lang="en-GB" sz="12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199">
                <a:tc>
                  <a:txBody>
                    <a:bodyPr/>
                    <a:lstStyle/>
                    <a:p>
                      <a:pPr marL="457200" algn="just">
                        <a:spcAft>
                          <a:spcPts val="0"/>
                        </a:spcAft>
                      </a:pPr>
                      <a:r>
                        <a:rPr lang="en-GB" sz="1200" dirty="0" smtClean="0">
                          <a:latin typeface="Times New Roman"/>
                          <a:ea typeface="Calibri"/>
                        </a:rPr>
                        <a:t>3. Project </a:t>
                      </a:r>
                      <a:r>
                        <a:rPr lang="en-GB" sz="1200" dirty="0">
                          <a:latin typeface="Times New Roman"/>
                          <a:ea typeface="Calibri"/>
                        </a:rPr>
                        <a:t>drift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endParaRPr lang="en-GB" sz="12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 requirements</a:t>
            </a:r>
            <a:endParaRPr lang="en-GB" dirty="0"/>
          </a:p>
        </p:txBody>
      </p:sp>
      <p:sp>
        <p:nvSpPr>
          <p:cNvPr id="3" name="Content Placeholder 2"/>
          <p:cNvSpPr>
            <a:spLocks noGrp="1"/>
          </p:cNvSpPr>
          <p:nvPr>
            <p:ph idx="1"/>
          </p:nvPr>
        </p:nvSpPr>
        <p:spPr/>
        <p:txBody>
          <a:bodyPr/>
          <a:lstStyle/>
          <a:p>
            <a:r>
              <a:rPr lang="en-GB" dirty="0" smtClean="0"/>
              <a:t>Required resources will be participant, time, training materials, miscellaneous expenses</a:t>
            </a: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Timescales</a:t>
            </a:r>
            <a:endParaRPr lang="en-GB" dirty="0"/>
          </a:p>
        </p:txBody>
      </p:sp>
      <p:sp>
        <p:nvSpPr>
          <p:cNvPr id="3" name="Content Placeholder 2"/>
          <p:cNvSpPr>
            <a:spLocks noGrp="1"/>
          </p:cNvSpPr>
          <p:nvPr>
            <p:ph idx="1"/>
          </p:nvPr>
        </p:nvSpPr>
        <p:spPr/>
        <p:txBody>
          <a:bodyPr/>
          <a:lstStyle/>
          <a:p>
            <a:r>
              <a:rPr lang="en-GB" dirty="0" smtClean="0"/>
              <a:t>Start and finish charts</a:t>
            </a:r>
          </a:p>
          <a:p>
            <a:r>
              <a:rPr lang="en-GB" dirty="0" smtClean="0"/>
              <a:t>NB – Gantt chart should be used to plot project timeline – outstanding</a:t>
            </a:r>
          </a:p>
          <a:p>
            <a:pPr>
              <a:buNone/>
            </a:pPr>
            <a:endParaRPr lang="en-GB" dirty="0" smtClean="0"/>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3683" y="1477328"/>
          <a:ext cx="7159925" cy="3881887"/>
        </p:xfrm>
        <a:graphic>
          <a:graphicData uri="http://schemas.openxmlformats.org/drawingml/2006/table">
            <a:tbl>
              <a:tblPr/>
              <a:tblGrid>
                <a:gridCol w="1125583"/>
                <a:gridCol w="5975029"/>
                <a:gridCol w="59313"/>
              </a:tblGrid>
              <a:tr h="777964">
                <a:tc>
                  <a:txBody>
                    <a:bodyPr/>
                    <a:lstStyle/>
                    <a:p>
                      <a:pPr marL="67945">
                        <a:lnSpc>
                          <a:spcPts val="1305"/>
                        </a:lnSpc>
                        <a:spcAft>
                          <a:spcPts val="0"/>
                        </a:spcAft>
                      </a:pPr>
                      <a:r>
                        <a:rPr lang="en-US" sz="1200" dirty="0">
                          <a:solidFill>
                            <a:srgbClr val="3B3B3B"/>
                          </a:solidFill>
                          <a:latin typeface="Times New Roman"/>
                          <a:ea typeface="Times New Roman"/>
                          <a:cs typeface="Times New Roman"/>
                        </a:rPr>
                        <a:t>Ql.</a:t>
                      </a:r>
                      <a:endParaRPr lang="en-GB" sz="1200" dirty="0">
                        <a:latin typeface="Calibri"/>
                        <a:ea typeface="Calibri"/>
                        <a:cs typeface="Times New Roman"/>
                      </a:endParaRPr>
                    </a:p>
                    <a:p>
                      <a:pPr marL="59055">
                        <a:spcAft>
                          <a:spcPts val="0"/>
                        </a:spcAft>
                      </a:pPr>
                      <a:endParaRPr lang="en-US" sz="1200" b="1" dirty="0" smtClean="0">
                        <a:solidFill>
                          <a:srgbClr val="3B3B3B"/>
                        </a:solidFill>
                        <a:latin typeface="Times New Roman"/>
                        <a:ea typeface="Times New Roman"/>
                        <a:cs typeface="Times New Roman"/>
                      </a:endParaRPr>
                    </a:p>
                    <a:p>
                      <a:pPr marL="59055">
                        <a:spcAft>
                          <a:spcPts val="0"/>
                        </a:spcAft>
                      </a:pPr>
                      <a:r>
                        <a:rPr lang="en-US" sz="1200" b="1" dirty="0" smtClean="0">
                          <a:solidFill>
                            <a:srgbClr val="3B3B3B"/>
                          </a:solidFill>
                          <a:latin typeface="Times New Roman"/>
                          <a:ea typeface="Times New Roman"/>
                          <a:cs typeface="Times New Roman"/>
                        </a:rPr>
                        <a:t>Response</a:t>
                      </a: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255270">
                        <a:lnSpc>
                          <a:spcPct val="100000"/>
                        </a:lnSpc>
                        <a:spcBef>
                          <a:spcPts val="5"/>
                        </a:spcBef>
                        <a:spcAft>
                          <a:spcPts val="0"/>
                        </a:spcAft>
                      </a:pPr>
                      <a:r>
                        <a:rPr lang="en-US" sz="1200" dirty="0">
                          <a:solidFill>
                            <a:srgbClr val="3B3B3B"/>
                          </a:solidFill>
                          <a:latin typeface="Times New Roman"/>
                          <a:ea typeface="Times New Roman"/>
                          <a:cs typeface="Times New Roman"/>
                        </a:rPr>
                        <a:t>What</a:t>
                      </a:r>
                      <a:r>
                        <a:rPr lang="en-US" sz="1200" spc="-3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is</a:t>
                      </a:r>
                      <a:r>
                        <a:rPr lang="en-US" sz="1200" spc="-1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your</a:t>
                      </a:r>
                      <a:r>
                        <a:rPr lang="en-US" sz="1200" spc="-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own</a:t>
                      </a:r>
                      <a:r>
                        <a:rPr lang="en-US" sz="1200" spc="-9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personal</a:t>
                      </a:r>
                      <a:r>
                        <a:rPr lang="en-US" sz="1200" spc="2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perception</a:t>
                      </a:r>
                      <a:r>
                        <a:rPr lang="en-US" sz="1200" spc="5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of</a:t>
                      </a:r>
                      <a:r>
                        <a:rPr lang="en-US" sz="1200" spc="-8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4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effectiveness</a:t>
                      </a:r>
                      <a:r>
                        <a:rPr lang="en-US" sz="1200" spc="2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of</a:t>
                      </a:r>
                      <a:r>
                        <a:rPr lang="en-US" sz="1200" spc="-8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4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Memorandum</a:t>
                      </a:r>
                      <a:r>
                        <a:rPr lang="en-US" sz="1200" spc="6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of Understanding?</a:t>
                      </a:r>
                      <a:endParaRPr lang="en-GB" sz="1200" dirty="0">
                        <a:latin typeface="Calibri"/>
                        <a:ea typeface="Calibri"/>
                        <a:cs typeface="Times New Roman"/>
                      </a:endParaRPr>
                    </a:p>
                    <a:p>
                      <a:pPr marL="59055" indent="8890">
                        <a:lnSpc>
                          <a:spcPct val="103000"/>
                        </a:lnSpc>
                        <a:spcBef>
                          <a:spcPts val="105"/>
                        </a:spcBef>
                        <a:spcAft>
                          <a:spcPts val="0"/>
                        </a:spcAft>
                      </a:pPr>
                      <a:r>
                        <a:rPr lang="en-US" sz="1200" b="1" u="sng" dirty="0">
                          <a:solidFill>
                            <a:srgbClr val="3B3B3B"/>
                          </a:solidFill>
                          <a:latin typeface="Times New Roman"/>
                          <a:ea typeface="Times New Roman"/>
                          <a:cs typeface="Times New Roman"/>
                        </a:rPr>
                        <a:t>I</a:t>
                      </a:r>
                      <a:r>
                        <a:rPr lang="en-US" sz="1200" b="1" u="sng" spc="-175"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can</a:t>
                      </a:r>
                      <a:r>
                        <a:rPr lang="en-US" sz="1200" b="1" u="sng" spc="-90"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only</a:t>
                      </a:r>
                      <a:r>
                        <a:rPr lang="en-US" sz="1200" b="1" u="sng" spc="-110"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comment</a:t>
                      </a:r>
                      <a:r>
                        <a:rPr lang="en-US" sz="1200" b="1" u="sng" spc="-80"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on</a:t>
                      </a:r>
                      <a:r>
                        <a:rPr lang="en-US" sz="1200" b="1" u="sng" spc="-120"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my</a:t>
                      </a:r>
                      <a:r>
                        <a:rPr lang="en-US" sz="1200" b="1" u="sng" spc="-120"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area</a:t>
                      </a:r>
                      <a:r>
                        <a:rPr lang="en-US" sz="1200" b="1" u="sng" spc="-105"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North</a:t>
                      </a:r>
                      <a:r>
                        <a:rPr lang="en-US" sz="1200" b="1" u="sng" spc="-115"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Wales</a:t>
                      </a:r>
                      <a:r>
                        <a:rPr lang="en-US" sz="1200" b="1" u="sng" spc="-85"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for</a:t>
                      </a:r>
                      <a:r>
                        <a:rPr lang="en-US" sz="1200" b="1" u="sng" spc="-85"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all</a:t>
                      </a:r>
                      <a:r>
                        <a:rPr lang="en-US" sz="1200" b="1" u="sng" spc="-160"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the</a:t>
                      </a:r>
                      <a:r>
                        <a:rPr lang="en-US" sz="1200" b="1" u="sng" spc="-85" dirty="0">
                          <a:solidFill>
                            <a:srgbClr val="3B3B3B"/>
                          </a:solidFill>
                          <a:latin typeface="Times New Roman"/>
                          <a:ea typeface="Times New Roman"/>
                          <a:cs typeface="Times New Roman"/>
                        </a:rPr>
                        <a:t> </a:t>
                      </a:r>
                      <a:r>
                        <a:rPr lang="en-US" sz="1200" b="1" u="sng" dirty="0">
                          <a:solidFill>
                            <a:srgbClr val="3B3B3B"/>
                          </a:solidFill>
                          <a:latin typeface="Times New Roman"/>
                          <a:ea typeface="Times New Roman"/>
                          <a:cs typeface="Times New Roman"/>
                        </a:rPr>
                        <a:t>questions</a:t>
                      </a:r>
                      <a:r>
                        <a:rPr lang="en-US" sz="1200" b="1" u="sng" spc="-14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a:t>
                      </a:r>
                      <a:r>
                        <a:rPr lang="en-US" sz="1200" b="1" spc="-510" dirty="0">
                          <a:solidFill>
                            <a:srgbClr val="3B3B3B"/>
                          </a:solidFill>
                          <a:latin typeface="Times New Roman"/>
                          <a:ea typeface="Times New Roman"/>
                          <a:cs typeface="Times New Roman"/>
                        </a:rPr>
                        <a:t> </a:t>
                      </a:r>
                      <a:r>
                        <a:rPr lang="en-US" sz="1200" b="1" dirty="0">
                          <a:solidFill>
                            <a:srgbClr val="3B3B3B"/>
                          </a:solidFill>
                          <a:latin typeface="Times New Roman"/>
                          <a:ea typeface="Arial"/>
                          <a:cs typeface="Times New Roman"/>
                        </a:rPr>
                        <a:t>in</a:t>
                      </a:r>
                      <a:r>
                        <a:rPr lang="en-US" sz="1200" b="1" spc="-250" dirty="0">
                          <a:solidFill>
                            <a:srgbClr val="3B3B3B"/>
                          </a:solidFill>
                          <a:latin typeface="Arial"/>
                          <a:ea typeface="Arial"/>
                          <a:cs typeface="Times New Roman"/>
                        </a:rPr>
                        <a:t> </a:t>
                      </a:r>
                      <a:r>
                        <a:rPr lang="en-US" sz="1200" b="1" dirty="0">
                          <a:solidFill>
                            <a:srgbClr val="3B3B3B"/>
                          </a:solidFill>
                          <a:latin typeface="Times New Roman"/>
                          <a:ea typeface="Times New Roman"/>
                          <a:cs typeface="Times New Roman"/>
                        </a:rPr>
                        <a:t>my</a:t>
                      </a:r>
                      <a:r>
                        <a:rPr lang="en-US" sz="1200" b="1" spc="-12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opinion MOU</a:t>
                      </a:r>
                      <a:r>
                        <a:rPr lang="en-US" sz="1200" b="1" spc="-14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is</a:t>
                      </a:r>
                      <a:r>
                        <a:rPr lang="en-US" sz="1200" b="1" spc="-15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not</a:t>
                      </a:r>
                      <a:r>
                        <a:rPr lang="en-US" sz="1200" b="1" spc="-11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as</a:t>
                      </a:r>
                      <a:r>
                        <a:rPr lang="en-US" sz="1200" b="1" spc="-17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effective</a:t>
                      </a:r>
                      <a:r>
                        <a:rPr lang="en-US" sz="1200" b="1" spc="-11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as</a:t>
                      </a:r>
                      <a:r>
                        <a:rPr lang="en-US" sz="1200" b="1" spc="-20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hoped</a:t>
                      </a:r>
                      <a:r>
                        <a:rPr lang="en-US" sz="1200" b="1" spc="-14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for</a:t>
                      </a: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800"/>
                        </a:lnSpc>
                        <a:spcBef>
                          <a:spcPts val="15"/>
                        </a:spcBef>
                        <a:spcAft>
                          <a:spcPts val="0"/>
                        </a:spcAft>
                      </a:pPr>
                      <a:endParaRPr lang="en-US" sz="700">
                        <a:latin typeface="Calibri"/>
                        <a:ea typeface="Calibri"/>
                        <a:cs typeface="Times New Roman"/>
                      </a:endParaRPr>
                    </a:p>
                    <a:p>
                      <a:pPr marL="59055">
                        <a:spcAft>
                          <a:spcPts val="0"/>
                        </a:spcAft>
                      </a:pPr>
                      <a:r>
                        <a:rPr lang="en-US" sz="1000">
                          <a:solidFill>
                            <a:srgbClr val="3B3B3B"/>
                          </a:solidFill>
                          <a:latin typeface="Times New Roman"/>
                          <a:ea typeface="Times New Roman"/>
                          <a:cs typeface="Times New Roman"/>
                        </a:rPr>
                        <a:t>the</a:t>
                      </a:r>
                      <a:endParaRPr lang="en-GB" sz="900">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703686">
                <a:tc>
                  <a:txBody>
                    <a:bodyPr/>
                    <a:lstStyle/>
                    <a:p>
                      <a:pPr marL="67945">
                        <a:lnSpc>
                          <a:spcPts val="1310"/>
                        </a:lnSpc>
                        <a:spcAft>
                          <a:spcPts val="0"/>
                        </a:spcAft>
                      </a:pPr>
                      <a:r>
                        <a:rPr lang="en-US" sz="1200" dirty="0">
                          <a:solidFill>
                            <a:srgbClr val="3B3B3B"/>
                          </a:solidFill>
                          <a:latin typeface="Times New Roman"/>
                          <a:ea typeface="Times New Roman"/>
                          <a:cs typeface="Times New Roman"/>
                        </a:rPr>
                        <a:t>Q2.</a:t>
                      </a:r>
                      <a:endParaRPr lang="en-GB" sz="1200" dirty="0">
                        <a:latin typeface="Calibri"/>
                        <a:ea typeface="Calibri"/>
                        <a:cs typeface="Times New Roman"/>
                      </a:endParaRPr>
                    </a:p>
                    <a:p>
                      <a:pPr marL="59055">
                        <a:spcAft>
                          <a:spcPts val="0"/>
                        </a:spcAft>
                      </a:pPr>
                      <a:endParaRPr lang="en-US" sz="1200" b="1" dirty="0" smtClean="0">
                        <a:solidFill>
                          <a:srgbClr val="3B3B3B"/>
                        </a:solidFill>
                        <a:latin typeface="Times New Roman"/>
                        <a:ea typeface="Times New Roman"/>
                        <a:cs typeface="Times New Roman"/>
                      </a:endParaRPr>
                    </a:p>
                    <a:p>
                      <a:pPr marL="59055">
                        <a:spcAft>
                          <a:spcPts val="0"/>
                        </a:spcAft>
                      </a:pPr>
                      <a:r>
                        <a:rPr lang="en-US" sz="1200" b="1" dirty="0" smtClean="0">
                          <a:solidFill>
                            <a:srgbClr val="3B3B3B"/>
                          </a:solidFill>
                          <a:latin typeface="Times New Roman"/>
                          <a:ea typeface="Times New Roman"/>
                          <a:cs typeface="Times New Roman"/>
                        </a:rPr>
                        <a:t>Response</a:t>
                      </a: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59055">
                        <a:lnSpc>
                          <a:spcPts val="1310"/>
                        </a:lnSpc>
                        <a:spcAft>
                          <a:spcPts val="0"/>
                        </a:spcAft>
                      </a:pPr>
                      <a:r>
                        <a:rPr lang="en-US" sz="1200" dirty="0">
                          <a:solidFill>
                            <a:srgbClr val="3B3B3B"/>
                          </a:solidFill>
                          <a:latin typeface="Times New Roman"/>
                          <a:ea typeface="Times New Roman"/>
                          <a:cs typeface="Times New Roman"/>
                        </a:rPr>
                        <a:t>What</a:t>
                      </a:r>
                      <a:r>
                        <a:rPr lang="en-US" sz="1200" spc="-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are</a:t>
                      </a:r>
                      <a:r>
                        <a:rPr lang="en-US" sz="1200" spc="-1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5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successful</a:t>
                      </a:r>
                      <a:r>
                        <a:rPr lang="en-US" sz="1200" spc="5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aspects</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of</a:t>
                      </a:r>
                      <a:r>
                        <a:rPr lang="en-US" sz="1200" spc="-7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3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MOU?</a:t>
                      </a:r>
                      <a:endParaRPr lang="en-GB" sz="1200" dirty="0">
                        <a:latin typeface="Calibri"/>
                        <a:ea typeface="Calibri"/>
                        <a:cs typeface="Times New Roman"/>
                      </a:endParaRPr>
                    </a:p>
                    <a:p>
                      <a:pPr marL="67945">
                        <a:spcAft>
                          <a:spcPts val="0"/>
                        </a:spcAft>
                      </a:pPr>
                      <a:endParaRPr lang="en-US" sz="1200" b="1" dirty="0" smtClean="0">
                        <a:solidFill>
                          <a:srgbClr val="3B3B3B"/>
                        </a:solidFill>
                        <a:latin typeface="Times New Roman"/>
                        <a:ea typeface="Times New Roman"/>
                        <a:cs typeface="Times New Roman"/>
                      </a:endParaRPr>
                    </a:p>
                    <a:p>
                      <a:pPr marL="67945">
                        <a:spcAft>
                          <a:spcPts val="0"/>
                        </a:spcAft>
                      </a:pPr>
                      <a:r>
                        <a:rPr lang="en-US" sz="1200" b="1" dirty="0" smtClean="0">
                          <a:solidFill>
                            <a:srgbClr val="3B3B3B"/>
                          </a:solidFill>
                          <a:latin typeface="Times New Roman"/>
                          <a:ea typeface="Times New Roman"/>
                          <a:cs typeface="Times New Roman"/>
                        </a:rPr>
                        <a:t>SPOCs</a:t>
                      </a:r>
                      <a:r>
                        <a:rPr lang="en-US" sz="1200" b="1" spc="-90" dirty="0" smtClean="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were</a:t>
                      </a:r>
                      <a:r>
                        <a:rPr lang="en-US" sz="1200" b="1" spc="-10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established</a:t>
                      </a:r>
                      <a:r>
                        <a:rPr lang="en-US" sz="1200" b="1" spc="-4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when</a:t>
                      </a:r>
                      <a:r>
                        <a:rPr lang="en-US" sz="1200" b="1" spc="-6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the</a:t>
                      </a:r>
                      <a:r>
                        <a:rPr lang="en-US" sz="1200" b="1" spc="-9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MOU</a:t>
                      </a:r>
                      <a:r>
                        <a:rPr lang="en-US" sz="1200" b="1" spc="-6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was</a:t>
                      </a:r>
                      <a:r>
                        <a:rPr lang="en-US" sz="1200" b="1" spc="-9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first</a:t>
                      </a:r>
                      <a:r>
                        <a:rPr lang="en-US" sz="1200" b="1" spc="-9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introduced</a:t>
                      </a: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r h="776289">
                <a:tc>
                  <a:txBody>
                    <a:bodyPr/>
                    <a:lstStyle/>
                    <a:p>
                      <a:pPr marL="67945">
                        <a:lnSpc>
                          <a:spcPts val="1275"/>
                        </a:lnSpc>
                        <a:spcAft>
                          <a:spcPts val="0"/>
                        </a:spcAft>
                      </a:pPr>
                      <a:r>
                        <a:rPr lang="en-US" sz="1200" dirty="0">
                          <a:solidFill>
                            <a:srgbClr val="3B3B3B"/>
                          </a:solidFill>
                          <a:latin typeface="Times New Roman"/>
                          <a:ea typeface="Times New Roman"/>
                          <a:cs typeface="Times New Roman"/>
                        </a:rPr>
                        <a:t>Q3.</a:t>
                      </a:r>
                      <a:endParaRPr lang="en-GB" sz="1200" dirty="0">
                        <a:latin typeface="Calibri"/>
                        <a:ea typeface="Calibri"/>
                        <a:cs typeface="Times New Roman"/>
                      </a:endParaRPr>
                    </a:p>
                    <a:p>
                      <a:pPr marL="59055">
                        <a:spcAft>
                          <a:spcPts val="0"/>
                        </a:spcAft>
                      </a:pPr>
                      <a:endParaRPr lang="en-US" sz="1200" b="1" dirty="0" smtClean="0">
                        <a:solidFill>
                          <a:srgbClr val="3B3B3B"/>
                        </a:solidFill>
                        <a:latin typeface="Times New Roman"/>
                        <a:ea typeface="Times New Roman"/>
                        <a:cs typeface="Times New Roman"/>
                      </a:endParaRPr>
                    </a:p>
                    <a:p>
                      <a:pPr marL="59055">
                        <a:spcAft>
                          <a:spcPts val="0"/>
                        </a:spcAft>
                      </a:pPr>
                      <a:r>
                        <a:rPr lang="en-US" sz="1200" b="1" dirty="0" smtClean="0">
                          <a:solidFill>
                            <a:srgbClr val="3B3B3B"/>
                          </a:solidFill>
                          <a:latin typeface="Times New Roman"/>
                          <a:ea typeface="Times New Roman"/>
                          <a:cs typeface="Times New Roman"/>
                        </a:rPr>
                        <a:t>Response</a:t>
                      </a: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67945">
                        <a:lnSpc>
                          <a:spcPts val="1310"/>
                        </a:lnSpc>
                        <a:spcAft>
                          <a:spcPts val="0"/>
                        </a:spcAft>
                      </a:pPr>
                      <a:r>
                        <a:rPr lang="en-US" sz="1200" dirty="0">
                          <a:solidFill>
                            <a:srgbClr val="3B3B3B"/>
                          </a:solidFill>
                          <a:latin typeface="Times New Roman"/>
                          <a:ea typeface="Times New Roman"/>
                          <a:cs typeface="Times New Roman"/>
                        </a:rPr>
                        <a:t>Do</a:t>
                      </a:r>
                      <a:r>
                        <a:rPr lang="en-US" sz="1200" spc="-3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you</a:t>
                      </a:r>
                      <a:r>
                        <a:rPr lang="en-US" sz="1200" spc="-5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have</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any</a:t>
                      </a:r>
                      <a:r>
                        <a:rPr lang="en-US" sz="1200" spc="-8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specific</a:t>
                      </a:r>
                      <a:r>
                        <a:rPr lang="en-US" sz="1200" spc="-7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problems</a:t>
                      </a:r>
                      <a:r>
                        <a:rPr lang="en-US" sz="1200" spc="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that</a:t>
                      </a:r>
                      <a:r>
                        <a:rPr lang="en-US" sz="1200" spc="-1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9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MOU</a:t>
                      </a:r>
                      <a:r>
                        <a:rPr lang="en-US" sz="1200" spc="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fails</a:t>
                      </a:r>
                      <a:r>
                        <a:rPr lang="en-US" sz="1200" spc="-4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to</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address?</a:t>
                      </a:r>
                      <a:endParaRPr lang="en-GB" sz="1200" dirty="0">
                        <a:latin typeface="Calibri"/>
                        <a:ea typeface="Calibri"/>
                        <a:cs typeface="Times New Roman"/>
                      </a:endParaRPr>
                    </a:p>
                    <a:p>
                      <a:pPr marL="67945" indent="-9525">
                        <a:lnSpc>
                          <a:spcPct val="157000"/>
                        </a:lnSpc>
                        <a:spcBef>
                          <a:spcPts val="80"/>
                        </a:spcBef>
                        <a:spcAft>
                          <a:spcPts val="0"/>
                        </a:spcAft>
                      </a:pPr>
                      <a:r>
                        <a:rPr lang="en-US" sz="1200" b="1" dirty="0">
                          <a:solidFill>
                            <a:srgbClr val="3B3B3B"/>
                          </a:solidFill>
                          <a:latin typeface="Times New Roman"/>
                          <a:ea typeface="Times New Roman"/>
                          <a:cs typeface="Times New Roman"/>
                        </a:rPr>
                        <a:t>No</a:t>
                      </a:r>
                      <a:r>
                        <a:rPr lang="en-US" sz="1200" b="1" spc="1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particular</a:t>
                      </a:r>
                      <a:r>
                        <a:rPr lang="en-US" sz="1200" b="1" spc="13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problems</a:t>
                      </a:r>
                      <a:r>
                        <a:rPr lang="en-US" sz="1200" b="1" spc="14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but</a:t>
                      </a:r>
                      <a:r>
                        <a:rPr lang="en-US" sz="1200" b="1" spc="1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perhaps</a:t>
                      </a:r>
                      <a:r>
                        <a:rPr lang="en-US" sz="1200" b="1" spc="4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it</a:t>
                      </a:r>
                      <a:r>
                        <a:rPr lang="en-US" sz="1200" b="1" spc="-1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could</a:t>
                      </a:r>
                      <a:r>
                        <a:rPr lang="en-US" sz="1200" b="1" spc="30" dirty="0">
                          <a:solidFill>
                            <a:srgbClr val="3B3B3B"/>
                          </a:solidFill>
                          <a:latin typeface="Times New Roman"/>
                          <a:ea typeface="Times New Roman"/>
                          <a:cs typeface="Times New Roman"/>
                        </a:rPr>
                        <a:t> </a:t>
                      </a:r>
                      <a:r>
                        <a:rPr lang="en-US" sz="1200" b="1" dirty="0" err="1">
                          <a:solidFill>
                            <a:srgbClr val="3B3B3B"/>
                          </a:solidFill>
                          <a:latin typeface="Times New Roman"/>
                          <a:ea typeface="Times New Roman"/>
                          <a:cs typeface="Times New Roman"/>
                        </a:rPr>
                        <a:t>recognise</a:t>
                      </a:r>
                      <a:r>
                        <a:rPr lang="en-US" sz="1200" b="1" spc="2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the</a:t>
                      </a:r>
                      <a:r>
                        <a:rPr lang="en-US" sz="1200" b="1" spc="-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different</a:t>
                      </a:r>
                      <a:r>
                        <a:rPr lang="en-US" sz="1200" b="1" spc="4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challenges</a:t>
                      </a:r>
                      <a:r>
                        <a:rPr lang="en-US" sz="1200" b="1" spc="7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the ambulance</a:t>
                      </a:r>
                      <a:r>
                        <a:rPr lang="en-US" sz="1200" b="1" spc="2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service</a:t>
                      </a:r>
                      <a:r>
                        <a:rPr lang="en-US" sz="1200" b="1" spc="-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face</a:t>
                      </a:r>
                      <a:r>
                        <a:rPr lang="en-US" sz="1200" b="1" spc="1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compared</a:t>
                      </a:r>
                      <a:r>
                        <a:rPr lang="en-US" sz="1200" b="1" spc="-2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to</a:t>
                      </a:r>
                      <a:r>
                        <a:rPr lang="en-US" sz="1200" b="1" spc="-5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hospitals</a:t>
                      </a:r>
                      <a:r>
                        <a:rPr lang="en-US" sz="1200" b="1" spc="6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etc</a:t>
                      </a: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r h="1623948">
                <a:tc>
                  <a:txBody>
                    <a:bodyPr/>
                    <a:lstStyle/>
                    <a:p>
                      <a:pPr marL="67945">
                        <a:lnSpc>
                          <a:spcPts val="1310"/>
                        </a:lnSpc>
                        <a:spcAft>
                          <a:spcPts val="0"/>
                        </a:spcAft>
                      </a:pPr>
                      <a:r>
                        <a:rPr lang="en-US" sz="1200" dirty="0">
                          <a:solidFill>
                            <a:srgbClr val="3B3B3B"/>
                          </a:solidFill>
                          <a:latin typeface="Times New Roman"/>
                          <a:ea typeface="Times New Roman"/>
                          <a:cs typeface="Times New Roman"/>
                        </a:rPr>
                        <a:t>Q4.</a:t>
                      </a:r>
                      <a:endParaRPr lang="en-GB" sz="1200" dirty="0">
                        <a:latin typeface="Calibri"/>
                        <a:ea typeface="Calibri"/>
                        <a:cs typeface="Times New Roman"/>
                      </a:endParaRPr>
                    </a:p>
                    <a:p>
                      <a:pPr marL="67945">
                        <a:spcAft>
                          <a:spcPts val="0"/>
                        </a:spcAft>
                      </a:pPr>
                      <a:endParaRPr lang="en-US" sz="1200" dirty="0" smtClean="0">
                        <a:solidFill>
                          <a:srgbClr val="3B3B3B"/>
                        </a:solidFill>
                        <a:latin typeface="Times New Roman"/>
                        <a:ea typeface="Times New Roman"/>
                        <a:cs typeface="Times New Roman"/>
                      </a:endParaRPr>
                    </a:p>
                    <a:p>
                      <a:pPr marL="67945">
                        <a:spcAft>
                          <a:spcPts val="0"/>
                        </a:spcAft>
                      </a:pPr>
                      <a:r>
                        <a:rPr lang="en-US" sz="1200" b="1" dirty="0" smtClean="0">
                          <a:solidFill>
                            <a:srgbClr val="3B3B3B"/>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R="1888490" algn="ctr">
                        <a:lnSpc>
                          <a:spcPts val="1310"/>
                        </a:lnSpc>
                        <a:spcAft>
                          <a:spcPts val="0"/>
                        </a:spcAft>
                      </a:pPr>
                      <a:r>
                        <a:rPr lang="en-US" sz="1200" dirty="0">
                          <a:solidFill>
                            <a:srgbClr val="3B3B3B"/>
                          </a:solidFill>
                          <a:latin typeface="Times New Roman"/>
                          <a:ea typeface="Times New Roman"/>
                          <a:cs typeface="Times New Roman"/>
                        </a:rPr>
                        <a:t>How</a:t>
                      </a:r>
                      <a:r>
                        <a:rPr lang="en-US" sz="1200" spc="-2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well</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known</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in</a:t>
                      </a:r>
                      <a:r>
                        <a:rPr lang="en-US" sz="1200" spc="-7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your</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view</a:t>
                      </a:r>
                      <a:r>
                        <a:rPr lang="en-US" sz="1200" spc="-2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is</a:t>
                      </a:r>
                      <a:r>
                        <a:rPr lang="en-US" sz="1200" spc="-7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 existence</a:t>
                      </a:r>
                      <a:r>
                        <a:rPr lang="en-US" sz="1200" spc="1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of</a:t>
                      </a:r>
                      <a:r>
                        <a:rPr lang="en-US" sz="1200" spc="-5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10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MOU</a:t>
                      </a:r>
                      <a:r>
                        <a:rPr lang="en-US" sz="1200" dirty="0" smtClean="0">
                          <a:solidFill>
                            <a:srgbClr val="3B3B3B"/>
                          </a:solidFill>
                          <a:latin typeface="Times New Roman"/>
                          <a:ea typeface="Times New Roman"/>
                          <a:cs typeface="Times New Roman"/>
                        </a:rPr>
                        <a:t>;</a:t>
                      </a:r>
                    </a:p>
                    <a:p>
                      <a:pPr marR="1888490" algn="ctr">
                        <a:lnSpc>
                          <a:spcPts val="1310"/>
                        </a:lnSpc>
                        <a:spcAft>
                          <a:spcPts val="0"/>
                        </a:spcAft>
                      </a:pPr>
                      <a:endParaRPr lang="en-GB" sz="1200" dirty="0">
                        <a:latin typeface="Calibri"/>
                        <a:ea typeface="Calibri"/>
                        <a:cs typeface="Times New Roman"/>
                      </a:endParaRPr>
                    </a:p>
                    <a:p>
                      <a:pPr marL="753745" indent="-228600">
                        <a:spcAft>
                          <a:spcPts val="0"/>
                        </a:spcAft>
                        <a:buAutoNum type="alphaLcPeriod"/>
                        <a:tabLst>
                          <a:tab pos="982345" algn="l"/>
                        </a:tabLst>
                      </a:pPr>
                      <a:r>
                        <a:rPr lang="en-US" sz="1200" dirty="0" smtClean="0">
                          <a:solidFill>
                            <a:srgbClr val="3B3B3B"/>
                          </a:solidFill>
                          <a:latin typeface="Times New Roman"/>
                          <a:ea typeface="Times New Roman"/>
                          <a:cs typeface="Times New Roman"/>
                        </a:rPr>
                        <a:t>Within</a:t>
                      </a:r>
                      <a:r>
                        <a:rPr lang="en-US" sz="1200" spc="50" dirty="0" smtClean="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3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Police?</a:t>
                      </a:r>
                      <a:r>
                        <a:rPr lang="en-US" sz="1200" spc="125"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a:t>
                      </a:r>
                      <a:r>
                        <a:rPr lang="en-US" sz="1200" b="1" dirty="0">
                          <a:solidFill>
                            <a:srgbClr val="3B3B3B"/>
                          </a:solidFill>
                          <a:latin typeface="Times New Roman"/>
                          <a:ea typeface="Times New Roman"/>
                          <a:cs typeface="Times New Roman"/>
                        </a:rPr>
                        <a:t>Not</a:t>
                      </a:r>
                      <a:r>
                        <a:rPr lang="en-US" sz="1200" b="1" spc="1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well</a:t>
                      </a:r>
                      <a:r>
                        <a:rPr lang="en-US" sz="1200" b="1" spc="75" dirty="0">
                          <a:solidFill>
                            <a:srgbClr val="3B3B3B"/>
                          </a:solidFill>
                          <a:latin typeface="Times New Roman"/>
                          <a:ea typeface="Times New Roman"/>
                          <a:cs typeface="Times New Roman"/>
                        </a:rPr>
                        <a:t> </a:t>
                      </a:r>
                      <a:r>
                        <a:rPr lang="en-US" sz="1200" b="1" dirty="0" smtClean="0">
                          <a:solidFill>
                            <a:srgbClr val="3B3B3B"/>
                          </a:solidFill>
                          <a:latin typeface="Times New Roman"/>
                          <a:ea typeface="Times New Roman"/>
                          <a:cs typeface="Times New Roman"/>
                        </a:rPr>
                        <a:t>known</a:t>
                      </a:r>
                    </a:p>
                    <a:p>
                      <a:pPr marL="753745" indent="-228600">
                        <a:spcAft>
                          <a:spcPts val="0"/>
                        </a:spcAft>
                        <a:buAutoNum type="alphaLcPeriod"/>
                        <a:tabLst>
                          <a:tab pos="982345" algn="l"/>
                        </a:tabLst>
                      </a:pPr>
                      <a:endParaRPr lang="en-GB" sz="1200" b="0" dirty="0" smtClean="0">
                        <a:solidFill>
                          <a:schemeClr val="tx1"/>
                        </a:solidFill>
                        <a:latin typeface="Calibri"/>
                        <a:ea typeface="Times New Roman"/>
                        <a:cs typeface="Times New Roman"/>
                      </a:endParaRPr>
                    </a:p>
                    <a:p>
                      <a:pPr marL="753745" indent="-228600">
                        <a:spcAft>
                          <a:spcPts val="0"/>
                        </a:spcAft>
                        <a:buAutoNum type="alphaLcPeriod"/>
                        <a:tabLst>
                          <a:tab pos="982345" algn="l"/>
                        </a:tabLst>
                      </a:pPr>
                      <a:r>
                        <a:rPr lang="en-US" sz="1200" dirty="0" smtClean="0">
                          <a:solidFill>
                            <a:srgbClr val="212121"/>
                          </a:solidFill>
                          <a:latin typeface="Times New Roman"/>
                          <a:ea typeface="Times New Roman"/>
                          <a:cs typeface="Times New Roman"/>
                        </a:rPr>
                        <a:t>Within</a:t>
                      </a:r>
                      <a:r>
                        <a:rPr lang="en-US" sz="1200" spc="35" dirty="0" smtClean="0">
                          <a:solidFill>
                            <a:srgbClr val="212121"/>
                          </a:solidFill>
                          <a:latin typeface="Times New Roman"/>
                          <a:ea typeface="Times New Roman"/>
                          <a:cs typeface="Times New Roman"/>
                        </a:rPr>
                        <a:t> </a:t>
                      </a:r>
                      <a:r>
                        <a:rPr lang="en-US" sz="1200" dirty="0">
                          <a:solidFill>
                            <a:srgbClr val="212121"/>
                          </a:solidFill>
                          <a:latin typeface="Times New Roman"/>
                          <a:ea typeface="Times New Roman"/>
                          <a:cs typeface="Times New Roman"/>
                        </a:rPr>
                        <a:t>the</a:t>
                      </a:r>
                      <a:r>
                        <a:rPr lang="en-US" sz="1200" spc="20" dirty="0">
                          <a:solidFill>
                            <a:srgbClr val="212121"/>
                          </a:solidFill>
                          <a:latin typeface="Times New Roman"/>
                          <a:ea typeface="Times New Roman"/>
                          <a:cs typeface="Times New Roman"/>
                        </a:rPr>
                        <a:t> </a:t>
                      </a:r>
                      <a:r>
                        <a:rPr lang="en-US" sz="1200" dirty="0">
                          <a:solidFill>
                            <a:srgbClr val="212121"/>
                          </a:solidFill>
                          <a:latin typeface="Times New Roman"/>
                          <a:ea typeface="Times New Roman"/>
                          <a:cs typeface="Times New Roman"/>
                        </a:rPr>
                        <a:t>NH</a:t>
                      </a:r>
                      <a:r>
                        <a:rPr lang="en-US" sz="1200" spc="80" dirty="0">
                          <a:solidFill>
                            <a:srgbClr val="212121"/>
                          </a:solidFill>
                          <a:latin typeface="Times New Roman"/>
                          <a:ea typeface="Times New Roman"/>
                          <a:cs typeface="Times New Roman"/>
                        </a:rPr>
                        <a:t>S</a:t>
                      </a:r>
                      <a:r>
                        <a:rPr lang="en-US" sz="1200" dirty="0">
                          <a:solidFill>
                            <a:srgbClr val="3B3B3B"/>
                          </a:solidFill>
                          <a:latin typeface="Times New Roman"/>
                          <a:ea typeface="Times New Roman"/>
                          <a:cs typeface="Times New Roman"/>
                        </a:rPr>
                        <a:t>?</a:t>
                      </a:r>
                      <a:r>
                        <a:rPr lang="en-US" sz="1200" spc="-4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a:t>
                      </a:r>
                      <a:r>
                        <a:rPr lang="en-US" sz="1200" b="1" dirty="0">
                          <a:solidFill>
                            <a:srgbClr val="3B3B3B"/>
                          </a:solidFill>
                          <a:latin typeface="Times New Roman"/>
                          <a:ea typeface="Times New Roman"/>
                          <a:cs typeface="Times New Roman"/>
                        </a:rPr>
                        <a:t>Ambulance</a:t>
                      </a:r>
                      <a:r>
                        <a:rPr lang="en-US" sz="1200" b="1" spc="14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Service-</a:t>
                      </a:r>
                      <a:r>
                        <a:rPr lang="en-US" sz="1200" b="1" spc="1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Fairly</a:t>
                      </a:r>
                      <a:r>
                        <a:rPr lang="en-US" sz="1200" b="1" spc="75" dirty="0">
                          <a:solidFill>
                            <a:srgbClr val="3B3B3B"/>
                          </a:solidFill>
                          <a:latin typeface="Times New Roman"/>
                          <a:ea typeface="Times New Roman"/>
                          <a:cs typeface="Times New Roman"/>
                        </a:rPr>
                        <a:t> </a:t>
                      </a:r>
                      <a:r>
                        <a:rPr lang="en-US" sz="1200" b="1" dirty="0" smtClean="0">
                          <a:solidFill>
                            <a:srgbClr val="3B3B3B"/>
                          </a:solidFill>
                          <a:latin typeface="Times New Roman"/>
                          <a:ea typeface="Times New Roman"/>
                          <a:cs typeface="Times New Roman"/>
                        </a:rPr>
                        <a:t>well</a:t>
                      </a:r>
                    </a:p>
                    <a:p>
                      <a:pPr marL="753745" indent="-228600">
                        <a:spcAft>
                          <a:spcPts val="0"/>
                        </a:spcAft>
                        <a:buAutoNum type="alphaLcPeriod"/>
                        <a:tabLst>
                          <a:tab pos="982345" algn="l"/>
                        </a:tabLst>
                      </a:pPr>
                      <a:endParaRPr lang="en-GB" sz="1200" b="0" dirty="0" smtClean="0">
                        <a:solidFill>
                          <a:schemeClr val="tx1"/>
                        </a:solidFill>
                        <a:latin typeface="Calibri"/>
                        <a:ea typeface="Times New Roman"/>
                        <a:cs typeface="Times New Roman"/>
                      </a:endParaRPr>
                    </a:p>
                    <a:p>
                      <a:pPr marL="753745" indent="-228600">
                        <a:spcAft>
                          <a:spcPts val="0"/>
                        </a:spcAft>
                        <a:buAutoNum type="alphaLcPeriod"/>
                        <a:tabLst>
                          <a:tab pos="982345" algn="l"/>
                        </a:tabLst>
                      </a:pPr>
                      <a:r>
                        <a:rPr lang="en-US" sz="1200" dirty="0" smtClean="0">
                          <a:solidFill>
                            <a:srgbClr val="3B3B3B"/>
                          </a:solidFill>
                          <a:latin typeface="Times New Roman"/>
                          <a:ea typeface="Times New Roman"/>
                          <a:cs typeface="Times New Roman"/>
                        </a:rPr>
                        <a:t>Within</a:t>
                      </a:r>
                      <a:r>
                        <a:rPr lang="en-US" sz="1200" spc="20" dirty="0" smtClean="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the</a:t>
                      </a:r>
                      <a:r>
                        <a:rPr lang="en-US" sz="1200" spc="10" dirty="0">
                          <a:solidFill>
                            <a:srgbClr val="3B3B3B"/>
                          </a:solidFill>
                          <a:latin typeface="Times New Roman"/>
                          <a:ea typeface="Times New Roman"/>
                          <a:cs typeface="Times New Roman"/>
                        </a:rPr>
                        <a:t> </a:t>
                      </a:r>
                      <a:r>
                        <a:rPr lang="en-US" sz="1200" dirty="0">
                          <a:solidFill>
                            <a:srgbClr val="3B3B3B"/>
                          </a:solidFill>
                          <a:latin typeface="Times New Roman"/>
                          <a:ea typeface="Times New Roman"/>
                          <a:cs typeface="Times New Roman"/>
                        </a:rPr>
                        <a:t>CPS?-</a:t>
                      </a:r>
                      <a:r>
                        <a:rPr lang="en-US" sz="1200" spc="-9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Cannot</a:t>
                      </a:r>
                      <a:r>
                        <a:rPr lang="en-US" sz="1200" b="1" spc="7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comment</a:t>
                      </a:r>
                      <a:r>
                        <a:rPr lang="en-US" sz="1200" b="1" spc="4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in</a:t>
                      </a:r>
                      <a:r>
                        <a:rPr lang="en-US" sz="1200" b="1" spc="-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this</a:t>
                      </a:r>
                      <a:r>
                        <a:rPr lang="en-US" sz="1200" b="1" spc="9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area</a:t>
                      </a:r>
                      <a:r>
                        <a:rPr lang="en-US" sz="1200" b="1" spc="11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as</a:t>
                      </a:r>
                      <a:r>
                        <a:rPr lang="en-US" sz="1200" b="1" spc="2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I</a:t>
                      </a:r>
                      <a:r>
                        <a:rPr lang="en-US" sz="1200" b="1" spc="-5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have</a:t>
                      </a:r>
                      <a:r>
                        <a:rPr lang="en-US" sz="1200" b="1" spc="7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not</a:t>
                      </a:r>
                      <a:r>
                        <a:rPr lang="en-US" sz="1200" b="1" spc="3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had</a:t>
                      </a:r>
                      <a:r>
                        <a:rPr lang="en-US" sz="1200" b="1" spc="6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a</a:t>
                      </a:r>
                      <a:r>
                        <a:rPr lang="en-US" sz="1200" b="1" spc="2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lot of</a:t>
                      </a:r>
                      <a:r>
                        <a:rPr lang="en-US" sz="1200" b="1" spc="1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experience</a:t>
                      </a:r>
                      <a:r>
                        <a:rPr lang="en-US" sz="1200" b="1" spc="-20"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of</a:t>
                      </a:r>
                      <a:r>
                        <a:rPr lang="en-US" sz="1200" b="1" spc="-25" dirty="0">
                          <a:solidFill>
                            <a:srgbClr val="3B3B3B"/>
                          </a:solidFill>
                          <a:latin typeface="Times New Roman"/>
                          <a:ea typeface="Times New Roman"/>
                          <a:cs typeface="Times New Roman"/>
                        </a:rPr>
                        <a:t> </a:t>
                      </a:r>
                      <a:r>
                        <a:rPr lang="en-US" sz="1200" b="1" dirty="0">
                          <a:solidFill>
                            <a:srgbClr val="3B3B3B"/>
                          </a:solidFill>
                          <a:latin typeface="Times New Roman"/>
                          <a:ea typeface="Times New Roman"/>
                          <a:cs typeface="Times New Roman"/>
                        </a:rPr>
                        <a:t>dealing</a:t>
                      </a:r>
                      <a:r>
                        <a:rPr lang="en-US" sz="1200" b="1" spc="-65" dirty="0">
                          <a:solidFill>
                            <a:srgbClr val="3B3B3B"/>
                          </a:solidFill>
                          <a:latin typeface="Times New Roman"/>
                          <a:ea typeface="Times New Roman"/>
                          <a:cs typeface="Times New Roman"/>
                        </a:rPr>
                        <a:t> </a:t>
                      </a:r>
                      <a:r>
                        <a:rPr lang="en-US" sz="1200" b="1" dirty="0">
                          <a:solidFill>
                            <a:srgbClr val="3B3B3B"/>
                          </a:solidFill>
                          <a:latin typeface="Arial"/>
                          <a:ea typeface="Arial"/>
                          <a:cs typeface="Times New Roman"/>
                        </a:rPr>
                        <a:t>with</a:t>
                      </a:r>
                      <a:r>
                        <a:rPr lang="en-US" sz="1200" b="1" spc="-60" dirty="0">
                          <a:solidFill>
                            <a:srgbClr val="3B3B3B"/>
                          </a:solidFill>
                          <a:latin typeface="Arial"/>
                          <a:ea typeface="Arial"/>
                          <a:cs typeface="Times New Roman"/>
                        </a:rPr>
                        <a:t> </a:t>
                      </a:r>
                      <a:r>
                        <a:rPr lang="en-US" sz="1200" b="1" dirty="0">
                          <a:solidFill>
                            <a:srgbClr val="3B3B3B"/>
                          </a:solidFill>
                          <a:latin typeface="Times New Roman"/>
                          <a:ea typeface="Times New Roman"/>
                          <a:cs typeface="Times New Roman"/>
                        </a:rPr>
                        <a:t>CPS</a:t>
                      </a:r>
                      <a:endParaRPr lang="en-GB" sz="1200" dirty="0">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bl>
          </a:graphicData>
        </a:graphic>
      </p:graphicFrame>
      <p:sp>
        <p:nvSpPr>
          <p:cNvPr id="1029" name="Rectangle 5"/>
          <p:cNvSpPr>
            <a:spLocks noChangeArrowheads="1"/>
          </p:cNvSpPr>
          <p:nvPr/>
        </p:nvSpPr>
        <p:spPr bwMode="auto">
          <a:xfrm>
            <a:off x="577970" y="125083"/>
            <a:ext cx="743597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tab pos="982663" algn="l"/>
              </a:tabLst>
            </a:pPr>
            <a:r>
              <a:rPr kumimoji="0" lang="en-US" sz="1100" b="1" i="0" u="none" strike="noStrike" cap="none" normalizeH="0" baseline="0" dirty="0" smtClean="0">
                <a:ln>
                  <a:noFill/>
                </a:ln>
                <a:solidFill>
                  <a:srgbClr val="3B3B3B"/>
                </a:solidFill>
                <a:effectLst/>
                <a:latin typeface="Arial" pitchFamily="34" charset="0"/>
                <a:ea typeface="Times New Roman" pitchFamily="18" charset="0"/>
                <a:cs typeface="Times New Roman" pitchFamily="18" charset="0"/>
              </a:rPr>
              <a:t>	</a:t>
            </a:r>
            <a:r>
              <a:rPr kumimoji="0" lang="en-US" sz="1200" b="1" i="0" u="none" strike="noStrike" cap="none" normalizeH="0" baseline="0" dirty="0" smtClean="0">
                <a:ln>
                  <a:noFill/>
                </a:ln>
                <a:solidFill>
                  <a:srgbClr val="3B3B3B"/>
                </a:solidFill>
                <a:effectLst/>
                <a:latin typeface="Arial" pitchFamily="34" charset="0"/>
                <a:ea typeface="Times New Roman" pitchFamily="18" charset="0"/>
                <a:cs typeface="Times New Roman" pitchFamily="18" charset="0"/>
              </a:rPr>
              <a:t>MEMORANDUM OF UNDERSTANDING BETWEEN </a:t>
            </a:r>
            <a:r>
              <a:rPr kumimoji="0" lang="en-US" sz="1200" b="1" i="0" u="none" strike="noStrike" cap="none" normalizeH="0" baseline="0" dirty="0" err="1" smtClean="0">
                <a:ln>
                  <a:noFill/>
                </a:ln>
                <a:solidFill>
                  <a:srgbClr val="3B3B3B"/>
                </a:solidFill>
                <a:effectLst/>
                <a:latin typeface="Arial" pitchFamily="34" charset="0"/>
                <a:ea typeface="Times New Roman" pitchFamily="18" charset="0"/>
                <a:cs typeface="Times New Roman" pitchFamily="18" charset="0"/>
              </a:rPr>
              <a:t>POLlCE</a:t>
            </a:r>
            <a:r>
              <a:rPr kumimoji="0" lang="en-US" sz="1200" b="1" i="0" u="none" strike="noStrike" cap="none" normalizeH="0" baseline="0" dirty="0" smtClean="0">
                <a:ln>
                  <a:noFill/>
                </a:ln>
                <a:solidFill>
                  <a:srgbClr val="3B3B3B"/>
                </a:solidFill>
                <a:effectLst/>
                <a:latin typeface="Arial" pitchFamily="34" charset="0"/>
                <a:ea typeface="Times New Roman" pitchFamily="18" charset="0"/>
                <a:cs typeface="Times New Roman" pitchFamily="18" charset="0"/>
              </a:rPr>
              <a:t>, CPS AND NHS QUESTIONNAIRE FOR CASE MANAGERS, POLICE REPRESENTATIVES AND NHS REPRESENTATIVES</a:t>
            </a:r>
            <a:endParaRPr lang="en-GB" sz="1200" dirty="0" smtClean="0">
              <a:latin typeface="Arial" pitchFamily="34" charset="0"/>
              <a:cs typeface="Arial" pitchFamily="34"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982663" algn="l"/>
              </a:tabLst>
            </a:pPr>
            <a:r>
              <a:rPr kumimoji="0" lang="en-US" sz="1200" b="0" i="0" u="none" strike="noStrike" cap="none" normalizeH="0" baseline="0" dirty="0" smtClean="0">
                <a:ln>
                  <a:noFill/>
                </a:ln>
                <a:solidFill>
                  <a:srgbClr val="3B3B3B"/>
                </a:solidFill>
                <a:effectLst/>
                <a:latin typeface="Arial" pitchFamily="34" charset="0"/>
                <a:ea typeface="Times New Roman" pitchFamily="18" charset="0"/>
                <a:cs typeface="Times New Roman" pitchFamily="18" charset="0"/>
              </a:rPr>
              <a:t>	N.B Before completing this questionnaire it is suggested that you consider the current version of the MOU before you make your comments.</a:t>
            </a:r>
          </a:p>
          <a:p>
            <a:pPr marL="0" marR="0" lvl="0" indent="457200" algn="ctr" defTabSz="914400" rtl="0" eaLnBrk="1" fontAlgn="base" latinLnBrk="0" hangingPunct="1">
              <a:lnSpc>
                <a:spcPct val="100000"/>
              </a:lnSpc>
              <a:spcBef>
                <a:spcPct val="0"/>
              </a:spcBef>
              <a:spcAft>
                <a:spcPct val="0"/>
              </a:spcAft>
              <a:buClrTx/>
              <a:buSzTx/>
              <a:buFontTx/>
              <a:buNone/>
              <a:tabLst>
                <a:tab pos="982663" algn="l"/>
              </a:tabLst>
            </a:pPr>
            <a:endParaRPr kumimoji="0" lang="en-GB"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982663" algn="l"/>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12475" y="284672"/>
          <a:ext cx="7090914" cy="5442896"/>
        </p:xfrm>
        <a:graphic>
          <a:graphicData uri="http://schemas.openxmlformats.org/drawingml/2006/table">
            <a:tbl>
              <a:tblPr/>
              <a:tblGrid>
                <a:gridCol w="1113395"/>
                <a:gridCol w="5932067"/>
                <a:gridCol w="45452"/>
              </a:tblGrid>
              <a:tr h="1043737">
                <a:tc>
                  <a:txBody>
                    <a:bodyPr/>
                    <a:lstStyle/>
                    <a:p>
                      <a:pPr marL="63500">
                        <a:lnSpc>
                          <a:spcPts val="1255"/>
                        </a:lnSpc>
                        <a:spcAft>
                          <a:spcPts val="0"/>
                        </a:spcAft>
                      </a:pPr>
                      <a:r>
                        <a:rPr lang="en-US" sz="1200" dirty="0">
                          <a:solidFill>
                            <a:srgbClr val="383838"/>
                          </a:solidFill>
                          <a:latin typeface="Times New Roman"/>
                          <a:ea typeface="Times New Roman"/>
                          <a:cs typeface="Times New Roman"/>
                        </a:rPr>
                        <a:t>Q5.</a:t>
                      </a:r>
                      <a:endParaRPr lang="en-GB" sz="1200" dirty="0">
                        <a:latin typeface="Calibri"/>
                        <a:ea typeface="Calibri"/>
                        <a:cs typeface="Times New Roman"/>
                      </a:endParaRPr>
                    </a:p>
                    <a:p>
                      <a:pPr marL="63500">
                        <a:spcAft>
                          <a:spcPts val="0"/>
                        </a:spcAft>
                      </a:pPr>
                      <a:endParaRPr lang="en-US" sz="1200" dirty="0" smtClean="0">
                        <a:solidFill>
                          <a:srgbClr val="383838"/>
                        </a:solidFill>
                        <a:latin typeface="Times New Roman"/>
                        <a:ea typeface="Times New Roman"/>
                        <a:cs typeface="Times New Roman"/>
                      </a:endParaRPr>
                    </a:p>
                    <a:p>
                      <a:pPr marL="63500">
                        <a:spcAft>
                          <a:spcPts val="0"/>
                        </a:spcAft>
                      </a:pPr>
                      <a:endParaRPr lang="en-US" sz="1200" b="1" dirty="0" smtClean="0">
                        <a:solidFill>
                          <a:srgbClr val="383838"/>
                        </a:solidFill>
                        <a:latin typeface="Times New Roman"/>
                        <a:ea typeface="Times New Roman"/>
                        <a:cs typeface="Times New Roman"/>
                      </a:endParaRPr>
                    </a:p>
                    <a:p>
                      <a:pPr marL="63500">
                        <a:spcAft>
                          <a:spcPts val="0"/>
                        </a:spcAft>
                      </a:pPr>
                      <a:r>
                        <a:rPr lang="en-US" sz="1200" b="1" dirty="0" smtClean="0">
                          <a:solidFill>
                            <a:srgbClr val="383838"/>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0485" indent="-9525">
                        <a:lnSpc>
                          <a:spcPct val="103000"/>
                        </a:lnSpc>
                        <a:spcBef>
                          <a:spcPts val="5"/>
                        </a:spcBef>
                        <a:spcAft>
                          <a:spcPts val="0"/>
                        </a:spcAft>
                      </a:pPr>
                      <a:r>
                        <a:rPr lang="en-US" sz="1200" dirty="0">
                          <a:solidFill>
                            <a:srgbClr val="383838"/>
                          </a:solidFill>
                          <a:latin typeface="Times New Roman"/>
                          <a:ea typeface="Times New Roman"/>
                          <a:cs typeface="Times New Roman"/>
                        </a:rPr>
                        <a:t>Is</a:t>
                      </a:r>
                      <a:r>
                        <a:rPr lang="en-US" sz="1200" spc="-8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Case</a:t>
                      </a:r>
                      <a:r>
                        <a:rPr lang="en-US" sz="1200" spc="-11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Managers</a:t>
                      </a:r>
                      <a:r>
                        <a:rPr lang="en-US" sz="1200" spc="1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role</a:t>
                      </a:r>
                      <a:r>
                        <a:rPr lang="en-US" sz="1200" spc="-6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as</a:t>
                      </a:r>
                      <a:r>
                        <a:rPr lang="en-US" sz="1200" spc="-8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described</a:t>
                      </a:r>
                      <a:r>
                        <a:rPr lang="en-US" sz="1200" spc="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within</a:t>
                      </a:r>
                      <a:r>
                        <a:rPr lang="en-US" sz="1200" spc="-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5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MOU</a:t>
                      </a:r>
                      <a:r>
                        <a:rPr lang="en-US" sz="1200" spc="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an</a:t>
                      </a:r>
                      <a:r>
                        <a:rPr lang="en-US" sz="1200" spc="-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accurate</a:t>
                      </a:r>
                      <a:r>
                        <a:rPr lang="en-US" sz="1200" spc="-7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reflection</a:t>
                      </a:r>
                      <a:r>
                        <a:rPr lang="en-US" sz="1200" spc="1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of</a:t>
                      </a:r>
                      <a:r>
                        <a:rPr lang="en-US" sz="1200" spc="-9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what Case</a:t>
                      </a:r>
                      <a:r>
                        <a:rPr lang="en-US" sz="1200" spc="-1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Manager</a:t>
                      </a:r>
                      <a:r>
                        <a:rPr lang="en-US" sz="1200" spc="-9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actually</a:t>
                      </a:r>
                      <a:r>
                        <a:rPr lang="en-US" sz="1200" spc="-9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does</a:t>
                      </a:r>
                      <a:r>
                        <a:rPr lang="en-US" sz="1200" dirty="0" smtClean="0">
                          <a:solidFill>
                            <a:srgbClr val="383838"/>
                          </a:solidFill>
                          <a:latin typeface="Times New Roman"/>
                          <a:ea typeface="Times New Roman"/>
                          <a:cs typeface="Times New Roman"/>
                        </a:rPr>
                        <a:t>?</a:t>
                      </a:r>
                    </a:p>
                    <a:p>
                      <a:pPr marL="70485" indent="-9525">
                        <a:lnSpc>
                          <a:spcPct val="103000"/>
                        </a:lnSpc>
                        <a:spcBef>
                          <a:spcPts val="5"/>
                        </a:spcBef>
                        <a:spcAft>
                          <a:spcPts val="0"/>
                        </a:spcAft>
                      </a:pPr>
                      <a:endParaRPr lang="en-GB" sz="1200" dirty="0">
                        <a:latin typeface="Calibri"/>
                        <a:ea typeface="Calibri"/>
                        <a:cs typeface="Times New Roman"/>
                      </a:endParaRPr>
                    </a:p>
                    <a:p>
                      <a:pPr marL="527685" marR="43180" indent="-466725">
                        <a:lnSpc>
                          <a:spcPts val="1370"/>
                        </a:lnSpc>
                        <a:spcAft>
                          <a:spcPts val="0"/>
                        </a:spcAft>
                      </a:pPr>
                      <a:r>
                        <a:rPr lang="en-US" sz="1200" b="1" dirty="0">
                          <a:solidFill>
                            <a:srgbClr val="383838"/>
                          </a:solidFill>
                          <a:latin typeface="Times New Roman"/>
                          <a:ea typeface="Times New Roman"/>
                          <a:cs typeface="Times New Roman"/>
                        </a:rPr>
                        <a:t>Not</a:t>
                      </a:r>
                      <a:r>
                        <a:rPr lang="en-US" sz="1200" b="1" spc="5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exactly</a:t>
                      </a:r>
                      <a:r>
                        <a:rPr lang="en-US" sz="1200" b="1" spc="-7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in</a:t>
                      </a:r>
                      <a:r>
                        <a:rPr lang="en-US" sz="1200" b="1" spc="-2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my</a:t>
                      </a:r>
                      <a:r>
                        <a:rPr lang="en-US" sz="1200" b="1" spc="1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situation,</a:t>
                      </a:r>
                      <a:r>
                        <a:rPr lang="en-US" sz="1200" b="1" spc="-20" dirty="0">
                          <a:solidFill>
                            <a:srgbClr val="383838"/>
                          </a:solidFill>
                          <a:latin typeface="Times New Roman"/>
                          <a:ea typeface="Times New Roman"/>
                          <a:cs typeface="Times New Roman"/>
                        </a:rPr>
                        <a:t> </a:t>
                      </a:r>
                      <a:r>
                        <a:rPr lang="en-US" sz="1200" b="1" dirty="0">
                          <a:solidFill>
                            <a:srgbClr val="383838"/>
                          </a:solidFill>
                          <a:latin typeface="Arial"/>
                          <a:ea typeface="Arial"/>
                          <a:cs typeface="Times New Roman"/>
                        </a:rPr>
                        <a:t>in</a:t>
                      </a:r>
                      <a:r>
                        <a:rPr lang="en-US" sz="1200" b="1" spc="-175" dirty="0">
                          <a:solidFill>
                            <a:srgbClr val="383838"/>
                          </a:solidFill>
                          <a:latin typeface="Arial"/>
                          <a:ea typeface="Arial"/>
                          <a:cs typeface="Times New Roman"/>
                        </a:rPr>
                        <a:t> </a:t>
                      </a:r>
                      <a:r>
                        <a:rPr lang="en-US" sz="1200" b="1" dirty="0">
                          <a:solidFill>
                            <a:srgbClr val="383838"/>
                          </a:solidFill>
                          <a:latin typeface="Times New Roman"/>
                          <a:ea typeface="Times New Roman"/>
                          <a:cs typeface="Times New Roman"/>
                        </a:rPr>
                        <a:t>a</a:t>
                      </a:r>
                      <a:r>
                        <a:rPr lang="en-US" sz="1200" b="1" spc="-4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Jot of</a:t>
                      </a:r>
                      <a:r>
                        <a:rPr lang="en-US" sz="1200" b="1" spc="2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cases first</a:t>
                      </a:r>
                      <a:r>
                        <a:rPr lang="en-US" sz="1200" b="1" spc="-7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line managers</a:t>
                      </a:r>
                      <a:r>
                        <a:rPr lang="en-US" sz="1200" b="1" spc="1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(as</a:t>
                      </a:r>
                      <a:r>
                        <a:rPr lang="en-US" sz="1200" b="1" spc="-6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they</a:t>
                      </a:r>
                      <a:r>
                        <a:rPr lang="en-US" sz="1200" b="1" spc="-1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have</a:t>
                      </a:r>
                      <a:r>
                        <a:rPr lang="en-US" sz="1200" b="1" spc="-10" dirty="0">
                          <a:solidFill>
                            <a:srgbClr val="383838"/>
                          </a:solidFill>
                          <a:latin typeface="Times New Roman"/>
                          <a:ea typeface="Times New Roman"/>
                          <a:cs typeface="Times New Roman"/>
                        </a:rPr>
                        <a:t> </a:t>
                      </a:r>
                      <a:r>
                        <a:rPr lang="en-US" sz="1200" b="1" dirty="0" smtClean="0">
                          <a:solidFill>
                            <a:srgbClr val="383838"/>
                          </a:solidFill>
                          <a:latin typeface="Times New Roman"/>
                          <a:ea typeface="Times New Roman"/>
                          <a:cs typeface="Times New Roman"/>
                        </a:rPr>
                        <a:t>always done)</a:t>
                      </a:r>
                      <a:endParaRPr lang="en-US" sz="1200" b="1" spc="100" dirty="0" smtClean="0">
                        <a:solidFill>
                          <a:srgbClr val="383838"/>
                        </a:solidFill>
                        <a:latin typeface="Times New Roman"/>
                        <a:ea typeface="Times New Roman"/>
                        <a:cs typeface="Times New Roman"/>
                      </a:endParaRPr>
                    </a:p>
                    <a:p>
                      <a:pPr marL="527685" marR="43180" indent="-466725">
                        <a:lnSpc>
                          <a:spcPts val="1370"/>
                        </a:lnSpc>
                        <a:spcAft>
                          <a:spcPts val="0"/>
                        </a:spcAft>
                      </a:pPr>
                      <a:r>
                        <a:rPr lang="en-US" sz="1200" b="1" dirty="0" smtClean="0">
                          <a:solidFill>
                            <a:srgbClr val="383838"/>
                          </a:solidFill>
                          <a:latin typeface="Times New Roman"/>
                          <a:ea typeface="Times New Roman"/>
                          <a:cs typeface="Times New Roman"/>
                        </a:rPr>
                        <a:t>carry</a:t>
                      </a:r>
                      <a:r>
                        <a:rPr lang="en-US" sz="1200" b="1" spc="30" dirty="0" smtClean="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out</a:t>
                      </a:r>
                      <a:r>
                        <a:rPr lang="en-US" sz="1200" b="1" spc="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the</a:t>
                      </a:r>
                      <a:r>
                        <a:rPr lang="en-US" sz="1200" b="1" spc="8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duties</a:t>
                      </a:r>
                      <a:r>
                        <a:rPr lang="en-US" sz="1200" b="1" spc="-2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with</a:t>
                      </a:r>
                      <a:r>
                        <a:rPr lang="en-US" sz="1200" b="1" spc="5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my</a:t>
                      </a:r>
                      <a:r>
                        <a:rPr lang="en-US" sz="1200" b="1" spc="7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support</a:t>
                      </a:r>
                      <a:r>
                        <a:rPr lang="en-US" sz="1200" b="1" spc="-1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if</a:t>
                      </a:r>
                      <a:r>
                        <a:rPr lang="en-US" sz="1200" b="1" spc="55" dirty="0">
                          <a:solidFill>
                            <a:srgbClr val="383838"/>
                          </a:solidFill>
                          <a:latin typeface="Times New Roman"/>
                          <a:ea typeface="Times New Roman"/>
                          <a:cs typeface="Times New Roman"/>
                        </a:rPr>
                        <a:t> </a:t>
                      </a:r>
                      <a:r>
                        <a:rPr lang="en-US" sz="1200" b="1" dirty="0" smtClean="0">
                          <a:solidFill>
                            <a:srgbClr val="383838"/>
                          </a:solidFill>
                          <a:latin typeface="Times New Roman"/>
                          <a:ea typeface="Times New Roman"/>
                          <a:cs typeface="Times New Roman"/>
                        </a:rPr>
                        <a:t>required</a:t>
                      </a:r>
                    </a:p>
                    <a:p>
                      <a:pPr marL="527685" marR="43180" indent="-466725">
                        <a:lnSpc>
                          <a:spcPts val="1370"/>
                        </a:lnSpc>
                        <a:spcAft>
                          <a:spcPts val="0"/>
                        </a:spcAft>
                      </a:pP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40640">
                        <a:spcBef>
                          <a:spcPts val="5"/>
                        </a:spcBef>
                        <a:spcAft>
                          <a:spcPts val="0"/>
                        </a:spcAft>
                      </a:pPr>
                      <a:r>
                        <a:rPr lang="en-US" sz="700">
                          <a:solidFill>
                            <a:srgbClr val="383838"/>
                          </a:solidFill>
                          <a:latin typeface="Times New Roman"/>
                          <a:ea typeface="Times New Roman"/>
                          <a:cs typeface="Times New Roman"/>
                        </a:rPr>
                        <a:t>the</a:t>
                      </a:r>
                      <a:endParaRPr lang="en-GB" sz="600">
                        <a:latin typeface="Calibri"/>
                        <a:ea typeface="Calibri"/>
                        <a:cs typeface="Times New Roman"/>
                      </a:endParaRPr>
                    </a:p>
                    <a:p>
                      <a:pPr marL="26035">
                        <a:spcAft>
                          <a:spcPts val="0"/>
                        </a:spcAft>
                      </a:pPr>
                      <a:r>
                        <a:rPr lang="en-US" sz="700">
                          <a:solidFill>
                            <a:srgbClr val="383838"/>
                          </a:solidFill>
                          <a:latin typeface="Times New Roman"/>
                          <a:ea typeface="Times New Roman"/>
                          <a:cs typeface="Times New Roman"/>
                        </a:rPr>
                        <a:t>ys</a:t>
                      </a:r>
                      <a:endParaRPr lang="en-GB" sz="600">
                        <a:latin typeface="Calibri"/>
                        <a:ea typeface="Calibri"/>
                        <a:cs typeface="Times New Roman"/>
                      </a:endParaRPr>
                    </a:p>
                    <a:p>
                      <a:pPr>
                        <a:spcAft>
                          <a:spcPts val="0"/>
                        </a:spcAft>
                      </a:pPr>
                      <a:r>
                        <a:rPr lang="en-US" sz="700">
                          <a:solidFill>
                            <a:srgbClr val="383838"/>
                          </a:solidFill>
                          <a:latin typeface="Times New Roman"/>
                          <a:ea typeface="Times New Roman"/>
                          <a:cs typeface="Times New Roman"/>
                        </a:rPr>
                        <a:t>S</a:t>
                      </a:r>
                      <a:endParaRPr lang="en-GB" sz="600">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868876">
                <a:tc>
                  <a:txBody>
                    <a:bodyPr/>
                    <a:lstStyle/>
                    <a:p>
                      <a:pPr marL="63500">
                        <a:lnSpc>
                          <a:spcPts val="1275"/>
                        </a:lnSpc>
                        <a:spcAft>
                          <a:spcPts val="0"/>
                        </a:spcAft>
                      </a:pPr>
                      <a:r>
                        <a:rPr lang="en-US" sz="1200" dirty="0">
                          <a:solidFill>
                            <a:srgbClr val="383838"/>
                          </a:solidFill>
                          <a:latin typeface="Times New Roman" pitchFamily="18" charset="0"/>
                          <a:ea typeface="Times New Roman"/>
                          <a:cs typeface="Times New Roman" pitchFamily="18" charset="0"/>
                        </a:rPr>
                        <a:t>Q6.</a:t>
                      </a:r>
                      <a:endParaRPr lang="en-GB" sz="1200" dirty="0">
                        <a:latin typeface="Times New Roman" pitchFamily="18" charset="0"/>
                        <a:ea typeface="Calibri"/>
                        <a:cs typeface="Times New Roman" pitchFamily="18" charset="0"/>
                      </a:endParaRPr>
                    </a:p>
                    <a:p>
                      <a:pPr marL="63500">
                        <a:spcAft>
                          <a:spcPts val="0"/>
                        </a:spcAft>
                      </a:pPr>
                      <a:endParaRPr lang="en-US" sz="1200" dirty="0" smtClean="0">
                        <a:solidFill>
                          <a:srgbClr val="383838"/>
                        </a:solidFill>
                        <a:latin typeface="Times New Roman" pitchFamily="18" charset="0"/>
                        <a:ea typeface="Times New Roman"/>
                        <a:cs typeface="Times New Roman" pitchFamily="18" charset="0"/>
                      </a:endParaRPr>
                    </a:p>
                    <a:p>
                      <a:pPr marL="63500">
                        <a:spcAft>
                          <a:spcPts val="0"/>
                        </a:spcAft>
                      </a:pPr>
                      <a:endParaRPr lang="en-US" sz="1200" b="1" dirty="0" smtClean="0">
                        <a:solidFill>
                          <a:srgbClr val="383838"/>
                        </a:solidFill>
                        <a:latin typeface="Times New Roman" pitchFamily="18" charset="0"/>
                        <a:ea typeface="Times New Roman"/>
                        <a:cs typeface="Times New Roman" pitchFamily="18" charset="0"/>
                      </a:endParaRPr>
                    </a:p>
                    <a:p>
                      <a:pPr marL="63500">
                        <a:spcAft>
                          <a:spcPts val="0"/>
                        </a:spcAft>
                      </a:pPr>
                      <a:r>
                        <a:rPr lang="en-US" sz="1200" b="1" dirty="0" smtClean="0">
                          <a:solidFill>
                            <a:srgbClr val="383838"/>
                          </a:solidFill>
                          <a:latin typeface="Times New Roman" pitchFamily="18" charset="0"/>
                          <a:ea typeface="Times New Roman"/>
                          <a:cs typeface="Times New Roman" pitchFamily="18" charset="0"/>
                        </a:rPr>
                        <a:t>Response</a:t>
                      </a:r>
                      <a:endParaRPr lang="en-GB" sz="1200" b="1"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1595">
                        <a:spcBef>
                          <a:spcPts val="20"/>
                        </a:spcBef>
                        <a:spcAft>
                          <a:spcPts val="0"/>
                        </a:spcAft>
                      </a:pPr>
                      <a:r>
                        <a:rPr lang="en-US" sz="1200" dirty="0">
                          <a:solidFill>
                            <a:srgbClr val="383838"/>
                          </a:solidFill>
                          <a:latin typeface="Times New Roman" pitchFamily="18" charset="0"/>
                          <a:ea typeface="Times New Roman"/>
                          <a:cs typeface="Times New Roman" pitchFamily="18" charset="0"/>
                        </a:rPr>
                        <a:t>Are</a:t>
                      </a:r>
                      <a:r>
                        <a:rPr lang="en-US" sz="1200" spc="-95"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the</a:t>
                      </a:r>
                      <a:r>
                        <a:rPr lang="en-US" sz="1200" spc="-7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arrangements</a:t>
                      </a:r>
                      <a:r>
                        <a:rPr lang="en-US" sz="1200" spc="4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for</a:t>
                      </a:r>
                      <a:r>
                        <a:rPr lang="en-US" sz="1200" spc="-65"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the</a:t>
                      </a:r>
                      <a:r>
                        <a:rPr lang="en-US" sz="1200" spc="-45"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sharing</a:t>
                      </a:r>
                      <a:r>
                        <a:rPr lang="en-US" sz="1200" spc="-75"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of</a:t>
                      </a:r>
                      <a:r>
                        <a:rPr lang="en-US" sz="1200" spc="-6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information</a:t>
                      </a:r>
                      <a:r>
                        <a:rPr lang="en-US" sz="1200" spc="-8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between</a:t>
                      </a:r>
                      <a:r>
                        <a:rPr lang="en-US" sz="1200" spc="-1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the</a:t>
                      </a:r>
                      <a:r>
                        <a:rPr lang="en-US" sz="1200" spc="-45"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CPS,</a:t>
                      </a:r>
                      <a:r>
                        <a:rPr lang="en-US" sz="1200" spc="-35"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Police</a:t>
                      </a:r>
                      <a:r>
                        <a:rPr lang="en-US" sz="1200" spc="-2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and</a:t>
                      </a:r>
                      <a:r>
                        <a:rPr lang="en-US" sz="1200" spc="-90" dirty="0">
                          <a:solidFill>
                            <a:srgbClr val="383838"/>
                          </a:solidFill>
                          <a:latin typeface="Times New Roman" pitchFamily="18" charset="0"/>
                          <a:ea typeface="Times New Roman"/>
                          <a:cs typeface="Times New Roman" pitchFamily="18" charset="0"/>
                        </a:rPr>
                        <a:t> </a:t>
                      </a:r>
                      <a:r>
                        <a:rPr lang="en-US" sz="1200" dirty="0">
                          <a:solidFill>
                            <a:srgbClr val="383838"/>
                          </a:solidFill>
                          <a:latin typeface="Times New Roman" pitchFamily="18" charset="0"/>
                          <a:ea typeface="Times New Roman"/>
                          <a:cs typeface="Times New Roman" pitchFamily="18" charset="0"/>
                        </a:rPr>
                        <a:t>NH</a:t>
                      </a:r>
                      <a:endParaRPr lang="en-GB" sz="1200" dirty="0">
                        <a:latin typeface="Times New Roman" pitchFamily="18" charset="0"/>
                        <a:ea typeface="Calibri"/>
                        <a:cs typeface="Times New Roman" pitchFamily="18" charset="0"/>
                      </a:endParaRPr>
                    </a:p>
                    <a:p>
                      <a:pPr marL="70485">
                        <a:spcBef>
                          <a:spcPts val="10"/>
                        </a:spcBef>
                        <a:spcAft>
                          <a:spcPts val="0"/>
                        </a:spcAft>
                      </a:pPr>
                      <a:r>
                        <a:rPr lang="en-US" sz="1200" dirty="0">
                          <a:solidFill>
                            <a:srgbClr val="232323"/>
                          </a:solidFill>
                          <a:latin typeface="Times New Roman" pitchFamily="18" charset="0"/>
                          <a:ea typeface="Times New Roman"/>
                          <a:cs typeface="Times New Roman" pitchFamily="18" charset="0"/>
                        </a:rPr>
                        <a:t>satisfactory</a:t>
                      </a:r>
                      <a:r>
                        <a:rPr lang="en-US" sz="1200" dirty="0" smtClean="0">
                          <a:solidFill>
                            <a:srgbClr val="232323"/>
                          </a:solidFill>
                          <a:latin typeface="Times New Roman" pitchFamily="18" charset="0"/>
                          <a:ea typeface="Times New Roman"/>
                          <a:cs typeface="Times New Roman" pitchFamily="18" charset="0"/>
                        </a:rPr>
                        <a:t>?</a:t>
                      </a:r>
                    </a:p>
                    <a:p>
                      <a:pPr marL="70485">
                        <a:spcBef>
                          <a:spcPts val="10"/>
                        </a:spcBef>
                        <a:spcAft>
                          <a:spcPts val="0"/>
                        </a:spcAft>
                      </a:pPr>
                      <a:endParaRPr lang="en-GB" sz="1200" dirty="0">
                        <a:latin typeface="Times New Roman" pitchFamily="18" charset="0"/>
                        <a:ea typeface="Calibri"/>
                        <a:cs typeface="Times New Roman" pitchFamily="18" charset="0"/>
                      </a:endParaRPr>
                    </a:p>
                    <a:p>
                      <a:pPr marL="61595">
                        <a:spcAft>
                          <a:spcPts val="0"/>
                        </a:spcAft>
                      </a:pPr>
                      <a:r>
                        <a:rPr lang="en-US" sz="1200" b="1" dirty="0">
                          <a:solidFill>
                            <a:srgbClr val="383838"/>
                          </a:solidFill>
                          <a:latin typeface="Times New Roman" pitchFamily="18" charset="0"/>
                          <a:ea typeface="Times New Roman"/>
                          <a:cs typeface="Times New Roman" pitchFamily="18" charset="0"/>
                        </a:rPr>
                        <a:t>Not</a:t>
                      </a:r>
                      <a:r>
                        <a:rPr lang="en-US" sz="1200" b="1" spc="-175" dirty="0">
                          <a:solidFill>
                            <a:srgbClr val="383838"/>
                          </a:solidFill>
                          <a:latin typeface="Times New Roman" pitchFamily="18" charset="0"/>
                          <a:ea typeface="Times New Roman"/>
                          <a:cs typeface="Times New Roman" pitchFamily="18" charset="0"/>
                        </a:rPr>
                        <a:t> </a:t>
                      </a:r>
                      <a:r>
                        <a:rPr lang="en-US" sz="1200" b="1" dirty="0" smtClean="0">
                          <a:solidFill>
                            <a:srgbClr val="383838"/>
                          </a:solidFill>
                          <a:latin typeface="Times New Roman" pitchFamily="18" charset="0"/>
                          <a:ea typeface="Arial"/>
                          <a:cs typeface="Times New Roman" pitchFamily="18" charset="0"/>
                        </a:rPr>
                        <a:t>in</a:t>
                      </a:r>
                      <a:r>
                        <a:rPr lang="en-US" sz="1200" b="1" spc="-280" dirty="0" smtClean="0">
                          <a:solidFill>
                            <a:srgbClr val="383838"/>
                          </a:solidFill>
                          <a:latin typeface="Times New Roman" pitchFamily="18" charset="0"/>
                          <a:ea typeface="Arial"/>
                          <a:cs typeface="Times New Roman" pitchFamily="18" charset="0"/>
                        </a:rPr>
                        <a:t>  </a:t>
                      </a:r>
                      <a:r>
                        <a:rPr lang="en-US" sz="1200" b="1" dirty="0" smtClean="0">
                          <a:solidFill>
                            <a:srgbClr val="383838"/>
                          </a:solidFill>
                          <a:latin typeface="Times New Roman" pitchFamily="18" charset="0"/>
                          <a:ea typeface="Times New Roman"/>
                          <a:cs typeface="Times New Roman" pitchFamily="18" charset="0"/>
                        </a:rPr>
                        <a:t>my</a:t>
                      </a:r>
                      <a:r>
                        <a:rPr lang="en-US" sz="1200" b="1" spc="-155" dirty="0" smtClean="0">
                          <a:solidFill>
                            <a:srgbClr val="383838"/>
                          </a:solidFill>
                          <a:latin typeface="Times New Roman" pitchFamily="18" charset="0"/>
                          <a:ea typeface="Times New Roman"/>
                          <a:cs typeface="Times New Roman" pitchFamily="18" charset="0"/>
                        </a:rPr>
                        <a:t> </a:t>
                      </a:r>
                      <a:r>
                        <a:rPr lang="en-US" sz="1200" b="1" dirty="0" smtClean="0">
                          <a:solidFill>
                            <a:srgbClr val="383838"/>
                          </a:solidFill>
                          <a:latin typeface="Times New Roman" pitchFamily="18" charset="0"/>
                          <a:ea typeface="Times New Roman"/>
                          <a:cs typeface="Times New Roman" pitchFamily="18" charset="0"/>
                        </a:rPr>
                        <a:t>experience</a:t>
                      </a:r>
                    </a:p>
                    <a:p>
                      <a:pPr marL="61595">
                        <a:spcAft>
                          <a:spcPts val="0"/>
                        </a:spcAft>
                      </a:pPr>
                      <a:endParaRPr lang="en-GB" sz="1200" b="1"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676137">
                <a:tc>
                  <a:txBody>
                    <a:bodyPr/>
                    <a:lstStyle/>
                    <a:p>
                      <a:pPr marL="63500">
                        <a:lnSpc>
                          <a:spcPts val="1275"/>
                        </a:lnSpc>
                        <a:spcAft>
                          <a:spcPts val="0"/>
                        </a:spcAft>
                      </a:pPr>
                      <a:r>
                        <a:rPr lang="en-US" sz="1200" dirty="0">
                          <a:solidFill>
                            <a:srgbClr val="383838"/>
                          </a:solidFill>
                          <a:latin typeface="Times New Roman"/>
                          <a:ea typeface="Times New Roman"/>
                          <a:cs typeface="Times New Roman"/>
                        </a:rPr>
                        <a:t>Q7.</a:t>
                      </a:r>
                      <a:endParaRPr lang="en-GB" sz="1200" dirty="0">
                        <a:latin typeface="Calibri"/>
                        <a:ea typeface="Calibri"/>
                        <a:cs typeface="Times New Roman"/>
                      </a:endParaRPr>
                    </a:p>
                    <a:p>
                      <a:pPr marL="63500">
                        <a:spcAft>
                          <a:spcPts val="0"/>
                        </a:spcAft>
                        <a:tabLst>
                          <a:tab pos="822325" algn="l"/>
                        </a:tabLst>
                      </a:pPr>
                      <a:endParaRPr lang="en-US" sz="1200" dirty="0" smtClean="0">
                        <a:solidFill>
                          <a:srgbClr val="383838"/>
                        </a:solidFill>
                        <a:latin typeface="Times New Roman"/>
                        <a:ea typeface="Times New Roman"/>
                        <a:cs typeface="Times New Roman"/>
                      </a:endParaRPr>
                    </a:p>
                    <a:p>
                      <a:pPr marL="63500">
                        <a:spcAft>
                          <a:spcPts val="0"/>
                        </a:spcAft>
                        <a:tabLst>
                          <a:tab pos="822325" algn="l"/>
                        </a:tabLst>
                      </a:pPr>
                      <a:r>
                        <a:rPr lang="en-US" sz="1200" b="1" dirty="0" smtClean="0">
                          <a:solidFill>
                            <a:srgbClr val="383838"/>
                          </a:solidFill>
                          <a:latin typeface="Times New Roman"/>
                          <a:ea typeface="Times New Roman"/>
                          <a:cs typeface="Times New Roman"/>
                        </a:rPr>
                        <a:t>Response</a:t>
                      </a:r>
                      <a:r>
                        <a:rPr lang="en-US" sz="1200" b="1" dirty="0">
                          <a:solidFill>
                            <a:srgbClr val="383838"/>
                          </a:solidFill>
                          <a:latin typeface="Times New Roman"/>
                          <a:ea typeface="Times New Roman"/>
                          <a:cs typeface="Times New Roman"/>
                        </a:rPr>
                        <a:t>	</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61595">
                        <a:lnSpc>
                          <a:spcPts val="1310"/>
                        </a:lnSpc>
                        <a:spcAft>
                          <a:spcPts val="0"/>
                        </a:spcAft>
                      </a:pPr>
                      <a:r>
                        <a:rPr lang="en-US" sz="1200" dirty="0">
                          <a:solidFill>
                            <a:srgbClr val="383838"/>
                          </a:solidFill>
                          <a:latin typeface="Times New Roman"/>
                          <a:ea typeface="Times New Roman"/>
                          <a:cs typeface="Times New Roman"/>
                        </a:rPr>
                        <a:t>Are</a:t>
                      </a:r>
                      <a:r>
                        <a:rPr lang="en-US" sz="1200" spc="-9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7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arrangements</a:t>
                      </a:r>
                      <a:r>
                        <a:rPr lang="en-US" sz="1200" spc="-2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to</a:t>
                      </a:r>
                      <a:r>
                        <a:rPr lang="en-US" sz="1200" spc="-8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review</a:t>
                      </a:r>
                      <a:r>
                        <a:rPr lang="en-US" sz="1200" spc="-2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6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ongoing</a:t>
                      </a:r>
                      <a:r>
                        <a:rPr lang="en-US" sz="1200" spc="-8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work</a:t>
                      </a:r>
                      <a:r>
                        <a:rPr lang="en-US" sz="1200" spc="-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of</a:t>
                      </a:r>
                      <a:r>
                        <a:rPr lang="en-US" sz="1200" spc="-8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MOU</a:t>
                      </a:r>
                      <a:r>
                        <a:rPr lang="en-US" sz="1200" spc="-5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working</a:t>
                      </a:r>
                      <a:r>
                        <a:rPr lang="en-US" sz="1200" spc="5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effectively?</a:t>
                      </a:r>
                      <a:endParaRPr lang="en-GB" sz="1200" dirty="0">
                        <a:latin typeface="Calibri"/>
                        <a:ea typeface="Calibri"/>
                        <a:cs typeface="Times New Roman"/>
                      </a:endParaRPr>
                    </a:p>
                    <a:p>
                      <a:pPr marL="61595">
                        <a:spcAft>
                          <a:spcPts val="0"/>
                        </a:spcAft>
                      </a:pPr>
                      <a:endParaRPr lang="en-US" sz="1200" dirty="0" smtClean="0">
                        <a:solidFill>
                          <a:srgbClr val="383838"/>
                        </a:solidFill>
                        <a:latin typeface="Times New Roman"/>
                        <a:ea typeface="Times New Roman"/>
                        <a:cs typeface="Times New Roman"/>
                      </a:endParaRPr>
                    </a:p>
                    <a:p>
                      <a:pPr marL="61595">
                        <a:spcAft>
                          <a:spcPts val="0"/>
                        </a:spcAft>
                      </a:pPr>
                      <a:r>
                        <a:rPr lang="en-US" sz="1200" b="1" dirty="0" smtClean="0">
                          <a:solidFill>
                            <a:srgbClr val="383838"/>
                          </a:solidFill>
                          <a:latin typeface="Times New Roman"/>
                          <a:ea typeface="Times New Roman"/>
                          <a:cs typeface="Times New Roman"/>
                        </a:rPr>
                        <a:t>Unsure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r h="879254">
                <a:tc>
                  <a:txBody>
                    <a:bodyPr/>
                    <a:lstStyle/>
                    <a:p>
                      <a:pPr marL="63500">
                        <a:lnSpc>
                          <a:spcPts val="1275"/>
                        </a:lnSpc>
                        <a:spcAft>
                          <a:spcPts val="0"/>
                        </a:spcAft>
                      </a:pPr>
                      <a:r>
                        <a:rPr lang="en-US" sz="1200" dirty="0">
                          <a:solidFill>
                            <a:srgbClr val="383838"/>
                          </a:solidFill>
                          <a:latin typeface="Times New Roman"/>
                          <a:ea typeface="Times New Roman"/>
                          <a:cs typeface="Times New Roman"/>
                        </a:rPr>
                        <a:t>Q8.</a:t>
                      </a:r>
                      <a:endParaRPr lang="en-GB" sz="1200" dirty="0">
                        <a:latin typeface="Calibri"/>
                        <a:ea typeface="Calibri"/>
                        <a:cs typeface="Times New Roman"/>
                      </a:endParaRPr>
                    </a:p>
                    <a:p>
                      <a:pPr marL="63500">
                        <a:spcAft>
                          <a:spcPts val="0"/>
                        </a:spcAft>
                      </a:pPr>
                      <a:endParaRPr lang="en-US" sz="1200" dirty="0" smtClean="0">
                        <a:solidFill>
                          <a:srgbClr val="383838"/>
                        </a:solidFill>
                        <a:latin typeface="Times New Roman"/>
                        <a:ea typeface="Times New Roman"/>
                        <a:cs typeface="Times New Roman"/>
                      </a:endParaRPr>
                    </a:p>
                    <a:p>
                      <a:pPr marL="63500">
                        <a:spcAft>
                          <a:spcPts val="0"/>
                        </a:spcAft>
                      </a:pPr>
                      <a:endParaRPr lang="en-US" sz="1200" dirty="0" smtClean="0">
                        <a:solidFill>
                          <a:srgbClr val="383838"/>
                        </a:solidFill>
                        <a:latin typeface="Times New Roman"/>
                        <a:ea typeface="Times New Roman"/>
                        <a:cs typeface="Times New Roman"/>
                      </a:endParaRPr>
                    </a:p>
                    <a:p>
                      <a:pPr marL="63500">
                        <a:spcAft>
                          <a:spcPts val="0"/>
                        </a:spcAft>
                      </a:pPr>
                      <a:r>
                        <a:rPr lang="en-US" sz="1200" b="1" dirty="0" smtClean="0">
                          <a:solidFill>
                            <a:srgbClr val="383838"/>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0485" marR="303530">
                        <a:lnSpc>
                          <a:spcPct val="103000"/>
                        </a:lnSpc>
                        <a:spcBef>
                          <a:spcPts val="20"/>
                        </a:spcBef>
                        <a:spcAft>
                          <a:spcPts val="0"/>
                        </a:spcAft>
                      </a:pPr>
                      <a:r>
                        <a:rPr lang="en-US" sz="1200" dirty="0">
                          <a:solidFill>
                            <a:srgbClr val="383838"/>
                          </a:solidFill>
                          <a:latin typeface="Times New Roman"/>
                          <a:ea typeface="Times New Roman"/>
                          <a:cs typeface="Times New Roman"/>
                        </a:rPr>
                        <a:t>Could you estimate</a:t>
                      </a:r>
                      <a:r>
                        <a:rPr lang="en-US" sz="1200" spc="-6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10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number of</a:t>
                      </a:r>
                      <a:r>
                        <a:rPr lang="en-US" sz="1200" spc="-1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meetings</a:t>
                      </a:r>
                      <a:r>
                        <a:rPr lang="en-US" sz="1200" spc="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you</a:t>
                      </a:r>
                      <a:r>
                        <a:rPr lang="en-US" sz="1200" spc="-3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have</a:t>
                      </a:r>
                      <a:r>
                        <a:rPr lang="en-US" sz="1200" spc="-9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had</a:t>
                      </a:r>
                      <a:r>
                        <a:rPr lang="en-US" sz="1200" spc="-1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with</a:t>
                      </a:r>
                      <a:r>
                        <a:rPr lang="en-US" sz="1200" spc="-1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7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CPS/NHS/Police</a:t>
                      </a:r>
                      <a:r>
                        <a:rPr lang="en-US" sz="1200" spc="-1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to discuss</a:t>
                      </a:r>
                      <a:r>
                        <a:rPr lang="en-US" sz="1200" spc="-3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aspects</a:t>
                      </a:r>
                      <a:r>
                        <a:rPr lang="en-US" sz="1200" spc="-5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of</a:t>
                      </a:r>
                      <a:r>
                        <a:rPr lang="en-US" sz="1200" spc="-9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11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MOU</a:t>
                      </a:r>
                      <a:r>
                        <a:rPr lang="en-US" sz="1200" spc="1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since</a:t>
                      </a:r>
                      <a:r>
                        <a:rPr lang="en-US" sz="1200" spc="-6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its</a:t>
                      </a:r>
                      <a:r>
                        <a:rPr lang="en-US" sz="1200" spc="-8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inception?</a:t>
                      </a:r>
                      <a:endParaRPr lang="en-GB" sz="1200" dirty="0">
                        <a:latin typeface="Calibri"/>
                        <a:ea typeface="Calibri"/>
                        <a:cs typeface="Times New Roman"/>
                      </a:endParaRPr>
                    </a:p>
                    <a:p>
                      <a:pPr marL="70485">
                        <a:spcAft>
                          <a:spcPts val="0"/>
                        </a:spcAft>
                      </a:pPr>
                      <a:endParaRPr lang="en-US" sz="1200" dirty="0" smtClean="0">
                        <a:solidFill>
                          <a:srgbClr val="383838"/>
                        </a:solidFill>
                        <a:latin typeface="Times New Roman"/>
                        <a:ea typeface="Times New Roman"/>
                        <a:cs typeface="Times New Roman"/>
                      </a:endParaRPr>
                    </a:p>
                    <a:p>
                      <a:pPr marL="70485">
                        <a:spcAft>
                          <a:spcPts val="0"/>
                        </a:spcAft>
                      </a:pPr>
                      <a:r>
                        <a:rPr lang="en-US" sz="1200" b="1" dirty="0" smtClean="0">
                          <a:solidFill>
                            <a:srgbClr val="383838"/>
                          </a:solidFill>
                          <a:latin typeface="Times New Roman"/>
                          <a:ea typeface="Times New Roman"/>
                          <a:cs typeface="Times New Roman"/>
                        </a:rPr>
                        <a:t>One</a:t>
                      </a:r>
                    </a:p>
                    <a:p>
                      <a:pPr marL="70485">
                        <a:spcAft>
                          <a:spcPts val="0"/>
                        </a:spcAft>
                      </a:pPr>
                      <a:endParaRPr lang="en-GB" sz="12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r h="1828614">
                <a:tc>
                  <a:txBody>
                    <a:bodyPr/>
                    <a:lstStyle/>
                    <a:p>
                      <a:pPr marL="63500">
                        <a:lnSpc>
                          <a:spcPts val="1275"/>
                        </a:lnSpc>
                        <a:spcAft>
                          <a:spcPts val="0"/>
                        </a:spcAft>
                      </a:pPr>
                      <a:r>
                        <a:rPr lang="en-US" sz="1200" dirty="0">
                          <a:solidFill>
                            <a:srgbClr val="383838"/>
                          </a:solidFill>
                          <a:latin typeface="Times New Roman"/>
                          <a:ea typeface="Times New Roman"/>
                          <a:cs typeface="Times New Roman"/>
                        </a:rPr>
                        <a:t>Q9.</a:t>
                      </a:r>
                      <a:endParaRPr lang="en-GB" sz="1200" dirty="0">
                        <a:latin typeface="Calibri"/>
                        <a:ea typeface="Calibri"/>
                        <a:cs typeface="Times New Roman"/>
                      </a:endParaRPr>
                    </a:p>
                    <a:p>
                      <a:pPr marL="63500">
                        <a:spcAft>
                          <a:spcPts val="0"/>
                        </a:spcAft>
                      </a:pPr>
                      <a:endParaRPr lang="en-US" sz="1200" dirty="0" smtClean="0">
                        <a:solidFill>
                          <a:srgbClr val="383838"/>
                        </a:solidFill>
                        <a:latin typeface="Times New Roman"/>
                        <a:ea typeface="Times New Roman"/>
                        <a:cs typeface="Times New Roman"/>
                      </a:endParaRPr>
                    </a:p>
                    <a:p>
                      <a:pPr marL="63500">
                        <a:spcAft>
                          <a:spcPts val="0"/>
                        </a:spcAft>
                      </a:pPr>
                      <a:r>
                        <a:rPr lang="en-US" sz="1200" b="1" dirty="0" smtClean="0">
                          <a:solidFill>
                            <a:srgbClr val="383838"/>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0485">
                        <a:lnSpc>
                          <a:spcPts val="1310"/>
                        </a:lnSpc>
                        <a:spcAft>
                          <a:spcPts val="0"/>
                        </a:spcAft>
                      </a:pPr>
                      <a:r>
                        <a:rPr lang="en-US" sz="1200" dirty="0">
                          <a:solidFill>
                            <a:srgbClr val="383838"/>
                          </a:solidFill>
                          <a:latin typeface="Times New Roman"/>
                          <a:ea typeface="Times New Roman"/>
                          <a:cs typeface="Times New Roman"/>
                        </a:rPr>
                        <a:t>Please</a:t>
                      </a:r>
                      <a:r>
                        <a:rPr lang="en-US" sz="1200" spc="-10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provide</a:t>
                      </a:r>
                      <a:r>
                        <a:rPr lang="en-US" sz="1200" spc="-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examples</a:t>
                      </a:r>
                      <a:r>
                        <a:rPr lang="en-US" sz="1200" spc="-8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of</a:t>
                      </a:r>
                      <a:r>
                        <a:rPr lang="en-US" sz="1200" spc="-8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specific</a:t>
                      </a:r>
                      <a:r>
                        <a:rPr lang="en-US" sz="1200" spc="-8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cases</a:t>
                      </a:r>
                      <a:r>
                        <a:rPr lang="en-US" sz="1200" spc="-1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which</a:t>
                      </a:r>
                      <a:r>
                        <a:rPr lang="en-US" sz="1200" spc="-5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demonstrate</a:t>
                      </a:r>
                      <a:r>
                        <a:rPr lang="en-US" sz="1200" dirty="0" smtClean="0">
                          <a:solidFill>
                            <a:srgbClr val="383838"/>
                          </a:solidFill>
                          <a:latin typeface="Times New Roman"/>
                          <a:ea typeface="Times New Roman"/>
                          <a:cs typeface="Times New Roman"/>
                        </a:rPr>
                        <a:t>:-</a:t>
                      </a:r>
                    </a:p>
                    <a:p>
                      <a:pPr marL="342900" lvl="0" indent="-342900">
                        <a:spcAft>
                          <a:spcPts val="0"/>
                        </a:spcAft>
                        <a:buClr>
                          <a:srgbClr val="383838"/>
                        </a:buClr>
                        <a:buSzPts val="1150"/>
                        <a:buFont typeface="Times New Roman"/>
                        <a:buNone/>
                        <a:tabLst>
                          <a:tab pos="253365" algn="l"/>
                        </a:tabLst>
                      </a:pPr>
                      <a:endParaRPr lang="en-GB" sz="1200" dirty="0" smtClean="0">
                        <a:solidFill>
                          <a:schemeClr val="tx1"/>
                        </a:solidFill>
                        <a:latin typeface="Calibri"/>
                        <a:ea typeface="Times New Roman"/>
                        <a:cs typeface="Times New Roman"/>
                      </a:endParaRPr>
                    </a:p>
                    <a:p>
                      <a:pPr marL="342900" lvl="0" indent="-342900">
                        <a:spcAft>
                          <a:spcPts val="0"/>
                        </a:spcAft>
                        <a:buClr>
                          <a:srgbClr val="383838"/>
                        </a:buClr>
                        <a:buSzPts val="1150"/>
                        <a:buFont typeface="Times New Roman"/>
                        <a:buNone/>
                        <a:tabLst>
                          <a:tab pos="253365" algn="l"/>
                        </a:tabLst>
                      </a:pPr>
                      <a:r>
                        <a:rPr lang="en-GB" sz="1200" dirty="0" smtClean="0">
                          <a:solidFill>
                            <a:schemeClr val="tx1"/>
                          </a:solidFill>
                          <a:latin typeface="Calibri"/>
                          <a:ea typeface="Times New Roman"/>
                          <a:cs typeface="Times New Roman"/>
                        </a:rPr>
                        <a:t> 1.</a:t>
                      </a:r>
                      <a:r>
                        <a:rPr lang="en-GB" sz="1200" baseline="0" dirty="0" smtClean="0">
                          <a:solidFill>
                            <a:schemeClr val="tx1"/>
                          </a:solidFill>
                          <a:latin typeface="Calibri"/>
                          <a:ea typeface="Times New Roman"/>
                          <a:cs typeface="Times New Roman"/>
                        </a:rPr>
                        <a:t> </a:t>
                      </a:r>
                      <a:r>
                        <a:rPr lang="en-US" sz="1200" dirty="0" smtClean="0">
                          <a:solidFill>
                            <a:srgbClr val="383838"/>
                          </a:solidFill>
                          <a:latin typeface="Times New Roman"/>
                          <a:ea typeface="Times New Roman"/>
                          <a:cs typeface="Times New Roman"/>
                        </a:rPr>
                        <a:t>Where</a:t>
                      </a:r>
                      <a:r>
                        <a:rPr lang="en-US" sz="1200" spc="-60" dirty="0" smtClean="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your</a:t>
                      </a:r>
                      <a:r>
                        <a:rPr lang="en-US" sz="1200" spc="-8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relationships</a:t>
                      </a:r>
                      <a:r>
                        <a:rPr lang="en-US" sz="1200" spc="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with</a:t>
                      </a:r>
                      <a:r>
                        <a:rPr lang="en-US" sz="1200" spc="-2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7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Police</a:t>
                      </a:r>
                      <a:r>
                        <a:rPr lang="en-US" sz="1200" spc="-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are</a:t>
                      </a:r>
                      <a:r>
                        <a:rPr lang="en-US" sz="1200" spc="-30" dirty="0">
                          <a:solidFill>
                            <a:srgbClr val="383838"/>
                          </a:solidFill>
                          <a:latin typeface="Times New Roman"/>
                          <a:ea typeface="Times New Roman"/>
                          <a:cs typeface="Times New Roman"/>
                        </a:rPr>
                        <a:t> </a:t>
                      </a:r>
                      <a:r>
                        <a:rPr lang="en-US" sz="1200" dirty="0">
                          <a:solidFill>
                            <a:srgbClr val="4B4B4B"/>
                          </a:solidFill>
                          <a:latin typeface="Times New Roman"/>
                          <a:ea typeface="Times New Roman"/>
                          <a:cs typeface="Times New Roman"/>
                        </a:rPr>
                        <a:t>good;</a:t>
                      </a:r>
                      <a:endParaRPr lang="en-GB" sz="1200" dirty="0">
                        <a:latin typeface="Calibri"/>
                        <a:ea typeface="Times New Roman"/>
                        <a:cs typeface="Times New Roman"/>
                      </a:endParaRPr>
                    </a:p>
                    <a:p>
                      <a:pPr marL="70485">
                        <a:lnSpc>
                          <a:spcPts val="1380"/>
                        </a:lnSpc>
                        <a:spcAft>
                          <a:spcPts val="0"/>
                        </a:spcAft>
                      </a:pPr>
                      <a:r>
                        <a:rPr lang="en-US" sz="1200" b="1" dirty="0">
                          <a:solidFill>
                            <a:srgbClr val="383838"/>
                          </a:solidFill>
                          <a:latin typeface="Times New Roman"/>
                          <a:ea typeface="Times New Roman"/>
                          <a:cs typeface="Times New Roman"/>
                        </a:rPr>
                        <a:t>Initial</a:t>
                      </a:r>
                      <a:r>
                        <a:rPr lang="en-US" sz="1200" b="1" spc="-3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meeting 4</a:t>
                      </a:r>
                      <a:r>
                        <a:rPr lang="en-US" sz="1200" b="1" spc="-10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years</a:t>
                      </a:r>
                      <a:r>
                        <a:rPr lang="en-US" sz="1200" b="1" spc="4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ago</a:t>
                      </a:r>
                      <a:r>
                        <a:rPr lang="en-US" sz="1200" b="1" spc="-10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with</a:t>
                      </a:r>
                      <a:r>
                        <a:rPr lang="en-US" sz="1200" b="1" spc="-3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Police</a:t>
                      </a:r>
                      <a:r>
                        <a:rPr lang="en-US" sz="1200" b="1" spc="-15" dirty="0">
                          <a:solidFill>
                            <a:srgbClr val="383838"/>
                          </a:solidFill>
                          <a:latin typeface="Times New Roman"/>
                          <a:ea typeface="Times New Roman"/>
                          <a:cs typeface="Times New Roman"/>
                        </a:rPr>
                        <a:t> </a:t>
                      </a:r>
                      <a:r>
                        <a:rPr lang="en-US" sz="1200" b="1" dirty="0" smtClean="0">
                          <a:solidFill>
                            <a:srgbClr val="383838"/>
                          </a:solidFill>
                          <a:latin typeface="Times New Roman"/>
                          <a:ea typeface="Times New Roman"/>
                          <a:cs typeface="Times New Roman"/>
                        </a:rPr>
                        <a:t>SPOCs</a:t>
                      </a:r>
                    </a:p>
                    <a:p>
                      <a:pPr marL="70485">
                        <a:lnSpc>
                          <a:spcPts val="1380"/>
                        </a:lnSpc>
                        <a:spcAft>
                          <a:spcPts val="0"/>
                        </a:spcAft>
                      </a:pPr>
                      <a:endParaRPr lang="en-GB" sz="1200" b="1" dirty="0">
                        <a:latin typeface="Calibri"/>
                        <a:ea typeface="Calibri"/>
                        <a:cs typeface="Times New Roman"/>
                      </a:endParaRPr>
                    </a:p>
                    <a:p>
                      <a:pPr marL="342900" marR="1498600" lvl="0" indent="-342900">
                        <a:lnSpc>
                          <a:spcPct val="105000"/>
                        </a:lnSpc>
                        <a:spcAft>
                          <a:spcPts val="0"/>
                        </a:spcAft>
                        <a:buClr>
                          <a:srgbClr val="383838"/>
                        </a:buClr>
                        <a:buSzPts val="1150"/>
                        <a:buFont typeface="Times New Roman"/>
                        <a:buNone/>
                        <a:tabLst>
                          <a:tab pos="253365" algn="l"/>
                        </a:tabLst>
                      </a:pPr>
                      <a:r>
                        <a:rPr lang="en-US" sz="1200" dirty="0" smtClean="0">
                          <a:solidFill>
                            <a:srgbClr val="383838"/>
                          </a:solidFill>
                          <a:latin typeface="Times New Roman"/>
                          <a:ea typeface="Times New Roman"/>
                          <a:cs typeface="Times New Roman"/>
                        </a:rPr>
                        <a:t> 2. Where</a:t>
                      </a:r>
                      <a:r>
                        <a:rPr lang="en-US" sz="1200" spc="-60" dirty="0" smtClean="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you</a:t>
                      </a:r>
                      <a:r>
                        <a:rPr lang="en-US" sz="1200" spc="-3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demonstrate</a:t>
                      </a:r>
                      <a:r>
                        <a:rPr lang="en-US" sz="1200" spc="-6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your</a:t>
                      </a:r>
                      <a:r>
                        <a:rPr lang="en-US" sz="1200" spc="-2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relationship</a:t>
                      </a:r>
                      <a:r>
                        <a:rPr lang="en-US" sz="1200" spc="3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with</a:t>
                      </a:r>
                      <a:r>
                        <a:rPr lang="en-US" sz="1200" spc="-2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CPS</a:t>
                      </a:r>
                      <a:r>
                        <a:rPr lang="en-US" sz="1200" spc="-9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is</a:t>
                      </a:r>
                      <a:r>
                        <a:rPr lang="en-US" sz="1200" spc="-8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good; </a:t>
                      </a:r>
                      <a:r>
                        <a:rPr lang="en-US" sz="1200" b="1" dirty="0" smtClean="0">
                          <a:solidFill>
                            <a:srgbClr val="383838"/>
                          </a:solidFill>
                          <a:latin typeface="Times New Roman"/>
                          <a:ea typeface="Times New Roman"/>
                          <a:cs typeface="Times New Roman"/>
                        </a:rPr>
                        <a:t>N/A</a:t>
                      </a:r>
                    </a:p>
                    <a:p>
                      <a:pPr marL="342900" marR="1498600" lvl="0" indent="-342900">
                        <a:lnSpc>
                          <a:spcPct val="105000"/>
                        </a:lnSpc>
                        <a:spcAft>
                          <a:spcPts val="0"/>
                        </a:spcAft>
                        <a:buClr>
                          <a:srgbClr val="383838"/>
                        </a:buClr>
                        <a:buSzPts val="1150"/>
                        <a:buFont typeface="Times New Roman"/>
                        <a:buNone/>
                        <a:tabLst>
                          <a:tab pos="253365" algn="l"/>
                        </a:tabLst>
                      </a:pPr>
                      <a:endParaRPr lang="en-GB" sz="1200" b="1" dirty="0" smtClean="0">
                        <a:solidFill>
                          <a:schemeClr val="tx1"/>
                        </a:solidFill>
                        <a:latin typeface="Calibri"/>
                        <a:ea typeface="Times New Roman"/>
                        <a:cs typeface="Times New Roman"/>
                      </a:endParaRPr>
                    </a:p>
                    <a:p>
                      <a:pPr marL="342900" marR="1498600" lvl="0" indent="-342900">
                        <a:lnSpc>
                          <a:spcPct val="105000"/>
                        </a:lnSpc>
                        <a:spcAft>
                          <a:spcPts val="0"/>
                        </a:spcAft>
                        <a:buClr>
                          <a:srgbClr val="383838"/>
                        </a:buClr>
                        <a:buSzPts val="1150"/>
                        <a:buFont typeface="Times New Roman"/>
                        <a:buNone/>
                        <a:tabLst>
                          <a:tab pos="253365" algn="l"/>
                        </a:tabLst>
                      </a:pPr>
                      <a:r>
                        <a:rPr lang="en-GB" sz="1200" dirty="0" smtClean="0">
                          <a:solidFill>
                            <a:schemeClr val="tx1"/>
                          </a:solidFill>
                          <a:latin typeface="Calibri"/>
                          <a:ea typeface="Times New Roman"/>
                          <a:cs typeface="Times New Roman"/>
                        </a:rPr>
                        <a:t> 3.</a:t>
                      </a:r>
                      <a:r>
                        <a:rPr lang="en-GB" sz="1200" baseline="0" dirty="0" smtClean="0">
                          <a:solidFill>
                            <a:schemeClr val="tx1"/>
                          </a:solidFill>
                          <a:latin typeface="Calibri"/>
                          <a:ea typeface="Times New Roman"/>
                          <a:cs typeface="Times New Roman"/>
                        </a:rPr>
                        <a:t> </a:t>
                      </a:r>
                      <a:r>
                        <a:rPr lang="en-US" sz="1200" dirty="0" smtClean="0">
                          <a:solidFill>
                            <a:srgbClr val="383838"/>
                          </a:solidFill>
                          <a:latin typeface="Times New Roman"/>
                          <a:ea typeface="Times New Roman"/>
                          <a:cs typeface="Times New Roman"/>
                        </a:rPr>
                        <a:t>That</a:t>
                      </a:r>
                      <a:r>
                        <a:rPr lang="en-US" sz="1200" spc="-85" dirty="0" smtClean="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you</a:t>
                      </a:r>
                      <a:r>
                        <a:rPr lang="en-US" sz="1200" spc="-4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demonstrate</a:t>
                      </a:r>
                      <a:r>
                        <a:rPr lang="en-US" sz="1200" spc="-1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your</a:t>
                      </a:r>
                      <a:r>
                        <a:rPr lang="en-US" sz="1200" spc="-50"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relationship</a:t>
                      </a:r>
                      <a:r>
                        <a:rPr lang="en-US" sz="1200" spc="-25" dirty="0">
                          <a:solidFill>
                            <a:srgbClr val="383838"/>
                          </a:solidFill>
                          <a:latin typeface="Times New Roman"/>
                          <a:ea typeface="Times New Roman"/>
                          <a:cs typeface="Times New Roman"/>
                        </a:rPr>
                        <a:t> </a:t>
                      </a:r>
                      <a:r>
                        <a:rPr lang="en-US" sz="1200" dirty="0">
                          <a:solidFill>
                            <a:srgbClr val="4B4B4B"/>
                          </a:solidFill>
                          <a:latin typeface="Times New Roman"/>
                          <a:ea typeface="Times New Roman"/>
                          <a:cs typeface="Times New Roman"/>
                        </a:rPr>
                        <a:t>with</a:t>
                      </a:r>
                      <a:r>
                        <a:rPr lang="en-US" sz="1200" spc="-30" dirty="0">
                          <a:solidFill>
                            <a:srgbClr val="4B4B4B"/>
                          </a:solidFill>
                          <a:latin typeface="Times New Roman"/>
                          <a:ea typeface="Times New Roman"/>
                          <a:cs typeface="Times New Roman"/>
                        </a:rPr>
                        <a:t> </a:t>
                      </a:r>
                      <a:r>
                        <a:rPr lang="en-US" sz="1200" dirty="0">
                          <a:solidFill>
                            <a:srgbClr val="383838"/>
                          </a:solidFill>
                          <a:latin typeface="Times New Roman"/>
                          <a:ea typeface="Times New Roman"/>
                          <a:cs typeface="Times New Roman"/>
                        </a:rPr>
                        <a:t>the</a:t>
                      </a:r>
                      <a:r>
                        <a:rPr lang="en-US" sz="1200" spc="-11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NHS</a:t>
                      </a:r>
                      <a:r>
                        <a:rPr lang="en-US" sz="1200" spc="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is</a:t>
                      </a:r>
                      <a:r>
                        <a:rPr lang="en-US" sz="1200" spc="-65" dirty="0">
                          <a:solidFill>
                            <a:srgbClr val="383838"/>
                          </a:solidFill>
                          <a:latin typeface="Times New Roman"/>
                          <a:ea typeface="Times New Roman"/>
                          <a:cs typeface="Times New Roman"/>
                        </a:rPr>
                        <a:t> </a:t>
                      </a:r>
                      <a:r>
                        <a:rPr lang="en-US" sz="1200" dirty="0">
                          <a:solidFill>
                            <a:srgbClr val="383838"/>
                          </a:solidFill>
                          <a:latin typeface="Times New Roman"/>
                          <a:ea typeface="Times New Roman"/>
                          <a:cs typeface="Times New Roman"/>
                        </a:rPr>
                        <a:t>good.</a:t>
                      </a:r>
                      <a:endParaRPr lang="en-GB" sz="1200" dirty="0">
                        <a:latin typeface="Calibri"/>
                        <a:ea typeface="Times New Roman"/>
                        <a:cs typeface="Times New Roman"/>
                      </a:endParaRPr>
                    </a:p>
                    <a:p>
                      <a:pPr marL="838835">
                        <a:lnSpc>
                          <a:spcPts val="1290"/>
                        </a:lnSpc>
                        <a:spcAft>
                          <a:spcPts val="0"/>
                        </a:spcAft>
                      </a:pPr>
                      <a:r>
                        <a:rPr lang="en-US" sz="1200" dirty="0">
                          <a:solidFill>
                            <a:srgbClr val="A5A5A5"/>
                          </a:solidFill>
                          <a:latin typeface="Times New Roman"/>
                          <a:ea typeface="Times New Roman"/>
                          <a:cs typeface="Times New Roman"/>
                        </a:rPr>
                        <a:t>'</a:t>
                      </a:r>
                      <a:endParaRPr lang="en-GB" sz="1200" dirty="0">
                        <a:latin typeface="Calibri"/>
                        <a:ea typeface="Calibri"/>
                        <a:cs typeface="Times New Roman"/>
                      </a:endParaRPr>
                    </a:p>
                    <a:p>
                      <a:pPr marL="70485">
                        <a:spcAft>
                          <a:spcPts val="0"/>
                        </a:spcAft>
                      </a:pPr>
                      <a:r>
                        <a:rPr lang="en-US" sz="1200" b="1" dirty="0">
                          <a:solidFill>
                            <a:srgbClr val="383838"/>
                          </a:solidFill>
                          <a:latin typeface="Times New Roman"/>
                          <a:ea typeface="Times New Roman"/>
                          <a:cs typeface="Times New Roman"/>
                        </a:rPr>
                        <a:t>Regular</a:t>
                      </a:r>
                      <a:r>
                        <a:rPr lang="en-US" sz="1200" b="1" spc="3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sharing</a:t>
                      </a:r>
                      <a:r>
                        <a:rPr lang="en-US" sz="1200" b="1" spc="-4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of</a:t>
                      </a:r>
                      <a:r>
                        <a:rPr lang="en-US" sz="1200" b="1" spc="-1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information</a:t>
                      </a:r>
                      <a:r>
                        <a:rPr lang="en-US" sz="1200" b="1" spc="6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with</a:t>
                      </a:r>
                      <a:r>
                        <a:rPr lang="en-US" sz="1200" b="1" spc="1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BCUHB</a:t>
                      </a:r>
                      <a:r>
                        <a:rPr lang="en-US" sz="1200" b="1" spc="60"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Case</a:t>
                      </a:r>
                      <a:r>
                        <a:rPr lang="en-US" sz="1200" b="1" spc="-5" dirty="0">
                          <a:solidFill>
                            <a:srgbClr val="383838"/>
                          </a:solidFill>
                          <a:latin typeface="Times New Roman"/>
                          <a:ea typeface="Times New Roman"/>
                          <a:cs typeface="Times New Roman"/>
                        </a:rPr>
                        <a:t> </a:t>
                      </a:r>
                      <a:r>
                        <a:rPr lang="en-US" sz="1200" b="1" dirty="0">
                          <a:solidFill>
                            <a:srgbClr val="383838"/>
                          </a:solidFill>
                          <a:latin typeface="Times New Roman"/>
                          <a:ea typeface="Times New Roman"/>
                          <a:cs typeface="Times New Roman"/>
                        </a:rPr>
                        <a:t>Manager</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854015" y="284672"/>
          <a:ext cx="7004649" cy="5406413"/>
        </p:xfrm>
        <a:graphic>
          <a:graphicData uri="http://schemas.openxmlformats.org/drawingml/2006/table">
            <a:tbl>
              <a:tblPr/>
              <a:tblGrid>
                <a:gridCol w="1086949"/>
                <a:gridCol w="5917700"/>
              </a:tblGrid>
              <a:tr h="649770">
                <a:tc>
                  <a:txBody>
                    <a:bodyPr/>
                    <a:lstStyle/>
                    <a:p>
                      <a:pPr marL="56515">
                        <a:lnSpc>
                          <a:spcPts val="1320"/>
                        </a:lnSpc>
                        <a:spcAft>
                          <a:spcPts val="0"/>
                        </a:spcAft>
                      </a:pPr>
                      <a:r>
                        <a:rPr lang="en-US" sz="1200" dirty="0">
                          <a:solidFill>
                            <a:srgbClr val="444444"/>
                          </a:solidFill>
                          <a:latin typeface="Times New Roman"/>
                          <a:ea typeface="Times New Roman"/>
                          <a:cs typeface="Times New Roman"/>
                        </a:rPr>
                        <a:t>Q10.</a:t>
                      </a:r>
                      <a:endParaRPr lang="en-GB" sz="1200" dirty="0">
                        <a:latin typeface="Calibri"/>
                        <a:ea typeface="Calibri"/>
                        <a:cs typeface="Times New Roman"/>
                      </a:endParaRPr>
                    </a:p>
                    <a:p>
                      <a:pPr marL="56515">
                        <a:spcAft>
                          <a:spcPts val="0"/>
                        </a:spcAft>
                      </a:pPr>
                      <a:endParaRPr lang="en-US" sz="1200" dirty="0" smtClean="0">
                        <a:solidFill>
                          <a:srgbClr val="444444"/>
                        </a:solidFill>
                        <a:latin typeface="Times New Roman"/>
                        <a:ea typeface="Times New Roman"/>
                        <a:cs typeface="Times New Roman"/>
                      </a:endParaRPr>
                    </a:p>
                    <a:p>
                      <a:pPr marL="56515">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a:lnSpc>
                          <a:spcPts val="1310"/>
                        </a:lnSpc>
                        <a:spcAft>
                          <a:spcPts val="0"/>
                        </a:spcAft>
                      </a:pPr>
                      <a:r>
                        <a:rPr lang="en-US" sz="1200" dirty="0">
                          <a:solidFill>
                            <a:srgbClr val="444444"/>
                          </a:solidFill>
                          <a:latin typeface="Times New Roman"/>
                          <a:ea typeface="Times New Roman"/>
                          <a:cs typeface="Times New Roman"/>
                        </a:rPr>
                        <a:t>Could</a:t>
                      </a:r>
                      <a:r>
                        <a:rPr lang="en-US" sz="1200" spc="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you</a:t>
                      </a:r>
                      <a:r>
                        <a:rPr lang="en-US" sz="1200" spc="-5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please</a:t>
                      </a:r>
                      <a:r>
                        <a:rPr lang="en-US" sz="1200" spc="1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confirm</a:t>
                      </a:r>
                      <a:r>
                        <a:rPr lang="en-US" sz="1200" spc="1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7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Police</a:t>
                      </a:r>
                      <a:r>
                        <a:rPr lang="en-US" sz="1200" spc="-1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SPOC</a:t>
                      </a:r>
                      <a:r>
                        <a:rPr lang="en-US" sz="1200" spc="-2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for</a:t>
                      </a:r>
                      <a:r>
                        <a:rPr lang="en-US" sz="1200" spc="-6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3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MOU</a:t>
                      </a:r>
                      <a:r>
                        <a:rPr lang="en-US" sz="1200" spc="-5" dirty="0">
                          <a:solidFill>
                            <a:srgbClr val="444444"/>
                          </a:solidFill>
                          <a:latin typeface="Times New Roman"/>
                          <a:ea typeface="Times New Roman"/>
                          <a:cs typeface="Times New Roman"/>
                        </a:rPr>
                        <a:t> </a:t>
                      </a:r>
                      <a:r>
                        <a:rPr lang="en-US" sz="1200" dirty="0">
                          <a:solidFill>
                            <a:srgbClr val="444444"/>
                          </a:solidFill>
                          <a:latin typeface="Times New Roman"/>
                          <a:ea typeface="Arial"/>
                          <a:cs typeface="Times New Roman"/>
                        </a:rPr>
                        <a:t>in</a:t>
                      </a:r>
                      <a:r>
                        <a:rPr lang="en-US" sz="1200" spc="-190" dirty="0">
                          <a:solidFill>
                            <a:srgbClr val="444444"/>
                          </a:solidFill>
                          <a:latin typeface="Times New Roman"/>
                          <a:ea typeface="Arial"/>
                          <a:cs typeface="Times New Roman"/>
                        </a:rPr>
                        <a:t> </a:t>
                      </a:r>
                      <a:r>
                        <a:rPr lang="en-US" sz="1200" dirty="0">
                          <a:solidFill>
                            <a:srgbClr val="444444"/>
                          </a:solidFill>
                          <a:latin typeface="Times New Roman"/>
                          <a:ea typeface="Times New Roman"/>
                          <a:cs typeface="Times New Roman"/>
                        </a:rPr>
                        <a:t>your</a:t>
                      </a:r>
                      <a:r>
                        <a:rPr lang="en-US" sz="1200" spc="25" dirty="0">
                          <a:solidFill>
                            <a:srgbClr val="444444"/>
                          </a:solidFill>
                          <a:latin typeface="Times New Roman"/>
                          <a:ea typeface="Times New Roman"/>
                          <a:cs typeface="Times New Roman"/>
                        </a:rPr>
                        <a:t> </a:t>
                      </a:r>
                      <a:r>
                        <a:rPr lang="en-US" sz="1200" dirty="0">
                          <a:solidFill>
                            <a:srgbClr val="282828"/>
                          </a:solidFill>
                          <a:latin typeface="Times New Roman"/>
                          <a:ea typeface="Times New Roman"/>
                          <a:cs typeface="Times New Roman"/>
                        </a:rPr>
                        <a:t>a</a:t>
                      </a:r>
                      <a:r>
                        <a:rPr lang="en-US" sz="1200" spc="-60" dirty="0">
                          <a:solidFill>
                            <a:srgbClr val="282828"/>
                          </a:solidFill>
                          <a:latin typeface="Times New Roman"/>
                          <a:ea typeface="Times New Roman"/>
                          <a:cs typeface="Times New Roman"/>
                        </a:rPr>
                        <a:t>r</a:t>
                      </a:r>
                      <a:r>
                        <a:rPr lang="en-US" sz="1200" dirty="0">
                          <a:solidFill>
                            <a:srgbClr val="444444"/>
                          </a:solidFill>
                          <a:latin typeface="Times New Roman"/>
                          <a:ea typeface="Times New Roman"/>
                          <a:cs typeface="Times New Roman"/>
                        </a:rPr>
                        <a:t>e</a:t>
                      </a:r>
                      <a:r>
                        <a:rPr lang="en-US" sz="1200" spc="5" dirty="0">
                          <a:solidFill>
                            <a:srgbClr val="444444"/>
                          </a:solidFill>
                          <a:latin typeface="Times New Roman"/>
                          <a:ea typeface="Times New Roman"/>
                          <a:cs typeface="Times New Roman"/>
                        </a:rPr>
                        <a:t>a</a:t>
                      </a:r>
                      <a:r>
                        <a:rPr lang="en-US" sz="1200" dirty="0">
                          <a:solidFill>
                            <a:srgbClr val="626262"/>
                          </a:solidFill>
                          <a:latin typeface="Times New Roman"/>
                          <a:ea typeface="Times New Roman"/>
                          <a:cs typeface="Times New Roman"/>
                        </a:rPr>
                        <a:t>.</a:t>
                      </a:r>
                      <a:endParaRPr lang="en-GB" sz="1200" dirty="0">
                        <a:latin typeface="Calibri"/>
                        <a:ea typeface="Calibri"/>
                        <a:cs typeface="Times New Roman"/>
                      </a:endParaRPr>
                    </a:p>
                    <a:p>
                      <a:pPr marL="60960">
                        <a:spcAft>
                          <a:spcPts val="0"/>
                        </a:spcAft>
                      </a:pPr>
                      <a:endParaRPr lang="en-US" sz="1200" dirty="0" smtClean="0">
                        <a:solidFill>
                          <a:srgbClr val="444444"/>
                        </a:solidFill>
                        <a:latin typeface="Times New Roman"/>
                        <a:ea typeface="Times New Roman"/>
                        <a:cs typeface="Times New Roman"/>
                      </a:endParaRPr>
                    </a:p>
                    <a:p>
                      <a:pPr marL="60960">
                        <a:spcAft>
                          <a:spcPts val="0"/>
                        </a:spcAft>
                      </a:pPr>
                      <a:r>
                        <a:rPr lang="en-US" sz="1200" b="1" dirty="0" smtClean="0">
                          <a:solidFill>
                            <a:srgbClr val="444444"/>
                          </a:solidFill>
                          <a:latin typeface="Times New Roman"/>
                          <a:ea typeface="Times New Roman"/>
                          <a:cs typeface="Times New Roman"/>
                        </a:rPr>
                        <a:t>Do</a:t>
                      </a:r>
                      <a:r>
                        <a:rPr lang="en-US" sz="1200" b="1" spc="5" dirty="0" smtClean="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not</a:t>
                      </a:r>
                      <a:r>
                        <a:rPr lang="en-US" sz="1200" b="1" spc="-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know</a:t>
                      </a:r>
                      <a:r>
                        <a:rPr lang="en-US" sz="1200" b="1" spc="7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current</a:t>
                      </a:r>
                      <a:r>
                        <a:rPr lang="en-US" sz="1200" b="1" spc="4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SPOC</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770">
                <a:tc>
                  <a:txBody>
                    <a:bodyPr/>
                    <a:lstStyle/>
                    <a:p>
                      <a:pPr>
                        <a:spcAft>
                          <a:spcPts val="0"/>
                        </a:spcAft>
                      </a:pPr>
                      <a:r>
                        <a:rPr lang="en-US" sz="1200" dirty="0">
                          <a:latin typeface="Times New Roman"/>
                          <a:ea typeface="Calibri"/>
                          <a:cs typeface="Times New Roman"/>
                        </a:rPr>
                        <a:t> Q11.</a:t>
                      </a:r>
                      <a:endParaRPr lang="en-GB" sz="1200" dirty="0">
                        <a:latin typeface="Calibri"/>
                        <a:ea typeface="Calibri"/>
                        <a:cs typeface="Times New Roman"/>
                      </a:endParaRPr>
                    </a:p>
                    <a:p>
                      <a:pPr marL="56515">
                        <a:spcAft>
                          <a:spcPts val="0"/>
                        </a:spcAft>
                      </a:pPr>
                      <a:endParaRPr lang="en-US" sz="1200" dirty="0" smtClean="0">
                        <a:solidFill>
                          <a:srgbClr val="444444"/>
                        </a:solidFill>
                        <a:latin typeface="Times New Roman"/>
                        <a:ea typeface="Times New Roman"/>
                        <a:cs typeface="Times New Roman"/>
                      </a:endParaRPr>
                    </a:p>
                    <a:p>
                      <a:pPr marL="56515">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a:spcBef>
                          <a:spcPts val="20"/>
                        </a:spcBef>
                        <a:spcAft>
                          <a:spcPts val="0"/>
                        </a:spcAft>
                      </a:pPr>
                      <a:r>
                        <a:rPr lang="en-US" sz="1200" dirty="0">
                          <a:solidFill>
                            <a:srgbClr val="444444"/>
                          </a:solidFill>
                          <a:latin typeface="Times New Roman"/>
                          <a:ea typeface="Times New Roman"/>
                          <a:cs typeface="Times New Roman"/>
                        </a:rPr>
                        <a:t>Could</a:t>
                      </a:r>
                      <a:r>
                        <a:rPr lang="en-US" sz="1200" spc="15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you</a:t>
                      </a:r>
                      <a:r>
                        <a:rPr lang="en-US" sz="1200" spc="6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please</a:t>
                      </a:r>
                      <a:r>
                        <a:rPr lang="en-US" sz="1200" spc="26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confirm</a:t>
                      </a:r>
                      <a:r>
                        <a:rPr lang="en-US" sz="1200" spc="15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who</a:t>
                      </a:r>
                      <a:r>
                        <a:rPr lang="en-US" sz="1200" spc="9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9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CPS</a:t>
                      </a:r>
                      <a:r>
                        <a:rPr lang="en-US" sz="1200" spc="13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SPOC</a:t>
                      </a:r>
                      <a:r>
                        <a:rPr lang="en-US" sz="1200" spc="1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is</a:t>
                      </a:r>
                      <a:r>
                        <a:rPr lang="en-US" sz="1200" spc="12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for</a:t>
                      </a:r>
                      <a:r>
                        <a:rPr lang="en-US" sz="1200" spc="9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your</a:t>
                      </a:r>
                      <a:r>
                        <a:rPr lang="en-US" sz="1200" spc="16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Heal$</a:t>
                      </a:r>
                      <a:r>
                        <a:rPr lang="en-US" sz="1200" spc="1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Board</a:t>
                      </a:r>
                      <a:r>
                        <a:rPr lang="en-US" sz="1200" dirty="0" smtClean="0">
                          <a:solidFill>
                            <a:srgbClr val="444444"/>
                          </a:solidFill>
                          <a:latin typeface="Times New Roman"/>
                          <a:ea typeface="Times New Roman"/>
                          <a:cs typeface="Times New Roman"/>
                        </a:rPr>
                        <a:t>.</a:t>
                      </a:r>
                    </a:p>
                    <a:p>
                      <a:pPr marL="60960">
                        <a:spcBef>
                          <a:spcPts val="20"/>
                        </a:spcBef>
                        <a:spcAft>
                          <a:spcPts val="0"/>
                        </a:spcAft>
                      </a:pPr>
                      <a:endParaRPr lang="en-GB" sz="1200" dirty="0">
                        <a:latin typeface="Calibri"/>
                        <a:ea typeface="Calibri"/>
                        <a:cs typeface="Times New Roman"/>
                      </a:endParaRPr>
                    </a:p>
                    <a:p>
                      <a:pPr marL="60960">
                        <a:spcAft>
                          <a:spcPts val="0"/>
                        </a:spcAft>
                      </a:pPr>
                      <a:r>
                        <a:rPr lang="en-US" sz="1200" b="1" dirty="0">
                          <a:solidFill>
                            <a:srgbClr val="444444"/>
                          </a:solidFill>
                          <a:latin typeface="Times New Roman"/>
                          <a:ea typeface="Times New Roman"/>
                          <a:cs typeface="Times New Roman"/>
                        </a:rPr>
                        <a:t>As</a:t>
                      </a:r>
                      <a:r>
                        <a:rPr lang="en-US" sz="1200" b="1" spc="10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above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9516">
                <a:tc>
                  <a:txBody>
                    <a:bodyPr/>
                    <a:lstStyle/>
                    <a:p>
                      <a:pPr>
                        <a:spcAft>
                          <a:spcPts val="0"/>
                        </a:spcAft>
                      </a:pPr>
                      <a:r>
                        <a:rPr lang="en-US" sz="1200" dirty="0">
                          <a:latin typeface="Times New Roman"/>
                          <a:ea typeface="Calibri"/>
                          <a:cs typeface="Times New Roman"/>
                        </a:rPr>
                        <a:t> Q12.</a:t>
                      </a:r>
                      <a:endParaRPr lang="en-GB" sz="1200" dirty="0">
                        <a:latin typeface="Calibri"/>
                        <a:ea typeface="Calibri"/>
                        <a:cs typeface="Times New Roman"/>
                      </a:endParaRPr>
                    </a:p>
                    <a:p>
                      <a:pPr marL="56515">
                        <a:spcAft>
                          <a:spcPts val="0"/>
                        </a:spcAft>
                      </a:pPr>
                      <a:endParaRPr lang="en-US" sz="1200" dirty="0" smtClean="0">
                        <a:solidFill>
                          <a:srgbClr val="444444"/>
                        </a:solidFill>
                        <a:latin typeface="Times New Roman"/>
                        <a:ea typeface="Times New Roman"/>
                        <a:cs typeface="Times New Roman"/>
                      </a:endParaRPr>
                    </a:p>
                    <a:p>
                      <a:pPr marL="56515">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a:spcBef>
                          <a:spcPts val="20"/>
                        </a:spcBef>
                        <a:spcAft>
                          <a:spcPts val="0"/>
                        </a:spcAft>
                      </a:pPr>
                      <a:r>
                        <a:rPr lang="en-US" sz="1200" dirty="0">
                          <a:solidFill>
                            <a:srgbClr val="444444"/>
                          </a:solidFill>
                          <a:latin typeface="Times New Roman"/>
                          <a:ea typeface="Times New Roman"/>
                          <a:cs typeface="Times New Roman"/>
                        </a:rPr>
                        <a:t>Who</a:t>
                      </a:r>
                      <a:r>
                        <a:rPr lang="en-US" sz="1200" spc="-7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is</a:t>
                      </a:r>
                      <a:r>
                        <a:rPr lang="en-US" sz="1200" spc="-9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8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Executive lead</a:t>
                      </a:r>
                      <a:r>
                        <a:rPr lang="en-US" sz="1200" spc="-3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for</a:t>
                      </a:r>
                      <a:r>
                        <a:rPr lang="en-US" sz="1200" spc="-7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your</a:t>
                      </a:r>
                      <a:r>
                        <a:rPr lang="en-US" sz="1200" spc="-3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Health</a:t>
                      </a:r>
                      <a:r>
                        <a:rPr lang="en-US" sz="1200" spc="-6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Board</a:t>
                      </a:r>
                      <a:r>
                        <a:rPr lang="en-US" sz="1200" spc="-2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in</a:t>
                      </a:r>
                      <a:r>
                        <a:rPr lang="en-US" sz="1200" spc="-12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relation</a:t>
                      </a:r>
                      <a:r>
                        <a:rPr lang="en-US" sz="1200" spc="-5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to</a:t>
                      </a:r>
                      <a:r>
                        <a:rPr lang="en-US" sz="1200" spc="-7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violence</a:t>
                      </a:r>
                      <a:r>
                        <a:rPr lang="en-US" sz="1200" spc="-2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and</a:t>
                      </a:r>
                      <a:r>
                        <a:rPr lang="en-US" sz="1200" spc="-1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aggression</a:t>
                      </a:r>
                      <a:endParaRPr lang="en-GB" sz="1200" dirty="0">
                        <a:latin typeface="Calibri"/>
                        <a:ea typeface="Calibri"/>
                        <a:cs typeface="Times New Roman"/>
                      </a:endParaRPr>
                    </a:p>
                    <a:p>
                      <a:pPr marL="60960" marR="902335">
                        <a:lnSpc>
                          <a:spcPct val="150000"/>
                        </a:lnSpc>
                        <a:spcAft>
                          <a:spcPts val="0"/>
                        </a:spcAft>
                      </a:pPr>
                      <a:r>
                        <a:rPr lang="en-US" sz="1200" b="1" dirty="0">
                          <a:solidFill>
                            <a:srgbClr val="444444"/>
                          </a:solidFill>
                          <a:latin typeface="Times New Roman"/>
                          <a:ea typeface="Times New Roman"/>
                          <a:cs typeface="Times New Roman"/>
                        </a:rPr>
                        <a:t>Claire</a:t>
                      </a:r>
                      <a:r>
                        <a:rPr lang="en-US" sz="1200" b="1" spc="-1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Bevan</a:t>
                      </a:r>
                      <a:r>
                        <a:rPr lang="en-US" sz="1200" b="1" spc="30" dirty="0">
                          <a:solidFill>
                            <a:srgbClr val="444444"/>
                          </a:solidFill>
                          <a:latin typeface="Times New Roman"/>
                          <a:ea typeface="Times New Roman"/>
                          <a:cs typeface="Times New Roman"/>
                        </a:rPr>
                        <a:t> </a:t>
                      </a:r>
                      <a:r>
                        <a:rPr lang="en-US" sz="1200" b="1" spc="15" dirty="0">
                          <a:solidFill>
                            <a:srgbClr val="444444"/>
                          </a:solidFill>
                          <a:latin typeface="Times New Roman"/>
                          <a:ea typeface="Times New Roman"/>
                          <a:cs typeface="Times New Roman"/>
                        </a:rPr>
                        <a:t>-</a:t>
                      </a:r>
                      <a:r>
                        <a:rPr lang="en-US" sz="1200" b="1" dirty="0">
                          <a:solidFill>
                            <a:srgbClr val="444444"/>
                          </a:solidFill>
                          <a:latin typeface="Times New Roman"/>
                          <a:ea typeface="Times New Roman"/>
                          <a:cs typeface="Times New Roman"/>
                        </a:rPr>
                        <a:t>Executive</a:t>
                      </a:r>
                      <a:r>
                        <a:rPr lang="en-US" sz="1200" b="1" spc="13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Director</a:t>
                      </a:r>
                      <a:r>
                        <a:rPr lang="en-US" sz="1200" b="1" spc="11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Quality,</a:t>
                      </a:r>
                      <a:r>
                        <a:rPr lang="en-US" sz="1200" b="1" spc="-2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Safety</a:t>
                      </a:r>
                      <a:r>
                        <a:rPr lang="en-US" sz="1200" b="1" spc="-4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&amp;</a:t>
                      </a:r>
                      <a:r>
                        <a:rPr lang="en-US" sz="1200" b="1" spc="6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Patient</a:t>
                      </a:r>
                      <a:r>
                        <a:rPr lang="en-US" sz="1200" b="1" spc="6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Experience James</a:t>
                      </a:r>
                      <a:r>
                        <a:rPr lang="en-US" sz="1200" b="1" spc="-1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Mycroft</a:t>
                      </a:r>
                      <a:r>
                        <a:rPr lang="en-US" sz="1200" b="1" spc="-10" dirty="0">
                          <a:solidFill>
                            <a:srgbClr val="444444"/>
                          </a:solidFill>
                          <a:latin typeface="Times New Roman"/>
                          <a:ea typeface="Times New Roman"/>
                          <a:cs typeface="Times New Roman"/>
                        </a:rPr>
                        <a:t> </a:t>
                      </a:r>
                      <a:r>
                        <a:rPr lang="en-US" sz="1200" b="1" dirty="0">
                          <a:solidFill>
                            <a:srgbClr val="444444"/>
                          </a:solidFill>
                          <a:latin typeface="Times New Roman"/>
                          <a:ea typeface="Arial"/>
                          <a:cs typeface="Times New Roman"/>
                        </a:rPr>
                        <a:t>will</a:t>
                      </a:r>
                      <a:r>
                        <a:rPr lang="en-US" sz="1200" b="1" spc="-105" dirty="0">
                          <a:solidFill>
                            <a:srgbClr val="444444"/>
                          </a:solidFill>
                          <a:latin typeface="Times New Roman"/>
                          <a:ea typeface="Arial"/>
                          <a:cs typeface="Times New Roman"/>
                        </a:rPr>
                        <a:t> </a:t>
                      </a:r>
                      <a:r>
                        <a:rPr lang="en-US" sz="1200" b="1" dirty="0">
                          <a:solidFill>
                            <a:srgbClr val="444444"/>
                          </a:solidFill>
                          <a:latin typeface="Times New Roman"/>
                          <a:ea typeface="Times New Roman"/>
                          <a:cs typeface="Times New Roman"/>
                        </a:rPr>
                        <a:t>be</a:t>
                      </a:r>
                      <a:r>
                        <a:rPr lang="en-US" sz="1200" b="1" spc="1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the</a:t>
                      </a:r>
                      <a:r>
                        <a:rPr lang="en-US" sz="1200" b="1" spc="-2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Non-Executive</a:t>
                      </a:r>
                      <a:r>
                        <a:rPr lang="en-US" sz="1200" b="1" spc="14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Lead</a:t>
                      </a:r>
                      <a:r>
                        <a:rPr lang="en-US" sz="1200" b="1" spc="6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for</a:t>
                      </a:r>
                      <a:r>
                        <a:rPr lang="en-US" sz="1200" b="1" spc="-2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Risk,</a:t>
                      </a:r>
                      <a:r>
                        <a:rPr lang="en-US" sz="1200" b="1" spc="-5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H&amp;S</a:t>
                      </a:r>
                      <a:r>
                        <a:rPr lang="en-US" sz="1200" b="1" spc="1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and</a:t>
                      </a:r>
                      <a:r>
                        <a:rPr lang="en-US" sz="1200" b="1" spc="-15" dirty="0">
                          <a:solidFill>
                            <a:srgbClr val="444444"/>
                          </a:solidFill>
                          <a:latin typeface="Times New Roman"/>
                          <a:ea typeface="Times New Roman"/>
                          <a:cs typeface="Times New Roman"/>
                        </a:rPr>
                        <a:t> V</a:t>
                      </a:r>
                      <a:r>
                        <a:rPr lang="en-US" sz="1200" b="1" dirty="0">
                          <a:solidFill>
                            <a:srgbClr val="444444"/>
                          </a:solidFill>
                          <a:latin typeface="Times New Roman"/>
                          <a:ea typeface="Times New Roman"/>
                          <a:cs typeface="Times New Roman"/>
                        </a:rPr>
                        <a:t>&amp;A</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9257">
                <a:tc>
                  <a:txBody>
                    <a:bodyPr/>
                    <a:lstStyle/>
                    <a:p>
                      <a:pPr marL="66040">
                        <a:lnSpc>
                          <a:spcPts val="1275"/>
                        </a:lnSpc>
                        <a:spcAft>
                          <a:spcPts val="0"/>
                        </a:spcAft>
                      </a:pPr>
                      <a:r>
                        <a:rPr lang="en-US" sz="1200" dirty="0">
                          <a:solidFill>
                            <a:srgbClr val="444444"/>
                          </a:solidFill>
                          <a:latin typeface="Times New Roman"/>
                          <a:ea typeface="Times New Roman"/>
                          <a:cs typeface="Times New Roman"/>
                        </a:rPr>
                        <a:t>Q13.</a:t>
                      </a:r>
                      <a:endParaRPr lang="en-GB" sz="1200" dirty="0">
                        <a:latin typeface="Calibri"/>
                        <a:ea typeface="Calibri"/>
                        <a:cs typeface="Times New Roman"/>
                      </a:endParaRPr>
                    </a:p>
                    <a:p>
                      <a:pPr marL="66040">
                        <a:spcAft>
                          <a:spcPts val="0"/>
                        </a:spcAft>
                      </a:pPr>
                      <a:endParaRPr lang="en-US" sz="1200" dirty="0" smtClean="0">
                        <a:solidFill>
                          <a:srgbClr val="444444"/>
                        </a:solidFill>
                        <a:latin typeface="Times New Roman"/>
                        <a:ea typeface="Times New Roman"/>
                        <a:cs typeface="Times New Roman"/>
                      </a:endParaRPr>
                    </a:p>
                    <a:p>
                      <a:pPr marL="66040">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040">
                        <a:lnSpc>
                          <a:spcPts val="1310"/>
                        </a:lnSpc>
                        <a:spcAft>
                          <a:spcPts val="0"/>
                        </a:spcAft>
                      </a:pPr>
                      <a:r>
                        <a:rPr lang="en-US" sz="1200" dirty="0">
                          <a:solidFill>
                            <a:srgbClr val="444444"/>
                          </a:solidFill>
                          <a:latin typeface="Times New Roman"/>
                          <a:ea typeface="Times New Roman"/>
                          <a:cs typeface="Times New Roman"/>
                        </a:rPr>
                        <a:t>Is</a:t>
                      </a:r>
                      <a:r>
                        <a:rPr lang="en-US" sz="1200" spc="-9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that</a:t>
                      </a:r>
                      <a:r>
                        <a:rPr lang="en-US" sz="1200" spc="-2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person</a:t>
                      </a:r>
                      <a:r>
                        <a:rPr lang="en-US" sz="1200" spc="2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aware</a:t>
                      </a:r>
                      <a:r>
                        <a:rPr lang="en-US" sz="1200" spc="-5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of</a:t>
                      </a:r>
                      <a:r>
                        <a:rPr lang="en-US" sz="1200" spc="-11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3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existence</a:t>
                      </a:r>
                      <a:r>
                        <a:rPr lang="en-US" sz="1200" spc="-3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of</a:t>
                      </a:r>
                      <a:r>
                        <a:rPr lang="en-US" sz="1200" spc="-7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6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MOU.</a:t>
                      </a:r>
                      <a:endParaRPr lang="en-GB" sz="1200" dirty="0">
                        <a:latin typeface="Calibri"/>
                        <a:ea typeface="Calibri"/>
                        <a:cs typeface="Times New Roman"/>
                      </a:endParaRPr>
                    </a:p>
                    <a:p>
                      <a:pPr marL="60960">
                        <a:spcBef>
                          <a:spcPts val="30"/>
                        </a:spcBef>
                        <a:spcAft>
                          <a:spcPts val="0"/>
                        </a:spcAft>
                      </a:pPr>
                      <a:endParaRPr lang="en-US" sz="1200" dirty="0" smtClean="0">
                        <a:solidFill>
                          <a:srgbClr val="444444"/>
                        </a:solidFill>
                        <a:latin typeface="Times New Roman"/>
                        <a:ea typeface="Times New Roman"/>
                        <a:cs typeface="Times New Roman"/>
                      </a:endParaRPr>
                    </a:p>
                    <a:p>
                      <a:pPr marL="60960">
                        <a:spcBef>
                          <a:spcPts val="30"/>
                        </a:spcBef>
                        <a:spcAft>
                          <a:spcPts val="0"/>
                        </a:spcAft>
                      </a:pPr>
                      <a:r>
                        <a:rPr lang="en-US" sz="1200" b="1" dirty="0" smtClean="0">
                          <a:solidFill>
                            <a:srgbClr val="444444"/>
                          </a:solidFill>
                          <a:latin typeface="Times New Roman"/>
                          <a:ea typeface="Times New Roman"/>
                          <a:cs typeface="Times New Roman"/>
                        </a:rPr>
                        <a:t>Yes</a:t>
                      </a:r>
                    </a:p>
                    <a:p>
                      <a:pPr marL="60960">
                        <a:spcBef>
                          <a:spcPts val="30"/>
                        </a:spcBef>
                        <a:spcAft>
                          <a:spcPts val="0"/>
                        </a:spcAft>
                      </a:pP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770">
                <a:tc>
                  <a:txBody>
                    <a:bodyPr/>
                    <a:lstStyle/>
                    <a:p>
                      <a:pPr marL="66040">
                        <a:lnSpc>
                          <a:spcPts val="1310"/>
                        </a:lnSpc>
                        <a:spcAft>
                          <a:spcPts val="0"/>
                        </a:spcAft>
                      </a:pPr>
                      <a:r>
                        <a:rPr lang="en-US" sz="1200" dirty="0">
                          <a:solidFill>
                            <a:srgbClr val="444444"/>
                          </a:solidFill>
                          <a:latin typeface="Times New Roman"/>
                          <a:ea typeface="Times New Roman"/>
                          <a:cs typeface="Times New Roman"/>
                        </a:rPr>
                        <a:t>Q14.</a:t>
                      </a:r>
                      <a:endParaRPr lang="en-GB" sz="1200" dirty="0">
                        <a:latin typeface="Calibri"/>
                        <a:ea typeface="Calibri"/>
                        <a:cs typeface="Times New Roman"/>
                      </a:endParaRPr>
                    </a:p>
                    <a:p>
                      <a:pPr marL="66040">
                        <a:spcAft>
                          <a:spcPts val="0"/>
                        </a:spcAft>
                      </a:pPr>
                      <a:endParaRPr lang="en-US" sz="1200" dirty="0" smtClean="0">
                        <a:solidFill>
                          <a:srgbClr val="444444"/>
                        </a:solidFill>
                        <a:latin typeface="Times New Roman"/>
                        <a:ea typeface="Times New Roman"/>
                        <a:cs typeface="Times New Roman"/>
                      </a:endParaRPr>
                    </a:p>
                    <a:p>
                      <a:pPr marL="66040">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a:lnSpc>
                          <a:spcPts val="1310"/>
                        </a:lnSpc>
                        <a:spcAft>
                          <a:spcPts val="0"/>
                        </a:spcAft>
                      </a:pPr>
                      <a:r>
                        <a:rPr lang="en-US" sz="1200" dirty="0">
                          <a:solidFill>
                            <a:srgbClr val="444444"/>
                          </a:solidFill>
                          <a:latin typeface="Times New Roman"/>
                          <a:ea typeface="Times New Roman"/>
                          <a:cs typeface="Times New Roman"/>
                        </a:rPr>
                        <a:t>What</a:t>
                      </a:r>
                      <a:r>
                        <a:rPr lang="en-US" sz="1200" spc="-4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is</a:t>
                      </a:r>
                      <a:r>
                        <a:rPr lang="en-US" sz="1200" spc="-10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4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Role</a:t>
                      </a:r>
                      <a:r>
                        <a:rPr lang="en-US" sz="1200" spc="-4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of</a:t>
                      </a:r>
                      <a:r>
                        <a:rPr lang="en-US" sz="1200" spc="-7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a:t>
                      </a:r>
                      <a:r>
                        <a:rPr lang="en-US" sz="1200" spc="2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Case</a:t>
                      </a:r>
                      <a:r>
                        <a:rPr lang="en-US" sz="1200" spc="-8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Manager.</a:t>
                      </a:r>
                      <a:endParaRPr lang="en-GB" sz="1200" dirty="0">
                        <a:latin typeface="Calibri"/>
                        <a:ea typeface="Calibri"/>
                        <a:cs typeface="Times New Roman"/>
                      </a:endParaRPr>
                    </a:p>
                    <a:p>
                      <a:pPr marL="70485">
                        <a:spcAft>
                          <a:spcPts val="0"/>
                        </a:spcAft>
                      </a:pPr>
                      <a:endParaRPr lang="en-US" sz="1200" dirty="0" smtClean="0">
                        <a:solidFill>
                          <a:srgbClr val="444444"/>
                        </a:solidFill>
                        <a:latin typeface="Times New Roman"/>
                        <a:ea typeface="Times New Roman"/>
                        <a:cs typeface="Times New Roman"/>
                      </a:endParaRPr>
                    </a:p>
                    <a:p>
                      <a:pPr marL="70485">
                        <a:spcAft>
                          <a:spcPts val="0"/>
                        </a:spcAft>
                      </a:pPr>
                      <a:r>
                        <a:rPr lang="en-US" sz="1200" b="1" dirty="0" smtClean="0">
                          <a:solidFill>
                            <a:srgbClr val="444444"/>
                          </a:solidFill>
                          <a:latin typeface="Times New Roman"/>
                          <a:ea typeface="Times New Roman"/>
                          <a:cs typeface="Times New Roman"/>
                        </a:rPr>
                        <a:t>In</a:t>
                      </a:r>
                      <a:r>
                        <a:rPr lang="en-US" sz="1200" b="1" spc="-40" dirty="0" smtClean="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my</a:t>
                      </a:r>
                      <a:r>
                        <a:rPr lang="en-US" sz="1200" b="1" spc="3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situation</a:t>
                      </a:r>
                      <a:r>
                        <a:rPr lang="en-US" sz="1200" b="1" spc="-1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to</a:t>
                      </a:r>
                      <a:r>
                        <a:rPr lang="en-US" sz="1200" b="1" spc="2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ensure</a:t>
                      </a:r>
                      <a:r>
                        <a:rPr lang="en-US" sz="1200" b="1" spc="1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support</a:t>
                      </a:r>
                      <a:r>
                        <a:rPr lang="en-US" sz="1200" b="1" spc="5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is</a:t>
                      </a:r>
                      <a:r>
                        <a:rPr lang="en-US" sz="1200" b="1" spc="-5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provided</a:t>
                      </a:r>
                      <a:r>
                        <a:rPr lang="en-US" sz="1200" b="1" spc="10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and</a:t>
                      </a:r>
                      <a:r>
                        <a:rPr lang="en-US" sz="1200" b="1" spc="2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assist</a:t>
                      </a:r>
                      <a:r>
                        <a:rPr lang="en-US" sz="1200" b="1" spc="-2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where</a:t>
                      </a:r>
                      <a:r>
                        <a:rPr lang="en-US" sz="1200" b="1" spc="4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necessary</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6507">
                <a:tc>
                  <a:txBody>
                    <a:bodyPr/>
                    <a:lstStyle/>
                    <a:p>
                      <a:pPr marL="66040">
                        <a:lnSpc>
                          <a:spcPts val="1310"/>
                        </a:lnSpc>
                        <a:spcAft>
                          <a:spcPts val="0"/>
                        </a:spcAft>
                      </a:pPr>
                      <a:r>
                        <a:rPr lang="en-US" sz="1200" dirty="0">
                          <a:solidFill>
                            <a:srgbClr val="444444"/>
                          </a:solidFill>
                          <a:latin typeface="Times New Roman"/>
                          <a:ea typeface="Times New Roman"/>
                          <a:cs typeface="Times New Roman"/>
                        </a:rPr>
                        <a:t>Q15.</a:t>
                      </a:r>
                      <a:endParaRPr lang="en-GB" sz="1200" dirty="0">
                        <a:latin typeface="Calibri"/>
                        <a:ea typeface="Calibri"/>
                        <a:cs typeface="Times New Roman"/>
                      </a:endParaRPr>
                    </a:p>
                    <a:p>
                      <a:pPr marL="66040">
                        <a:spcAft>
                          <a:spcPts val="0"/>
                        </a:spcAft>
                      </a:pPr>
                      <a:endParaRPr lang="en-US" sz="1200" dirty="0" smtClean="0">
                        <a:solidFill>
                          <a:srgbClr val="444444"/>
                        </a:solidFill>
                        <a:latin typeface="Times New Roman"/>
                        <a:ea typeface="Times New Roman"/>
                        <a:cs typeface="Times New Roman"/>
                      </a:endParaRPr>
                    </a:p>
                    <a:p>
                      <a:pPr marL="66040">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a:lnSpc>
                          <a:spcPts val="1310"/>
                        </a:lnSpc>
                        <a:spcAft>
                          <a:spcPts val="0"/>
                        </a:spcAft>
                      </a:pPr>
                      <a:r>
                        <a:rPr lang="en-US" sz="1200" dirty="0">
                          <a:solidFill>
                            <a:srgbClr val="444444"/>
                          </a:solidFill>
                          <a:latin typeface="Times New Roman"/>
                          <a:ea typeface="Times New Roman"/>
                          <a:cs typeface="Times New Roman"/>
                        </a:rPr>
                        <a:t>Is</a:t>
                      </a:r>
                      <a:r>
                        <a:rPr lang="en-US" sz="1200" spc="-10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there</a:t>
                      </a:r>
                      <a:r>
                        <a:rPr lang="en-US" sz="1200" spc="-5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a:t>
                      </a:r>
                      <a:r>
                        <a:rPr lang="en-US" sz="1200" spc="-8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difference</a:t>
                      </a:r>
                      <a:r>
                        <a:rPr lang="en-US" sz="1200" spc="-12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between</a:t>
                      </a:r>
                      <a:r>
                        <a:rPr lang="en-US" sz="1200" spc="4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gratuitous</a:t>
                      </a:r>
                      <a:r>
                        <a:rPr lang="en-US" sz="1200" spc="-4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and</a:t>
                      </a:r>
                      <a:r>
                        <a:rPr lang="en-US" sz="1200" spc="-5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non</a:t>
                      </a:r>
                      <a:r>
                        <a:rPr lang="en-US" sz="1200" spc="-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gratuitous</a:t>
                      </a:r>
                      <a:r>
                        <a:rPr lang="en-US" sz="1200" spc="-1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violence</a:t>
                      </a:r>
                      <a:r>
                        <a:rPr lang="en-US" sz="1200" spc="-1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in</a:t>
                      </a:r>
                      <a:r>
                        <a:rPr lang="en-US" sz="1200" spc="-7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10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way</a:t>
                      </a:r>
                      <a:r>
                        <a:rPr lang="en-US" sz="1200" spc="-6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that</a:t>
                      </a:r>
                      <a:r>
                        <a:rPr lang="en-US" sz="1200" spc="-3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you</a:t>
                      </a:r>
                      <a:endParaRPr lang="en-GB" sz="1200" dirty="0">
                        <a:latin typeface="Calibri"/>
                        <a:ea typeface="Calibri"/>
                        <a:cs typeface="Times New Roman"/>
                      </a:endParaRPr>
                    </a:p>
                    <a:p>
                      <a:pPr marL="60960">
                        <a:spcBef>
                          <a:spcPts val="40"/>
                        </a:spcBef>
                        <a:spcAft>
                          <a:spcPts val="0"/>
                        </a:spcAft>
                      </a:pPr>
                      <a:r>
                        <a:rPr lang="en-US" sz="1200" dirty="0">
                          <a:solidFill>
                            <a:srgbClr val="282828"/>
                          </a:solidFill>
                          <a:latin typeface="Times New Roman"/>
                          <a:ea typeface="Times New Roman"/>
                          <a:cs typeface="Times New Roman"/>
                        </a:rPr>
                        <a:t>provide</a:t>
                      </a:r>
                      <a:r>
                        <a:rPr lang="en-US" sz="1200" spc="-45" dirty="0">
                          <a:solidFill>
                            <a:srgbClr val="282828"/>
                          </a:solidFill>
                          <a:latin typeface="Times New Roman"/>
                          <a:ea typeface="Times New Roman"/>
                          <a:cs typeface="Times New Roman"/>
                        </a:rPr>
                        <a:t> </a:t>
                      </a:r>
                      <a:r>
                        <a:rPr lang="en-US" sz="1200" dirty="0">
                          <a:solidFill>
                            <a:srgbClr val="282828"/>
                          </a:solidFill>
                          <a:latin typeface="Times New Roman"/>
                          <a:ea typeface="Times New Roman"/>
                          <a:cs typeface="Times New Roman"/>
                        </a:rPr>
                        <a:t>assistance</a:t>
                      </a:r>
                      <a:r>
                        <a:rPr lang="en-US" sz="1200" spc="-55" dirty="0">
                          <a:solidFill>
                            <a:srgbClr val="282828"/>
                          </a:solidFill>
                          <a:latin typeface="Times New Roman"/>
                          <a:ea typeface="Times New Roman"/>
                          <a:cs typeface="Times New Roman"/>
                        </a:rPr>
                        <a:t> </a:t>
                      </a:r>
                      <a:r>
                        <a:rPr lang="en-US" sz="1200" dirty="0">
                          <a:solidFill>
                            <a:srgbClr val="282828"/>
                          </a:solidFill>
                          <a:latin typeface="Times New Roman"/>
                          <a:ea typeface="Times New Roman"/>
                          <a:cs typeface="Times New Roman"/>
                        </a:rPr>
                        <a:t>following</a:t>
                      </a:r>
                      <a:r>
                        <a:rPr lang="en-US" sz="1200" spc="-65" dirty="0">
                          <a:solidFill>
                            <a:srgbClr val="282828"/>
                          </a:solidFill>
                          <a:latin typeface="Times New Roman"/>
                          <a:ea typeface="Times New Roman"/>
                          <a:cs typeface="Times New Roman"/>
                        </a:rPr>
                        <a:t> </a:t>
                      </a:r>
                      <a:r>
                        <a:rPr lang="en-US" sz="1200" dirty="0">
                          <a:solidFill>
                            <a:srgbClr val="282828"/>
                          </a:solidFill>
                          <a:latin typeface="Times New Roman"/>
                          <a:ea typeface="Times New Roman"/>
                          <a:cs typeface="Times New Roman"/>
                        </a:rPr>
                        <a:t>a</a:t>
                      </a:r>
                      <a:r>
                        <a:rPr lang="en-US" sz="1200" spc="-165" dirty="0">
                          <a:solidFill>
                            <a:srgbClr val="282828"/>
                          </a:solidFill>
                          <a:latin typeface="Times New Roman"/>
                          <a:ea typeface="Times New Roman"/>
                          <a:cs typeface="Times New Roman"/>
                        </a:rPr>
                        <a:t> </a:t>
                      </a:r>
                      <a:r>
                        <a:rPr lang="en-US" sz="1200" dirty="0">
                          <a:solidFill>
                            <a:srgbClr val="282828"/>
                          </a:solidFill>
                          <a:latin typeface="Times New Roman"/>
                          <a:ea typeface="Times New Roman"/>
                          <a:cs typeface="Times New Roman"/>
                        </a:rPr>
                        <a:t>violent</a:t>
                      </a:r>
                      <a:r>
                        <a:rPr lang="en-US" sz="1200" spc="-40" dirty="0">
                          <a:solidFill>
                            <a:srgbClr val="282828"/>
                          </a:solidFill>
                          <a:latin typeface="Times New Roman"/>
                          <a:ea typeface="Times New Roman"/>
                          <a:cs typeface="Times New Roman"/>
                        </a:rPr>
                        <a:t> </a:t>
                      </a:r>
                      <a:r>
                        <a:rPr lang="en-US" sz="1200" dirty="0">
                          <a:solidFill>
                            <a:srgbClr val="282828"/>
                          </a:solidFill>
                          <a:latin typeface="Times New Roman"/>
                          <a:ea typeface="Times New Roman"/>
                          <a:cs typeface="Times New Roman"/>
                        </a:rPr>
                        <a:t>attack</a:t>
                      </a:r>
                      <a:r>
                        <a:rPr lang="en-US" sz="1200" dirty="0" smtClean="0">
                          <a:solidFill>
                            <a:srgbClr val="282828"/>
                          </a:solidFill>
                          <a:latin typeface="Times New Roman"/>
                          <a:ea typeface="Times New Roman"/>
                          <a:cs typeface="Times New Roman"/>
                        </a:rPr>
                        <a:t>.</a:t>
                      </a:r>
                      <a:endParaRPr lang="en-US" sz="1200" b="1" dirty="0" smtClean="0">
                        <a:solidFill>
                          <a:srgbClr val="444444"/>
                        </a:solidFill>
                        <a:latin typeface="Times New Roman"/>
                        <a:ea typeface="Times New Roman"/>
                        <a:cs typeface="Times New Roman"/>
                      </a:endParaRPr>
                    </a:p>
                    <a:p>
                      <a:pPr marL="66040">
                        <a:spcAft>
                          <a:spcPts val="0"/>
                        </a:spcAft>
                      </a:pPr>
                      <a:r>
                        <a:rPr lang="en-US" sz="1200" b="1" dirty="0" smtClean="0">
                          <a:solidFill>
                            <a:srgbClr val="444444"/>
                          </a:solidFill>
                          <a:latin typeface="Times New Roman"/>
                          <a:ea typeface="Times New Roman"/>
                          <a:cs typeface="Times New Roman"/>
                        </a:rPr>
                        <a:t>No</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7340">
                <a:tc>
                  <a:txBody>
                    <a:bodyPr/>
                    <a:lstStyle/>
                    <a:p>
                      <a:pPr marL="70485">
                        <a:lnSpc>
                          <a:spcPts val="1310"/>
                        </a:lnSpc>
                        <a:spcAft>
                          <a:spcPts val="0"/>
                        </a:spcAft>
                      </a:pPr>
                      <a:r>
                        <a:rPr lang="en-US" sz="1200" dirty="0">
                          <a:solidFill>
                            <a:srgbClr val="444444"/>
                          </a:solidFill>
                          <a:latin typeface="Times New Roman"/>
                          <a:ea typeface="Times New Roman"/>
                          <a:cs typeface="Times New Roman"/>
                        </a:rPr>
                        <a:t>Q1</a:t>
                      </a:r>
                      <a:r>
                        <a:rPr lang="en-US" sz="1200" spc="20" dirty="0">
                          <a:solidFill>
                            <a:srgbClr val="444444"/>
                          </a:solidFill>
                          <a:latin typeface="Times New Roman"/>
                          <a:ea typeface="Times New Roman"/>
                          <a:cs typeface="Times New Roman"/>
                        </a:rPr>
                        <a:t>6</a:t>
                      </a:r>
                      <a:r>
                        <a:rPr lang="en-US" sz="1200" dirty="0">
                          <a:solidFill>
                            <a:srgbClr val="626262"/>
                          </a:solidFill>
                          <a:latin typeface="Times New Roman"/>
                          <a:ea typeface="Times New Roman"/>
                          <a:cs typeface="Times New Roman"/>
                        </a:rPr>
                        <a:t>.</a:t>
                      </a:r>
                      <a:endParaRPr lang="en-GB" sz="1200" dirty="0">
                        <a:latin typeface="Calibri"/>
                        <a:ea typeface="Calibri"/>
                        <a:cs typeface="Times New Roman"/>
                      </a:endParaRPr>
                    </a:p>
                    <a:p>
                      <a:pPr marL="66040">
                        <a:spcAft>
                          <a:spcPts val="0"/>
                        </a:spcAft>
                      </a:pPr>
                      <a:endParaRPr lang="en-US" sz="1200" b="1" dirty="0" smtClean="0">
                        <a:solidFill>
                          <a:srgbClr val="444444"/>
                        </a:solidFill>
                        <a:latin typeface="Times New Roman"/>
                        <a:ea typeface="Times New Roman"/>
                        <a:cs typeface="Times New Roman"/>
                      </a:endParaRPr>
                    </a:p>
                    <a:p>
                      <a:pPr marL="66040">
                        <a:spcAft>
                          <a:spcPts val="0"/>
                        </a:spcAft>
                      </a:pPr>
                      <a:r>
                        <a:rPr lang="en-US" sz="1200" b="1" dirty="0" smtClean="0">
                          <a:solidFill>
                            <a:srgbClr val="444444"/>
                          </a:solidFill>
                          <a:latin typeface="Times New Roman"/>
                          <a:ea typeface="Times New Roman"/>
                          <a:cs typeface="Times New Roman"/>
                        </a:rPr>
                        <a:t>Response</a:t>
                      </a:r>
                      <a:endParaRPr lang="en-GB" sz="1200" b="1"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24790" algn="ctr">
                        <a:lnSpc>
                          <a:spcPts val="1310"/>
                        </a:lnSpc>
                        <a:spcAft>
                          <a:spcPts val="0"/>
                        </a:spcAft>
                      </a:pPr>
                      <a:r>
                        <a:rPr lang="en-US" sz="1200" dirty="0">
                          <a:solidFill>
                            <a:srgbClr val="444444"/>
                          </a:solidFill>
                          <a:latin typeface="Times New Roman"/>
                          <a:ea typeface="Times New Roman"/>
                          <a:cs typeface="Times New Roman"/>
                        </a:rPr>
                        <a:t>Finally</a:t>
                      </a:r>
                      <a:r>
                        <a:rPr lang="en-US" sz="1200" spc="-3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are</a:t>
                      </a:r>
                      <a:r>
                        <a:rPr lang="en-US" sz="1200" spc="-13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there</a:t>
                      </a:r>
                      <a:r>
                        <a:rPr lang="en-US" sz="1200" spc="-4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any</a:t>
                      </a:r>
                      <a:r>
                        <a:rPr lang="en-US" sz="1200" spc="-6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additional</a:t>
                      </a:r>
                      <a:r>
                        <a:rPr lang="en-US" sz="1200" spc="-1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matters</a:t>
                      </a:r>
                      <a:r>
                        <a:rPr lang="en-US" sz="1200" spc="-5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that</a:t>
                      </a:r>
                      <a:r>
                        <a:rPr lang="en-US" sz="1200" spc="-3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you</a:t>
                      </a:r>
                      <a:r>
                        <a:rPr lang="en-US" sz="1200" spc="-5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would</a:t>
                      </a:r>
                      <a:r>
                        <a:rPr lang="en-US" sz="1200" spc="-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like</a:t>
                      </a:r>
                      <a:r>
                        <a:rPr lang="en-US" sz="1200" spc="-9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dealt</a:t>
                      </a:r>
                      <a:r>
                        <a:rPr lang="en-US" sz="1200" spc="-7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with</a:t>
                      </a:r>
                      <a:r>
                        <a:rPr lang="en-US" sz="1200" spc="-60"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within</a:t>
                      </a:r>
                      <a:r>
                        <a:rPr lang="en-US" sz="1200" spc="-25" dirty="0">
                          <a:solidFill>
                            <a:srgbClr val="444444"/>
                          </a:solidFill>
                          <a:latin typeface="Times New Roman"/>
                          <a:ea typeface="Times New Roman"/>
                          <a:cs typeface="Times New Roman"/>
                        </a:rPr>
                        <a:t> </a:t>
                      </a:r>
                      <a:r>
                        <a:rPr lang="en-US" sz="1200" dirty="0">
                          <a:solidFill>
                            <a:srgbClr val="444444"/>
                          </a:solidFill>
                          <a:latin typeface="Times New Roman"/>
                          <a:ea typeface="Times New Roman"/>
                          <a:cs typeface="Times New Roman"/>
                        </a:rPr>
                        <a:t>the</a:t>
                      </a:r>
                      <a:r>
                        <a:rPr lang="en-US" sz="1200" spc="-65" dirty="0">
                          <a:solidFill>
                            <a:srgbClr val="444444"/>
                          </a:solidFill>
                          <a:latin typeface="Times New Roman"/>
                          <a:ea typeface="Times New Roman"/>
                          <a:cs typeface="Times New Roman"/>
                        </a:rPr>
                        <a:t> </a:t>
                      </a:r>
                      <a:r>
                        <a:rPr lang="en-US" sz="1200" dirty="0" smtClean="0">
                          <a:solidFill>
                            <a:srgbClr val="444444"/>
                          </a:solidFill>
                          <a:latin typeface="Times New Roman"/>
                          <a:ea typeface="Times New Roman"/>
                          <a:cs typeface="Times New Roman"/>
                        </a:rPr>
                        <a:t>MOU</a:t>
                      </a:r>
                    </a:p>
                    <a:p>
                      <a:pPr marR="224790" algn="ctr">
                        <a:lnSpc>
                          <a:spcPts val="1310"/>
                        </a:lnSpc>
                        <a:spcAft>
                          <a:spcPts val="0"/>
                        </a:spcAft>
                      </a:pPr>
                      <a:endParaRPr lang="en-GB" sz="1200" dirty="0">
                        <a:latin typeface="Calibri"/>
                        <a:ea typeface="Calibri"/>
                        <a:cs typeface="Times New Roman"/>
                      </a:endParaRPr>
                    </a:p>
                    <a:p>
                      <a:pPr marL="342900" lvl="0" indent="-342900">
                        <a:spcAft>
                          <a:spcPts val="0"/>
                        </a:spcAft>
                        <a:buClr>
                          <a:srgbClr val="444444"/>
                        </a:buClr>
                        <a:buSzPts val="1200"/>
                        <a:buFont typeface="Times New Roman"/>
                        <a:buChar char="•"/>
                        <a:tabLst>
                          <a:tab pos="526415" algn="l"/>
                        </a:tabLst>
                      </a:pPr>
                      <a:r>
                        <a:rPr lang="en-US" sz="1200" b="1" dirty="0" smtClean="0">
                          <a:solidFill>
                            <a:srgbClr val="444444"/>
                          </a:solidFill>
                          <a:latin typeface="Times New Roman"/>
                          <a:ea typeface="Times New Roman"/>
                          <a:cs typeface="Times New Roman"/>
                        </a:rPr>
                        <a:t>Confirmation</a:t>
                      </a:r>
                      <a:r>
                        <a:rPr lang="en-US" sz="1200" b="1" spc="125" dirty="0" smtClean="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and</a:t>
                      </a:r>
                      <a:r>
                        <a:rPr lang="en-US" sz="1200" b="1" spc="2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maintenance</a:t>
                      </a:r>
                      <a:r>
                        <a:rPr lang="en-US" sz="1200" b="1" spc="6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of</a:t>
                      </a:r>
                      <a:r>
                        <a:rPr lang="en-US" sz="1200" b="1" spc="-1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SPOCs</a:t>
                      </a:r>
                      <a:r>
                        <a:rPr lang="en-US" sz="1200" b="1" spc="-2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established</a:t>
                      </a:r>
                      <a:r>
                        <a:rPr lang="en-US" sz="1200" b="1" spc="3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at</a:t>
                      </a:r>
                      <a:r>
                        <a:rPr lang="en-US" sz="1200" b="1" spc="-3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a:t>
                      </a:r>
                      <a:r>
                        <a:rPr lang="en-US" sz="1200" b="1" spc="-8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higher</a:t>
                      </a:r>
                      <a:r>
                        <a:rPr lang="en-US" sz="1200" b="1" spc="-2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level</a:t>
                      </a:r>
                      <a:endParaRPr lang="en-GB" sz="1200" b="1" dirty="0">
                        <a:latin typeface="Calibri"/>
                        <a:ea typeface="Times New Roman"/>
                        <a:cs typeface="Times New Roman"/>
                      </a:endParaRPr>
                    </a:p>
                    <a:p>
                      <a:pPr marL="342900" marR="675640" lvl="0" indent="-342900">
                        <a:lnSpc>
                          <a:spcPct val="150000"/>
                        </a:lnSpc>
                        <a:spcAft>
                          <a:spcPts val="0"/>
                        </a:spcAft>
                        <a:buClr>
                          <a:srgbClr val="444444"/>
                        </a:buClr>
                        <a:buSzPts val="1200"/>
                        <a:buFont typeface="Times New Roman"/>
                        <a:buChar char="•"/>
                        <a:tabLst>
                          <a:tab pos="526415" algn="l"/>
                        </a:tabLst>
                      </a:pPr>
                      <a:r>
                        <a:rPr lang="en-US" sz="1200" b="1" dirty="0">
                          <a:solidFill>
                            <a:srgbClr val="444444"/>
                          </a:solidFill>
                          <a:latin typeface="Times New Roman"/>
                          <a:ea typeface="Times New Roman"/>
                          <a:cs typeface="Times New Roman"/>
                        </a:rPr>
                        <a:t>Specific</a:t>
                      </a:r>
                      <a:r>
                        <a:rPr lang="en-US" sz="1200" b="1" spc="-10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training/qualification</a:t>
                      </a:r>
                      <a:r>
                        <a:rPr lang="en-US" sz="1200" b="1" spc="13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to</a:t>
                      </a:r>
                      <a:r>
                        <a:rPr lang="en-US" sz="1200" b="1" spc="-4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a</a:t>
                      </a:r>
                      <a:r>
                        <a:rPr lang="en-US" sz="1200" b="1" spc="-85" dirty="0">
                          <a:solidFill>
                            <a:srgbClr val="444444"/>
                          </a:solidFill>
                          <a:latin typeface="Times New Roman"/>
                          <a:ea typeface="Times New Roman"/>
                          <a:cs typeface="Times New Roman"/>
                        </a:rPr>
                        <a:t> </a:t>
                      </a:r>
                      <a:r>
                        <a:rPr lang="en-US" sz="1200" b="1" dirty="0" err="1">
                          <a:solidFill>
                            <a:srgbClr val="444444"/>
                          </a:solidFill>
                          <a:latin typeface="Times New Roman"/>
                          <a:ea typeface="Times New Roman"/>
                          <a:cs typeface="Times New Roman"/>
                        </a:rPr>
                        <a:t>recognised</a:t>
                      </a:r>
                      <a:r>
                        <a:rPr lang="en-US" sz="1200" b="1" spc="12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standard/level</a:t>
                      </a:r>
                      <a:r>
                        <a:rPr lang="en-US" sz="1200" b="1" spc="1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for</a:t>
                      </a:r>
                      <a:r>
                        <a:rPr lang="en-US" sz="1200" b="1" spc="-6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case managers</a:t>
                      </a:r>
                      <a:endParaRPr lang="en-GB" sz="1200" b="1" dirty="0">
                        <a:latin typeface="Calibri"/>
                        <a:ea typeface="Times New Roman"/>
                        <a:cs typeface="Times New Roman"/>
                      </a:endParaRPr>
                    </a:p>
                    <a:p>
                      <a:pPr marL="342900" lvl="0" indent="-342900">
                        <a:spcBef>
                          <a:spcPts val="95"/>
                        </a:spcBef>
                        <a:spcAft>
                          <a:spcPts val="0"/>
                        </a:spcAft>
                        <a:buClr>
                          <a:srgbClr val="444444"/>
                        </a:buClr>
                        <a:buSzPts val="1200"/>
                        <a:buFont typeface="Times New Roman"/>
                        <a:buChar char="•"/>
                        <a:tabLst>
                          <a:tab pos="526415" algn="l"/>
                        </a:tabLst>
                      </a:pPr>
                      <a:r>
                        <a:rPr lang="en-US" sz="1200" b="1" dirty="0" err="1">
                          <a:solidFill>
                            <a:srgbClr val="444444"/>
                          </a:solidFill>
                          <a:latin typeface="Times New Roman"/>
                          <a:ea typeface="Times New Roman"/>
                          <a:cs typeface="Times New Roman"/>
                        </a:rPr>
                        <a:t>Standardisation</a:t>
                      </a:r>
                      <a:r>
                        <a:rPr lang="en-US" sz="1200" b="1" spc="10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of</a:t>
                      </a:r>
                      <a:r>
                        <a:rPr lang="en-US" sz="1200" b="1" spc="3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documentation</a:t>
                      </a:r>
                      <a:r>
                        <a:rPr lang="en-US" sz="1200" b="1" spc="10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used</a:t>
                      </a:r>
                      <a:r>
                        <a:rPr lang="en-US" sz="1200" b="1" spc="5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for</a:t>
                      </a:r>
                      <a:r>
                        <a:rPr lang="en-US" sz="1200" b="1" spc="-45"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record</a:t>
                      </a:r>
                      <a:r>
                        <a:rPr lang="en-US" sz="1200" b="1" spc="40" dirty="0">
                          <a:solidFill>
                            <a:srgbClr val="444444"/>
                          </a:solidFill>
                          <a:latin typeface="Times New Roman"/>
                          <a:ea typeface="Times New Roman"/>
                          <a:cs typeface="Times New Roman"/>
                        </a:rPr>
                        <a:t> </a:t>
                      </a:r>
                      <a:r>
                        <a:rPr lang="en-US" sz="1200" b="1" dirty="0">
                          <a:solidFill>
                            <a:srgbClr val="444444"/>
                          </a:solidFill>
                          <a:latin typeface="Times New Roman"/>
                          <a:ea typeface="Times New Roman"/>
                          <a:cs typeface="Times New Roman"/>
                        </a:rPr>
                        <a:t>keeping</a:t>
                      </a:r>
                      <a:endParaRPr lang="en-GB" sz="1200" b="1" dirty="0">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4673" y="653952"/>
          <a:ext cx="7901796" cy="4764033"/>
        </p:xfrm>
        <a:graphic>
          <a:graphicData uri="http://schemas.openxmlformats.org/drawingml/2006/table">
            <a:tbl>
              <a:tblPr/>
              <a:tblGrid>
                <a:gridCol w="2095408"/>
                <a:gridCol w="2841597"/>
                <a:gridCol w="1355616"/>
                <a:gridCol w="1609175"/>
              </a:tblGrid>
              <a:tr h="344375">
                <a:tc>
                  <a:txBody>
                    <a:bodyPr/>
                    <a:lstStyle/>
                    <a:p>
                      <a:pPr>
                        <a:spcAft>
                          <a:spcPts val="0"/>
                        </a:spcAft>
                      </a:pPr>
                      <a:r>
                        <a:rPr lang="en-US" sz="1200" b="1" baseline="0" dirty="0" smtClean="0">
                          <a:solidFill>
                            <a:srgbClr val="15264B"/>
                          </a:solidFill>
                          <a:latin typeface="Times New Roman" pitchFamily="18" charset="0"/>
                          <a:ea typeface="Calibri"/>
                          <a:cs typeface="Times New Roman" pitchFamily="18" charset="0"/>
                        </a:rPr>
                        <a:t> Stage</a:t>
                      </a:r>
                      <a:endParaRPr lang="en-US" sz="1200" b="1"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dirty="0" smtClean="0">
                          <a:solidFill>
                            <a:srgbClr val="15264B"/>
                          </a:solidFill>
                          <a:latin typeface="Times New Roman" pitchFamily="18" charset="0"/>
                          <a:ea typeface="Calibri"/>
                          <a:cs typeface="Times New Roman" pitchFamily="18" charset="0"/>
                        </a:rPr>
                        <a:t>Details</a:t>
                      </a:r>
                      <a:endParaRPr lang="en-US" sz="1200" b="1"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dirty="0" smtClean="0">
                          <a:solidFill>
                            <a:srgbClr val="15264B"/>
                          </a:solidFill>
                          <a:latin typeface="Times New Roman" pitchFamily="18" charset="0"/>
                          <a:ea typeface="Calibri"/>
                          <a:cs typeface="Times New Roman" pitchFamily="18" charset="0"/>
                        </a:rPr>
                        <a:t>Dates</a:t>
                      </a:r>
                      <a:endParaRPr lang="en-US" sz="1200" b="1"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b="1" dirty="0" smtClean="0">
                          <a:solidFill>
                            <a:srgbClr val="15264B"/>
                          </a:solidFill>
                          <a:latin typeface="Times New Roman" pitchFamily="18" charset="0"/>
                          <a:ea typeface="Calibri"/>
                          <a:cs typeface="Times New Roman" pitchFamily="18" charset="0"/>
                        </a:rPr>
                        <a:t>Completed</a:t>
                      </a:r>
                      <a:endParaRPr lang="en-US" sz="1200" b="1"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742">
                <a:tc>
                  <a:txBody>
                    <a:bodyPr/>
                    <a:lstStyle/>
                    <a:p>
                      <a:pPr marL="187325">
                        <a:lnSpc>
                          <a:spcPts val="1175"/>
                        </a:lnSpc>
                        <a:spcAft>
                          <a:spcPts val="0"/>
                        </a:spcAft>
                      </a:pPr>
                      <a:r>
                        <a:rPr lang="en-GB" sz="1200" dirty="0" smtClean="0">
                          <a:solidFill>
                            <a:srgbClr val="15264B"/>
                          </a:solidFill>
                          <a:latin typeface="Times New Roman" pitchFamily="18" charset="0"/>
                          <a:ea typeface="Calibri"/>
                          <a:cs typeface="Times New Roman" pitchFamily="18" charset="0"/>
                        </a:rPr>
                        <a:t>1. Project initiation agreed</a:t>
                      </a: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149">
                <a:tc>
                  <a:txBody>
                    <a:bodyPr/>
                    <a:lstStyle/>
                    <a:p>
                      <a:pPr marL="187325">
                        <a:lnSpc>
                          <a:spcPts val="1175"/>
                        </a:lnSpc>
                        <a:spcAft>
                          <a:spcPts val="0"/>
                        </a:spcAft>
                      </a:pPr>
                      <a:r>
                        <a:rPr lang="en-US" sz="1200" dirty="0" smtClean="0">
                          <a:solidFill>
                            <a:srgbClr val="15264B"/>
                          </a:solidFill>
                          <a:latin typeface="Times New Roman" pitchFamily="18" charset="0"/>
                          <a:ea typeface="Arial"/>
                          <a:cs typeface="Times New Roman" pitchFamily="18" charset="0"/>
                        </a:rPr>
                        <a:t>2 End</a:t>
                      </a:r>
                      <a:r>
                        <a:rPr lang="en-US" sz="1200" spc="-90" dirty="0" smtClean="0">
                          <a:solidFill>
                            <a:srgbClr val="15264B"/>
                          </a:solidFill>
                          <a:latin typeface="Times New Roman" pitchFamily="18" charset="0"/>
                          <a:ea typeface="Arial"/>
                          <a:cs typeface="Times New Roman" pitchFamily="18" charset="0"/>
                        </a:rPr>
                        <a:t> </a:t>
                      </a:r>
                      <a:r>
                        <a:rPr lang="en-US" sz="1200" dirty="0" smtClean="0">
                          <a:solidFill>
                            <a:srgbClr val="15264B"/>
                          </a:solidFill>
                          <a:latin typeface="Times New Roman" pitchFamily="18" charset="0"/>
                          <a:ea typeface="Arial"/>
                          <a:cs typeface="Times New Roman" pitchFamily="18" charset="0"/>
                        </a:rPr>
                        <a:t>product</a:t>
                      </a:r>
                      <a:endParaRPr lang="en-GB" sz="1200" dirty="0" smtClean="0">
                        <a:solidFill>
                          <a:srgbClr val="15264B"/>
                        </a:solidFill>
                        <a:latin typeface="Times New Roman" pitchFamily="18" charset="0"/>
                        <a:ea typeface="Calibri"/>
                        <a:cs typeface="Times New Roman" pitchFamily="18" charset="0"/>
                      </a:endParaRPr>
                    </a:p>
                    <a:p>
                      <a:pPr marL="233045">
                        <a:spcBef>
                          <a:spcPts val="85"/>
                        </a:spcBef>
                        <a:spcAft>
                          <a:spcPts val="0"/>
                        </a:spcAft>
                      </a:pPr>
                      <a:r>
                        <a:rPr lang="en-US" sz="1200" dirty="0" smtClean="0">
                          <a:solidFill>
                            <a:srgbClr val="15264B"/>
                          </a:solidFill>
                          <a:latin typeface="Times New Roman" pitchFamily="18" charset="0"/>
                          <a:ea typeface="Arial"/>
                          <a:cs typeface="Times New Roman" pitchFamily="18" charset="0"/>
                        </a:rPr>
                        <a:t>operationally</a:t>
                      </a:r>
                      <a:r>
                        <a:rPr lang="en-US" sz="1200" spc="-175" dirty="0" smtClean="0">
                          <a:solidFill>
                            <a:srgbClr val="15264B"/>
                          </a:solidFill>
                          <a:latin typeface="Times New Roman" pitchFamily="18" charset="0"/>
                          <a:ea typeface="Arial"/>
                          <a:cs typeface="Times New Roman" pitchFamily="18" charset="0"/>
                        </a:rPr>
                        <a:t> </a:t>
                      </a:r>
                      <a:r>
                        <a:rPr lang="en-US" sz="1200" dirty="0" smtClean="0">
                          <a:solidFill>
                            <a:srgbClr val="15264B"/>
                          </a:solidFill>
                          <a:latin typeface="Times New Roman" pitchFamily="18" charset="0"/>
                          <a:ea typeface="Arial"/>
                          <a:cs typeface="Times New Roman" pitchFamily="18" charset="0"/>
                        </a:rPr>
                        <a:t>defined</a:t>
                      </a:r>
                    </a:p>
                    <a:p>
                      <a:pPr marL="233045">
                        <a:spcBef>
                          <a:spcPts val="85"/>
                        </a:spcBef>
                        <a:spcAft>
                          <a:spcPts val="0"/>
                        </a:spcAft>
                      </a:pPr>
                      <a:endParaRPr lang="en-GB" sz="1200" dirty="0" smtClean="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92">
                <a:tc>
                  <a:txBody>
                    <a:bodyPr/>
                    <a:lstStyle/>
                    <a:p>
                      <a:pPr marL="233045" marR="448945" indent="-45720">
                        <a:lnSpc>
                          <a:spcPct val="107000"/>
                        </a:lnSpc>
                        <a:spcBef>
                          <a:spcPts val="5"/>
                        </a:spcBef>
                        <a:spcAft>
                          <a:spcPts val="0"/>
                        </a:spcAft>
                      </a:pPr>
                      <a:r>
                        <a:rPr lang="en-US" sz="1200" dirty="0" smtClean="0">
                          <a:solidFill>
                            <a:srgbClr val="15264B"/>
                          </a:solidFill>
                          <a:latin typeface="Times New Roman" pitchFamily="18" charset="0"/>
                          <a:ea typeface="Arial"/>
                          <a:cs typeface="Times New Roman" pitchFamily="18" charset="0"/>
                        </a:rPr>
                        <a:t>3. Project</a:t>
                      </a:r>
                      <a:r>
                        <a:rPr lang="en-US" sz="1200" spc="-70" dirty="0" smtClean="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Manager </a:t>
                      </a:r>
                      <a:r>
                        <a:rPr lang="en-US" sz="1200" dirty="0" smtClean="0">
                          <a:solidFill>
                            <a:srgbClr val="15264B"/>
                          </a:solidFill>
                          <a:latin typeface="Times New Roman" pitchFamily="18" charset="0"/>
                          <a:ea typeface="Arial"/>
                          <a:cs typeface="Times New Roman" pitchFamily="18" charset="0"/>
                        </a:rPr>
                        <a:t>appointed</a:t>
                      </a:r>
                    </a:p>
                    <a:p>
                      <a:pPr marL="233045" marR="448945" indent="-45720">
                        <a:lnSpc>
                          <a:spcPct val="107000"/>
                        </a:lnSpc>
                        <a:spcBef>
                          <a:spcPts val="5"/>
                        </a:spcBef>
                        <a:spcAft>
                          <a:spcPts val="0"/>
                        </a:spcAft>
                      </a:pP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92">
                <a:tc>
                  <a:txBody>
                    <a:bodyPr/>
                    <a:lstStyle/>
                    <a:p>
                      <a:pPr marL="233045" marR="134620" indent="-45720">
                        <a:lnSpc>
                          <a:spcPct val="107000"/>
                        </a:lnSpc>
                        <a:spcBef>
                          <a:spcPts val="5"/>
                        </a:spcBef>
                        <a:spcAft>
                          <a:spcPts val="0"/>
                        </a:spcAft>
                      </a:pPr>
                      <a:r>
                        <a:rPr lang="en-US" sz="1200" dirty="0" smtClean="0">
                          <a:solidFill>
                            <a:srgbClr val="15264B"/>
                          </a:solidFill>
                          <a:latin typeface="Times New Roman" pitchFamily="18" charset="0"/>
                          <a:ea typeface="Arial"/>
                          <a:cs typeface="Times New Roman" pitchFamily="18" charset="0"/>
                        </a:rPr>
                        <a:t>4. Project</a:t>
                      </a:r>
                      <a:r>
                        <a:rPr lang="en-US" sz="1200" spc="-120" dirty="0" smtClean="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resources specified</a:t>
                      </a:r>
                      <a:r>
                        <a:rPr lang="en-US" sz="1200" spc="-45"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and</a:t>
                      </a:r>
                      <a:r>
                        <a:rPr lang="en-US" sz="1200" spc="-70" dirty="0">
                          <a:solidFill>
                            <a:srgbClr val="15264B"/>
                          </a:solidFill>
                          <a:latin typeface="Times New Roman" pitchFamily="18" charset="0"/>
                          <a:ea typeface="Arial"/>
                          <a:cs typeface="Times New Roman" pitchFamily="18" charset="0"/>
                        </a:rPr>
                        <a:t> </a:t>
                      </a:r>
                      <a:r>
                        <a:rPr lang="en-US" sz="1200" dirty="0" smtClean="0">
                          <a:solidFill>
                            <a:srgbClr val="15264B"/>
                          </a:solidFill>
                          <a:latin typeface="Times New Roman" pitchFamily="18" charset="0"/>
                          <a:ea typeface="Arial"/>
                          <a:cs typeface="Times New Roman" pitchFamily="18" charset="0"/>
                        </a:rPr>
                        <a:t>agreed</a:t>
                      </a:r>
                    </a:p>
                    <a:p>
                      <a:pPr marL="233045" marR="134620" indent="-45720">
                        <a:lnSpc>
                          <a:spcPct val="107000"/>
                        </a:lnSpc>
                        <a:spcBef>
                          <a:spcPts val="5"/>
                        </a:spcBef>
                        <a:spcAft>
                          <a:spcPts val="0"/>
                        </a:spcAft>
                      </a:pP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329">
                <a:tc>
                  <a:txBody>
                    <a:bodyPr/>
                    <a:lstStyle/>
                    <a:p>
                      <a:pPr marL="233045" marR="694055" indent="-45720">
                        <a:lnSpc>
                          <a:spcPct val="104000"/>
                        </a:lnSpc>
                        <a:spcBef>
                          <a:spcPts val="5"/>
                        </a:spcBef>
                        <a:spcAft>
                          <a:spcPts val="0"/>
                        </a:spcAft>
                      </a:pPr>
                      <a:r>
                        <a:rPr lang="en-US" sz="1200" dirty="0" smtClean="0">
                          <a:solidFill>
                            <a:srgbClr val="15264B"/>
                          </a:solidFill>
                          <a:latin typeface="Times New Roman" pitchFamily="18" charset="0"/>
                          <a:ea typeface="Arial"/>
                          <a:cs typeface="Times New Roman" pitchFamily="18" charset="0"/>
                        </a:rPr>
                        <a:t>5. Project</a:t>
                      </a:r>
                      <a:r>
                        <a:rPr lang="en-US" sz="1200" spc="-125" dirty="0" smtClean="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team </a:t>
                      </a:r>
                      <a:r>
                        <a:rPr lang="en-US" sz="1200" dirty="0" smtClean="0">
                          <a:solidFill>
                            <a:srgbClr val="15264B"/>
                          </a:solidFill>
                          <a:latin typeface="Times New Roman" pitchFamily="18" charset="0"/>
                          <a:ea typeface="Arial"/>
                          <a:cs typeface="Times New Roman" pitchFamily="18" charset="0"/>
                        </a:rPr>
                        <a:t>established</a:t>
                      </a:r>
                    </a:p>
                    <a:p>
                      <a:pPr marL="233045" marR="694055" indent="-45720">
                        <a:lnSpc>
                          <a:spcPct val="104000"/>
                        </a:lnSpc>
                        <a:spcBef>
                          <a:spcPts val="5"/>
                        </a:spcBef>
                        <a:spcAft>
                          <a:spcPts val="0"/>
                        </a:spcAft>
                      </a:pP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321">
                <a:tc>
                  <a:txBody>
                    <a:bodyPr/>
                    <a:lstStyle/>
                    <a:p>
                      <a:pPr marL="187325">
                        <a:spcBef>
                          <a:spcPts val="5"/>
                        </a:spcBef>
                        <a:spcAft>
                          <a:spcPts val="0"/>
                        </a:spcAft>
                      </a:pPr>
                      <a:r>
                        <a:rPr lang="en-US" sz="1200" dirty="0" smtClean="0">
                          <a:solidFill>
                            <a:srgbClr val="15264B"/>
                          </a:solidFill>
                          <a:latin typeface="Times New Roman" pitchFamily="18" charset="0"/>
                          <a:ea typeface="Arial"/>
                          <a:cs typeface="Times New Roman" pitchFamily="18" charset="0"/>
                        </a:rPr>
                        <a:t>6. Start</a:t>
                      </a:r>
                      <a:r>
                        <a:rPr lang="en-US" sz="1200" spc="-80" dirty="0" smtClean="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date</a:t>
                      </a:r>
                      <a:r>
                        <a:rPr lang="en-US" sz="1200" spc="-45"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agreed</a:t>
                      </a: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254">
                <a:tc>
                  <a:txBody>
                    <a:bodyPr/>
                    <a:lstStyle/>
                    <a:p>
                      <a:pPr marL="219075" marR="95250" indent="-137160">
                        <a:lnSpc>
                          <a:spcPct val="101000"/>
                        </a:lnSpc>
                        <a:spcBef>
                          <a:spcPts val="5"/>
                        </a:spcBef>
                        <a:spcAft>
                          <a:spcPts val="0"/>
                        </a:spcAft>
                      </a:pPr>
                      <a:r>
                        <a:rPr lang="en-US" sz="1200" dirty="0" smtClean="0">
                          <a:solidFill>
                            <a:srgbClr val="15264B"/>
                          </a:solidFill>
                          <a:latin typeface="Times New Roman" pitchFamily="18" charset="0"/>
                          <a:ea typeface="Arial"/>
                          <a:cs typeface="Times New Roman" pitchFamily="18" charset="0"/>
                        </a:rPr>
                        <a:t>  7.</a:t>
                      </a:r>
                      <a:r>
                        <a:rPr lang="en-US" sz="1200" baseline="0" dirty="0" smtClean="0">
                          <a:solidFill>
                            <a:srgbClr val="15264B"/>
                          </a:solidFill>
                          <a:latin typeface="Times New Roman" pitchFamily="18" charset="0"/>
                          <a:ea typeface="Arial"/>
                          <a:cs typeface="Times New Roman" pitchFamily="18" charset="0"/>
                        </a:rPr>
                        <a:t> </a:t>
                      </a:r>
                      <a:r>
                        <a:rPr lang="en-US" sz="1200" dirty="0" smtClean="0">
                          <a:solidFill>
                            <a:srgbClr val="15264B"/>
                          </a:solidFill>
                          <a:latin typeface="Times New Roman" pitchFamily="18" charset="0"/>
                          <a:ea typeface="Arial"/>
                          <a:cs typeface="Times New Roman" pitchFamily="18" charset="0"/>
                        </a:rPr>
                        <a:t>Date</a:t>
                      </a:r>
                      <a:r>
                        <a:rPr lang="en-US" sz="1200" spc="-155" dirty="0" smtClean="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by</a:t>
                      </a:r>
                      <a:r>
                        <a:rPr lang="en-US" sz="1200" spc="-205"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which</a:t>
                      </a:r>
                      <a:r>
                        <a:rPr lang="en-US" sz="1200" spc="-90"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product will be</a:t>
                      </a:r>
                      <a:r>
                        <a:rPr lang="en-US" sz="1200" spc="-120"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delivered agreed</a:t>
                      </a: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329">
                <a:tc>
                  <a:txBody>
                    <a:bodyPr/>
                    <a:lstStyle/>
                    <a:p>
                      <a:pPr marL="227965" marR="160020" indent="-45720">
                        <a:lnSpc>
                          <a:spcPct val="104000"/>
                        </a:lnSpc>
                        <a:spcBef>
                          <a:spcPts val="40"/>
                        </a:spcBef>
                        <a:spcAft>
                          <a:spcPts val="0"/>
                        </a:spcAft>
                      </a:pPr>
                      <a:r>
                        <a:rPr lang="en-US" sz="1200" u="none" dirty="0" smtClean="0">
                          <a:solidFill>
                            <a:srgbClr val="15264B"/>
                          </a:solidFill>
                          <a:uFill>
                            <a:solidFill>
                              <a:srgbClr val="000000"/>
                            </a:solidFill>
                          </a:uFill>
                          <a:latin typeface="Times New Roman" pitchFamily="18" charset="0"/>
                          <a:ea typeface="Arial"/>
                          <a:cs typeface="Times New Roman" pitchFamily="18" charset="0"/>
                        </a:rPr>
                        <a:t>8.</a:t>
                      </a:r>
                      <a:r>
                        <a:rPr lang="en-US" sz="1200" u="none" baseline="0" dirty="0" smtClean="0">
                          <a:solidFill>
                            <a:srgbClr val="15264B"/>
                          </a:solidFill>
                          <a:uFill>
                            <a:solidFill>
                              <a:srgbClr val="000000"/>
                            </a:solidFill>
                          </a:uFill>
                          <a:latin typeface="Times New Roman" pitchFamily="18" charset="0"/>
                          <a:ea typeface="Arial"/>
                          <a:cs typeface="Times New Roman" pitchFamily="18" charset="0"/>
                        </a:rPr>
                        <a:t> </a:t>
                      </a:r>
                      <a:r>
                        <a:rPr lang="en-US" sz="1200" u="none" dirty="0" smtClean="0">
                          <a:solidFill>
                            <a:srgbClr val="15264B"/>
                          </a:solidFill>
                          <a:uFill>
                            <a:solidFill>
                              <a:srgbClr val="000000"/>
                            </a:solidFill>
                          </a:uFill>
                          <a:latin typeface="Times New Roman" pitchFamily="18" charset="0"/>
                          <a:ea typeface="Arial"/>
                          <a:cs typeface="Times New Roman" pitchFamily="18" charset="0"/>
                        </a:rPr>
                        <a:t>Milestones</a:t>
                      </a:r>
                      <a:r>
                        <a:rPr lang="en-US" sz="1200" u="none" spc="-65" dirty="0" smtClean="0">
                          <a:solidFill>
                            <a:srgbClr val="15264B"/>
                          </a:solidFill>
                          <a:uFill>
                            <a:solidFill>
                              <a:srgbClr val="000000"/>
                            </a:solidFill>
                          </a:uFill>
                          <a:latin typeface="Times New Roman" pitchFamily="18" charset="0"/>
                          <a:ea typeface="Arial"/>
                          <a:cs typeface="Times New Roman" pitchFamily="18" charset="0"/>
                        </a:rPr>
                        <a:t> </a:t>
                      </a:r>
                      <a:r>
                        <a:rPr lang="en-US" sz="1200" u="none" dirty="0">
                          <a:solidFill>
                            <a:srgbClr val="15264B"/>
                          </a:solidFill>
                          <a:latin typeface="Times New Roman" pitchFamily="18" charset="0"/>
                          <a:ea typeface="Arial"/>
                          <a:cs typeface="Times New Roman" pitchFamily="18" charset="0"/>
                        </a:rPr>
                        <a:t>and</a:t>
                      </a:r>
                      <a:r>
                        <a:rPr lang="en-US" sz="1200" u="none" spc="-110"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dates to</a:t>
                      </a:r>
                      <a:r>
                        <a:rPr lang="en-US" sz="1200" spc="5"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be</a:t>
                      </a:r>
                      <a:r>
                        <a:rPr lang="en-US" sz="1200" spc="-130" dirty="0">
                          <a:solidFill>
                            <a:srgbClr val="15264B"/>
                          </a:solidFill>
                          <a:latin typeface="Times New Roman" pitchFamily="18" charset="0"/>
                          <a:ea typeface="Arial"/>
                          <a:cs typeface="Times New Roman" pitchFamily="18" charset="0"/>
                        </a:rPr>
                        <a:t> </a:t>
                      </a:r>
                      <a:r>
                        <a:rPr lang="en-US" sz="1200" dirty="0">
                          <a:solidFill>
                            <a:srgbClr val="15264B"/>
                          </a:solidFill>
                          <a:latin typeface="Times New Roman" pitchFamily="18" charset="0"/>
                          <a:ea typeface="Arial"/>
                          <a:cs typeface="Times New Roman" pitchFamily="18" charset="0"/>
                        </a:rPr>
                        <a:t>achieved </a:t>
                      </a:r>
                      <a:r>
                        <a:rPr lang="en-US" sz="1200" dirty="0" smtClean="0">
                          <a:solidFill>
                            <a:srgbClr val="15264B"/>
                          </a:solidFill>
                          <a:latin typeface="Times New Roman" pitchFamily="18" charset="0"/>
                          <a:ea typeface="Arial"/>
                          <a:cs typeface="Times New Roman" pitchFamily="18" charset="0"/>
                        </a:rPr>
                        <a:t>specified</a:t>
                      </a:r>
                    </a:p>
                    <a:p>
                      <a:pPr marL="227965" marR="160020" indent="-45720">
                        <a:lnSpc>
                          <a:spcPct val="104000"/>
                        </a:lnSpc>
                        <a:spcBef>
                          <a:spcPts val="40"/>
                        </a:spcBef>
                        <a:spcAft>
                          <a:spcPts val="0"/>
                        </a:spcAft>
                      </a:pPr>
                      <a:endParaRPr lang="en-GB" sz="1200"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695">
                <a:tc>
                  <a:txBody>
                    <a:bodyPr/>
                    <a:lstStyle/>
                    <a:p>
                      <a:pPr marL="233045" marR="394970" indent="-146685">
                        <a:lnSpc>
                          <a:spcPct val="101000"/>
                        </a:lnSpc>
                        <a:spcBef>
                          <a:spcPts val="5"/>
                        </a:spcBef>
                        <a:spcAft>
                          <a:spcPts val="0"/>
                        </a:spcAft>
                      </a:pPr>
                      <a:r>
                        <a:rPr lang="en-US" sz="1200" u="none" dirty="0" smtClean="0">
                          <a:solidFill>
                            <a:srgbClr val="15264B"/>
                          </a:solidFill>
                          <a:uFillTx/>
                          <a:latin typeface="Times New Roman" pitchFamily="18" charset="0"/>
                          <a:ea typeface="Arial"/>
                          <a:cs typeface="Times New Roman" pitchFamily="18" charset="0"/>
                        </a:rPr>
                        <a:t>  9.</a:t>
                      </a:r>
                      <a:r>
                        <a:rPr lang="en-US" sz="1200" u="none" baseline="0" dirty="0" smtClean="0">
                          <a:solidFill>
                            <a:srgbClr val="15264B"/>
                          </a:solidFill>
                          <a:uFillTx/>
                          <a:latin typeface="Times New Roman" pitchFamily="18" charset="0"/>
                          <a:ea typeface="Arial"/>
                          <a:cs typeface="Times New Roman" pitchFamily="18" charset="0"/>
                        </a:rPr>
                        <a:t> D</a:t>
                      </a:r>
                      <a:r>
                        <a:rPr lang="en-US" sz="1200" u="none" dirty="0" smtClean="0">
                          <a:solidFill>
                            <a:srgbClr val="15264B"/>
                          </a:solidFill>
                          <a:uFill>
                            <a:solidFill>
                              <a:srgbClr val="000000"/>
                            </a:solidFill>
                          </a:uFill>
                          <a:latin typeface="Times New Roman" pitchFamily="18" charset="0"/>
                          <a:ea typeface="Arial"/>
                          <a:cs typeface="Times New Roman" pitchFamily="18" charset="0"/>
                        </a:rPr>
                        <a:t>ates</a:t>
                      </a:r>
                      <a:r>
                        <a:rPr lang="en-US" sz="1200" u="none" spc="-195" dirty="0" smtClean="0">
                          <a:solidFill>
                            <a:srgbClr val="15264B"/>
                          </a:solidFill>
                          <a:uFill>
                            <a:solidFill>
                              <a:srgbClr val="000000"/>
                            </a:solidFill>
                          </a:uFill>
                          <a:latin typeface="Times New Roman" pitchFamily="18" charset="0"/>
                          <a:ea typeface="Arial"/>
                          <a:cs typeface="Times New Roman" pitchFamily="18" charset="0"/>
                        </a:rPr>
                        <a:t>  </a:t>
                      </a:r>
                      <a:r>
                        <a:rPr lang="en-US" sz="1200" u="none" dirty="0" smtClean="0">
                          <a:solidFill>
                            <a:srgbClr val="15264B"/>
                          </a:solidFill>
                          <a:uFill>
                            <a:solidFill>
                              <a:srgbClr val="000000"/>
                            </a:solidFill>
                          </a:uFill>
                          <a:latin typeface="Times New Roman" pitchFamily="18" charset="0"/>
                          <a:ea typeface="Arial"/>
                          <a:cs typeface="Times New Roman" pitchFamily="18" charset="0"/>
                        </a:rPr>
                        <a:t>for</a:t>
                      </a:r>
                      <a:r>
                        <a:rPr lang="en-US" sz="1200" u="none" spc="-200" dirty="0" smtClean="0">
                          <a:solidFill>
                            <a:srgbClr val="15264B"/>
                          </a:solidFill>
                          <a:uFill>
                            <a:solidFill>
                              <a:srgbClr val="000000"/>
                            </a:solidFill>
                          </a:uFill>
                          <a:latin typeface="Times New Roman" pitchFamily="18" charset="0"/>
                          <a:ea typeface="Arial"/>
                          <a:cs typeface="Times New Roman" pitchFamily="18" charset="0"/>
                        </a:rPr>
                        <a:t>  </a:t>
                      </a:r>
                      <a:r>
                        <a:rPr lang="en-US" sz="1200" u="none" dirty="0" smtClean="0">
                          <a:solidFill>
                            <a:srgbClr val="15264B"/>
                          </a:solidFill>
                          <a:uFill>
                            <a:solidFill>
                              <a:srgbClr val="000000"/>
                            </a:solidFill>
                          </a:uFill>
                          <a:latin typeface="Times New Roman" pitchFamily="18" charset="0"/>
                          <a:ea typeface="Arial"/>
                          <a:cs typeface="Times New Roman" pitchFamily="18" charset="0"/>
                        </a:rPr>
                        <a:t>project</a:t>
                      </a:r>
                      <a:r>
                        <a:rPr lang="en-US" sz="1200" u="none" baseline="0" dirty="0" smtClean="0">
                          <a:solidFill>
                            <a:srgbClr val="15264B"/>
                          </a:solidFill>
                          <a:uFill>
                            <a:solidFill>
                              <a:srgbClr val="000000"/>
                            </a:solidFill>
                          </a:uFill>
                          <a:latin typeface="Times New Roman" pitchFamily="18" charset="0"/>
                          <a:ea typeface="Arial"/>
                          <a:cs typeface="Times New Roman" pitchFamily="18" charset="0"/>
                        </a:rPr>
                        <a:t> </a:t>
                      </a:r>
                      <a:r>
                        <a:rPr lang="en-US" sz="1200" u="none" dirty="0" smtClean="0">
                          <a:solidFill>
                            <a:srgbClr val="15264B"/>
                          </a:solidFill>
                          <a:latin typeface="Times New Roman" pitchFamily="18" charset="0"/>
                          <a:ea typeface="Arial"/>
                          <a:cs typeface="Times New Roman" pitchFamily="18" charset="0"/>
                        </a:rPr>
                        <a:t>meetings</a:t>
                      </a:r>
                      <a:r>
                        <a:rPr lang="en-US" sz="1200" u="none" spc="-140" dirty="0" smtClean="0">
                          <a:solidFill>
                            <a:srgbClr val="15264B"/>
                          </a:solidFill>
                          <a:latin typeface="Times New Roman" pitchFamily="18" charset="0"/>
                          <a:ea typeface="Arial"/>
                          <a:cs typeface="Times New Roman" pitchFamily="18" charset="0"/>
                        </a:rPr>
                        <a:t> </a:t>
                      </a:r>
                      <a:r>
                        <a:rPr lang="en-US" sz="1200" u="none" dirty="0">
                          <a:solidFill>
                            <a:srgbClr val="15264B"/>
                          </a:solidFill>
                          <a:latin typeface="Times New Roman" pitchFamily="18" charset="0"/>
                          <a:ea typeface="Arial"/>
                          <a:cs typeface="Times New Roman" pitchFamily="18" charset="0"/>
                        </a:rPr>
                        <a:t>agreed</a:t>
                      </a:r>
                      <a:endParaRPr lang="en-GB" sz="1200" u="none" dirty="0">
                        <a:solidFill>
                          <a:srgbClr val="15264B"/>
                        </a:solidFill>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200" dirty="0">
                        <a:latin typeface="Times New Roman" pitchFamily="18" charset="0"/>
                        <a:ea typeface="Calibri"/>
                        <a:cs typeface="Times New Roman"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3795" name="Picture 3"/>
          <p:cNvPicPr>
            <a:picLocks noChangeAspect="1" noChangeArrowheads="1"/>
          </p:cNvPicPr>
          <p:nvPr/>
        </p:nvPicPr>
        <p:blipFill>
          <a:blip r:embed="rId2"/>
          <a:srcRect/>
          <a:stretch>
            <a:fillRect/>
          </a:stretch>
        </p:blipFill>
        <p:spPr bwMode="auto">
          <a:xfrm>
            <a:off x="887413" y="8453438"/>
            <a:ext cx="109537" cy="900112"/>
          </a:xfrm>
          <a:prstGeom prst="rect">
            <a:avLst/>
          </a:prstGeom>
          <a:noFill/>
        </p:spPr>
      </p:pic>
      <p:grpSp>
        <p:nvGrpSpPr>
          <p:cNvPr id="33793" name="Group 1"/>
          <p:cNvGrpSpPr>
            <a:grpSpLocks/>
          </p:cNvGrpSpPr>
          <p:nvPr/>
        </p:nvGrpSpPr>
        <p:grpSpPr bwMode="auto">
          <a:xfrm>
            <a:off x="2125663" y="8777288"/>
            <a:ext cx="50800" cy="1587"/>
            <a:chOff x="3348" y="13103"/>
            <a:chExt cx="79" cy="2"/>
          </a:xfrm>
        </p:grpSpPr>
        <p:sp>
          <p:nvSpPr>
            <p:cNvPr id="33794" name="Freeform 2"/>
            <p:cNvSpPr>
              <a:spLocks/>
            </p:cNvSpPr>
            <p:nvPr/>
          </p:nvSpPr>
          <p:spPr bwMode="auto">
            <a:xfrm>
              <a:off x="3348" y="13103"/>
              <a:ext cx="79" cy="2"/>
            </a:xfrm>
            <a:custGeom>
              <a:avLst/>
              <a:gdLst/>
              <a:ahLst/>
              <a:cxnLst>
                <a:cxn ang="0">
                  <a:pos x="0" y="0"/>
                </a:cxn>
                <a:cxn ang="0">
                  <a:pos x="79" y="0"/>
                </a:cxn>
              </a:cxnLst>
              <a:rect l="0" t="0" r="r" b="b"/>
              <a:pathLst>
                <a:path w="79">
                  <a:moveTo>
                    <a:pt x="0" y="0"/>
                  </a:moveTo>
                  <a:lnTo>
                    <a:pt x="79" y="0"/>
                  </a:lnTo>
                </a:path>
              </a:pathLst>
            </a:custGeom>
            <a:noFill/>
            <a:ln w="457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337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33798" name="Rectangle 6"/>
          <p:cNvSpPr>
            <a:spLocks noChangeArrowheads="1"/>
          </p:cNvSpPr>
          <p:nvPr/>
        </p:nvSpPr>
        <p:spPr bwMode="auto">
          <a:xfrm>
            <a:off x="639006" y="192286"/>
            <a:ext cx="2973314"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545454"/>
                </a:solidFill>
                <a:effectLst/>
                <a:latin typeface="Times New Roman" pitchFamily="18" charset="0"/>
                <a:ea typeface="Arial" pitchFamily="34" charset="0"/>
                <a:cs typeface="Times New Roman" pitchFamily="18" charset="0"/>
              </a:rPr>
              <a:t>SPT: Project Management Checklist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Article South Wales Argus Jan 17</a:t>
            </a:r>
            <a:r>
              <a:rPr lang="en-GB" dirty="0" smtClean="0"/>
              <a:t/>
            </a:r>
            <a:br>
              <a:rPr lang="en-GB" dirty="0" smtClean="0"/>
            </a:br>
            <a:endParaRPr lang="en-GB" dirty="0"/>
          </a:p>
        </p:txBody>
      </p:sp>
      <p:sp>
        <p:nvSpPr>
          <p:cNvPr id="3" name="Content Placeholder 2"/>
          <p:cNvSpPr>
            <a:spLocks noGrp="1"/>
          </p:cNvSpPr>
          <p:nvPr>
            <p:ph idx="1"/>
          </p:nvPr>
        </p:nvSpPr>
        <p:spPr>
          <a:xfrm>
            <a:off x="457200" y="974785"/>
            <a:ext cx="8229600" cy="4408098"/>
          </a:xfrm>
        </p:spPr>
        <p:txBody>
          <a:bodyPr>
            <a:normAutofit fontScale="25000" lnSpcReduction="20000"/>
          </a:bodyPr>
          <a:lstStyle/>
          <a:p>
            <a:pPr algn="just"/>
            <a:r>
              <a:rPr lang="en-GB" sz="5000" dirty="0" smtClean="0">
                <a:latin typeface="Times New Roman" pitchFamily="18" charset="0"/>
                <a:cs typeface="Times New Roman" pitchFamily="18" charset="0"/>
              </a:rPr>
              <a:t>FIVE NHS staff a day in Gwent were physically or verbally attacked during 2015/16, according to new figures. </a:t>
            </a:r>
          </a:p>
          <a:p>
            <a:pPr algn="just"/>
            <a:r>
              <a:rPr lang="en-GB" sz="5000" dirty="0" smtClean="0">
                <a:latin typeface="Times New Roman" pitchFamily="18" charset="0"/>
                <a:cs typeface="Times New Roman" pitchFamily="18" charset="0"/>
              </a:rPr>
              <a:t>There were 872 incidents of what Aneurin Bevan University Health Board describes as ‘physical abuse, assault or violence’ in the year to March 31. </a:t>
            </a:r>
          </a:p>
          <a:p>
            <a:pPr algn="just"/>
            <a:r>
              <a:rPr lang="en-GB" sz="5000" dirty="0" smtClean="0">
                <a:latin typeface="Times New Roman" pitchFamily="18" charset="0"/>
                <a:cs typeface="Times New Roman" pitchFamily="18" charset="0"/>
              </a:rPr>
              <a:t>And in the same 12-month period, staff reported 949 incidents of verbal abuse or disruption. </a:t>
            </a:r>
          </a:p>
          <a:p>
            <a:pPr algn="just"/>
            <a:r>
              <a:rPr lang="en-GB" sz="5000" dirty="0" smtClean="0">
                <a:latin typeface="Times New Roman" pitchFamily="18" charset="0"/>
                <a:cs typeface="Times New Roman" pitchFamily="18" charset="0"/>
              </a:rPr>
              <a:t>Last year’s figure for physical attacks was down from 1,067 in 2014/15, but nevertheless contributed to a catalogue of violence against NHS staff in Wales that approached 4,000 incidents. </a:t>
            </a:r>
          </a:p>
          <a:p>
            <a:pPr algn="just"/>
            <a:r>
              <a:rPr lang="en-GB" sz="5000" dirty="0" smtClean="0">
                <a:latin typeface="Times New Roman" pitchFamily="18" charset="0"/>
                <a:cs typeface="Times New Roman" pitchFamily="18" charset="0"/>
              </a:rPr>
              <a:t>And last year’s 949 verbal abuse or disruption incidents in Gwent was almost 45 per cent up on that for 2014/15. </a:t>
            </a:r>
          </a:p>
          <a:p>
            <a:pPr algn="just"/>
            <a:r>
              <a:rPr lang="en-GB" sz="5000" dirty="0" smtClean="0">
                <a:latin typeface="Times New Roman" pitchFamily="18" charset="0"/>
                <a:cs typeface="Times New Roman" pitchFamily="18" charset="0"/>
              </a:rPr>
              <a:t>Over the past five years in Gwent there has been a total of 7,501physical or verbal attacks on staff. </a:t>
            </a:r>
          </a:p>
          <a:p>
            <a:pPr algn="just"/>
            <a:r>
              <a:rPr lang="en-GB" sz="5000" dirty="0" smtClean="0">
                <a:latin typeface="Times New Roman" pitchFamily="18" charset="0"/>
                <a:cs typeface="Times New Roman" pitchFamily="18" charset="0"/>
              </a:rPr>
              <a:t>A health board spokesman said the increase in reported verbal abuse is likely a result of staff being encouraged to report incidents. </a:t>
            </a:r>
          </a:p>
          <a:p>
            <a:pPr algn="just"/>
            <a:r>
              <a:rPr lang="en-GB" sz="5000" dirty="0" smtClean="0">
                <a:latin typeface="Times New Roman" pitchFamily="18" charset="0"/>
                <a:cs typeface="Times New Roman" pitchFamily="18" charset="0"/>
              </a:rPr>
              <a:t>Taken together however, abuse of NHS staff in Gwent has risen steadily, with overall reported incidents up almost 50 per cent in five years. </a:t>
            </a:r>
          </a:p>
          <a:p>
            <a:pPr algn="just"/>
            <a:r>
              <a:rPr lang="en-GB" sz="5000" dirty="0" smtClean="0">
                <a:latin typeface="Times New Roman" pitchFamily="18" charset="0"/>
                <a:cs typeface="Times New Roman" pitchFamily="18" charset="0"/>
              </a:rPr>
              <a:t>“The health board has seen an increase in figures of verbal assaults over the past five years,” said a spokeswoman. </a:t>
            </a:r>
          </a:p>
          <a:p>
            <a:pPr algn="just"/>
            <a:r>
              <a:rPr lang="en-GB" sz="5000" dirty="0" smtClean="0">
                <a:latin typeface="Times New Roman" pitchFamily="18" charset="0"/>
                <a:cs typeface="Times New Roman" pitchFamily="18" charset="0"/>
              </a:rPr>
              <a:t>“This rise is due to an increase in staff reporting incidents following training we have provided to raise awareness of the issue. </a:t>
            </a:r>
          </a:p>
          <a:p>
            <a:pPr algn="just"/>
            <a:r>
              <a:rPr lang="en-GB" sz="5000" dirty="0" smtClean="0">
                <a:latin typeface="Times New Roman" pitchFamily="18" charset="0"/>
                <a:cs typeface="Times New Roman" pitchFamily="18" charset="0"/>
              </a:rPr>
              <a:t>“Previously, staff members were reluctant to report verbal assault but the health board actively encourages staff to report verbal assault cases. </a:t>
            </a:r>
          </a:p>
          <a:p>
            <a:pPr algn="just"/>
            <a:r>
              <a:rPr lang="en-GB" sz="5000" dirty="0" smtClean="0">
                <a:latin typeface="Times New Roman" pitchFamily="18" charset="0"/>
                <a:cs typeface="Times New Roman" pitchFamily="18" charset="0"/>
              </a:rPr>
              <a:t>“With regard to physical assaults, the health board works closely with the police to ensure safety for our staff. </a:t>
            </a:r>
          </a:p>
          <a:p>
            <a:pPr algn="just"/>
            <a:r>
              <a:rPr lang="en-GB" sz="5000" dirty="0" smtClean="0">
                <a:latin typeface="Times New Roman" pitchFamily="18" charset="0"/>
                <a:cs typeface="Times New Roman" pitchFamily="18" charset="0"/>
              </a:rPr>
              <a:t>“In addition, we have an ongoing marketing campaign to educate the public that abuse to staff is not acceptable.” </a:t>
            </a:r>
          </a:p>
          <a:p>
            <a:pPr algn="just"/>
            <a:r>
              <a:rPr lang="en-GB" sz="5000" dirty="0" smtClean="0">
                <a:latin typeface="Times New Roman" pitchFamily="18" charset="0"/>
                <a:cs typeface="Times New Roman" pitchFamily="18" charset="0"/>
              </a:rPr>
              <a:t>Wales-wide, a mixed picture of abuse toward NHS staff emerges, some health boards reporting increases in physical abuse and/or verbal abuse in the past year, and others reporting decreases. But in all cases, the figures are unacceptably high.</a:t>
            </a:r>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752475"/>
          </a:xfrm>
        </p:spPr>
        <p:txBody>
          <a:bodyPr/>
          <a:lstStyle/>
          <a:p>
            <a:r>
              <a:rPr lang="en-GB" b="1" dirty="0" smtClean="0"/>
              <a:t>Background</a:t>
            </a:r>
            <a:endParaRPr lang="en-GB" b="1" dirty="0"/>
          </a:p>
        </p:txBody>
      </p:sp>
      <p:sp>
        <p:nvSpPr>
          <p:cNvPr id="3" name="Content Placeholder 2"/>
          <p:cNvSpPr>
            <a:spLocks noGrp="1"/>
          </p:cNvSpPr>
          <p:nvPr>
            <p:ph idx="1"/>
          </p:nvPr>
        </p:nvSpPr>
        <p:spPr>
          <a:xfrm>
            <a:off x="457200" y="866775"/>
            <a:ext cx="8229600" cy="4695825"/>
          </a:xfrm>
        </p:spPr>
        <p:txBody>
          <a:bodyPr>
            <a:normAutofit fontScale="70000" lnSpcReduction="20000"/>
          </a:bodyPr>
          <a:lstStyle/>
          <a:p>
            <a:pPr lvl="0" algn="just"/>
            <a:r>
              <a:rPr lang="en-GB" dirty="0" smtClean="0"/>
              <a:t>An MOU has been in existence between the three parties for over ten years.</a:t>
            </a:r>
          </a:p>
          <a:p>
            <a:pPr lvl="0" algn="just"/>
            <a:r>
              <a:rPr lang="en-GB" dirty="0" smtClean="0"/>
              <a:t>The agreement followed a similar agreement made between these parties in England. </a:t>
            </a:r>
          </a:p>
          <a:p>
            <a:pPr lvl="0" algn="just"/>
            <a:r>
              <a:rPr lang="en-GB" dirty="0" smtClean="0"/>
              <a:t>The agreement was reviewed and amended as part of a wider approach to the problem of violence against NHS staff considered by the NHS Wales V&amp;A Steering Group sponsored by the then Minister for Health, Edwina Hart and shared by Sheila Lloyd and latterly chaired by David Francis the Chairman of the Cardiff and Vale University Health Board.</a:t>
            </a:r>
          </a:p>
          <a:p>
            <a:pPr lvl="0" algn="just"/>
            <a:r>
              <a:rPr lang="en-GB" dirty="0" smtClean="0"/>
              <a:t>The MOU was revised approximately 3 years ago but only minor revisions were applied.</a:t>
            </a:r>
          </a:p>
          <a:p>
            <a:pPr lvl="0" algn="just"/>
            <a:r>
              <a:rPr lang="en-GB" dirty="0" smtClean="0"/>
              <a:t>It is acknowledged that the MOU is overdue for an overhaul and in re-launch.</a:t>
            </a:r>
          </a:p>
          <a:p>
            <a:pPr lvl="0" algn="just"/>
            <a:r>
              <a:rPr lang="en-GB" dirty="0" smtClean="0"/>
              <a:t>The MOU is universally considered to be a success, that notwithstanding it requires a root and branch review and a reinvigoration of public police, NHS and CPS awareness</a:t>
            </a:r>
          </a:p>
          <a:p>
            <a:pPr algn="just"/>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466725"/>
          </a:xfrm>
        </p:spPr>
        <p:txBody>
          <a:bodyPr>
            <a:normAutofit fontScale="90000"/>
          </a:bodyPr>
          <a:lstStyle/>
          <a:p>
            <a:r>
              <a:rPr lang="en-GB" b="1" dirty="0" smtClean="0"/>
              <a:t>Project Definition - Objectives</a:t>
            </a:r>
            <a:endParaRPr lang="en-GB" b="1" dirty="0"/>
          </a:p>
        </p:txBody>
      </p:sp>
      <p:sp>
        <p:nvSpPr>
          <p:cNvPr id="3" name="Content Placeholder 2"/>
          <p:cNvSpPr>
            <a:spLocks noGrp="1"/>
          </p:cNvSpPr>
          <p:nvPr>
            <p:ph idx="1"/>
          </p:nvPr>
        </p:nvSpPr>
        <p:spPr>
          <a:xfrm>
            <a:off x="457200" y="581026"/>
            <a:ext cx="8229600" cy="5052060"/>
          </a:xfrm>
        </p:spPr>
        <p:txBody>
          <a:bodyPr>
            <a:normAutofit fontScale="40000" lnSpcReduction="20000"/>
          </a:bodyPr>
          <a:lstStyle/>
          <a:p>
            <a:pPr>
              <a:buNone/>
            </a:pPr>
            <a:r>
              <a:rPr lang="en-GB" b="1" dirty="0" smtClean="0"/>
              <a:t>1.	</a:t>
            </a:r>
            <a:r>
              <a:rPr lang="en-GB" sz="3000" b="1" dirty="0" smtClean="0"/>
              <a:t>Review MOU to reflect changes since original inception, these being inter alia:-</a:t>
            </a:r>
          </a:p>
          <a:p>
            <a:pPr>
              <a:buNone/>
            </a:pPr>
            <a:r>
              <a:rPr lang="en-GB" sz="3000" dirty="0" smtClean="0"/>
              <a:t> </a:t>
            </a:r>
          </a:p>
          <a:p>
            <a:pPr marL="571500" lvl="0" indent="-571500">
              <a:buFont typeface="+mj-lt"/>
              <a:buAutoNum type="romanLcPeriod"/>
            </a:pPr>
            <a:r>
              <a:rPr lang="en-GB" sz="3000" dirty="0" smtClean="0"/>
              <a:t>Changes in prevalence, tight in nature of the offences against NHS staff.</a:t>
            </a:r>
          </a:p>
          <a:p>
            <a:pPr marL="571500" lvl="0" indent="-571500">
              <a:buFont typeface="+mj-lt"/>
              <a:buAutoNum type="romanLcPeriod"/>
            </a:pPr>
            <a:r>
              <a:rPr lang="en-GB" sz="3000" dirty="0" smtClean="0"/>
              <a:t>Changes in applicable laws, to reflect changes in case law and criminal legislation</a:t>
            </a:r>
          </a:p>
          <a:p>
            <a:pPr marL="571500" lvl="0" indent="-571500">
              <a:buFont typeface="+mj-lt"/>
              <a:buAutoNum type="romanLcPeriod"/>
            </a:pPr>
            <a:r>
              <a:rPr lang="en-GB" sz="3000" dirty="0" smtClean="0"/>
              <a:t>Changes in procedure/policy within CPS police and NHS in dealing with violent crime.</a:t>
            </a:r>
          </a:p>
          <a:p>
            <a:pPr marL="571500" lvl="0" indent="-571500">
              <a:buFont typeface="+mj-lt"/>
              <a:buAutoNum type="romanLcPeriod"/>
            </a:pPr>
            <a:r>
              <a:rPr lang="en-GB" sz="3000" dirty="0" smtClean="0"/>
              <a:t>Changes in information governance control.</a:t>
            </a:r>
          </a:p>
          <a:p>
            <a:pPr marL="571500" lvl="0" indent="-571500">
              <a:buFont typeface="+mj-lt"/>
              <a:buAutoNum type="romanLcPeriod"/>
            </a:pPr>
            <a:r>
              <a:rPr lang="en-GB" sz="3000" dirty="0" smtClean="0"/>
              <a:t>Changes in government policy in relation to violence and aggression against NHS staff.</a:t>
            </a:r>
          </a:p>
          <a:p>
            <a:pPr marL="571500" lvl="0" indent="-571500">
              <a:buFont typeface="+mj-lt"/>
              <a:buAutoNum type="romanLcPeriod"/>
            </a:pPr>
            <a:r>
              <a:rPr lang="en-GB" sz="3000" dirty="0" smtClean="0"/>
              <a:t>Changes in sentencing guidelines for such offences.</a:t>
            </a:r>
          </a:p>
          <a:p>
            <a:pPr marL="571500" lvl="0" indent="-571500">
              <a:buFont typeface="+mj-lt"/>
              <a:buAutoNum type="romanLcPeriod"/>
            </a:pPr>
            <a:r>
              <a:rPr lang="en-GB" sz="3000" dirty="0" smtClean="0"/>
              <a:t>Changes in operational structures and individual staffing (staff turnover).</a:t>
            </a:r>
          </a:p>
          <a:p>
            <a:endParaRPr lang="en-GB" sz="3000" dirty="0" smtClean="0"/>
          </a:p>
          <a:p>
            <a:pPr>
              <a:buNone/>
            </a:pPr>
            <a:r>
              <a:rPr lang="en-GB" sz="3000" b="1" dirty="0" smtClean="0"/>
              <a:t>2. 	Effect and negotiate changes to reflect requirements of three parties</a:t>
            </a:r>
          </a:p>
          <a:p>
            <a:pPr>
              <a:buNone/>
            </a:pPr>
            <a:r>
              <a:rPr lang="en-GB" sz="3000" dirty="0" smtClean="0"/>
              <a:t> </a:t>
            </a:r>
          </a:p>
          <a:p>
            <a:pPr>
              <a:buNone/>
            </a:pPr>
            <a:r>
              <a:rPr lang="en-GB" sz="3000" b="1" dirty="0" smtClean="0"/>
              <a:t>3. 	Re-launch of MOU</a:t>
            </a:r>
          </a:p>
          <a:p>
            <a:pPr>
              <a:buNone/>
            </a:pPr>
            <a:r>
              <a:rPr lang="en-GB" sz="3000" dirty="0" smtClean="0"/>
              <a:t> </a:t>
            </a:r>
          </a:p>
          <a:p>
            <a:pPr marL="571500" lvl="0" indent="-571500">
              <a:buFont typeface="+mj-lt"/>
              <a:buAutoNum type="romanLcPeriod"/>
            </a:pPr>
            <a:r>
              <a:rPr lang="en-GB" sz="3000" dirty="0" smtClean="0"/>
              <a:t>To increase public awareness</a:t>
            </a:r>
          </a:p>
          <a:p>
            <a:pPr marL="571500" lvl="0" indent="-571500">
              <a:buFont typeface="+mj-lt"/>
              <a:buAutoNum type="romanLcPeriod"/>
            </a:pPr>
            <a:r>
              <a:rPr lang="en-GB" sz="3000" dirty="0" smtClean="0"/>
              <a:t>To increase police awareness </a:t>
            </a:r>
          </a:p>
          <a:p>
            <a:pPr marL="571500" lvl="0" indent="-571500">
              <a:buFont typeface="+mj-lt"/>
              <a:buAutoNum type="romanLcPeriod"/>
            </a:pPr>
            <a:r>
              <a:rPr lang="en-GB" sz="3000" dirty="0" smtClean="0"/>
              <a:t>To increase NHS awareness</a:t>
            </a:r>
          </a:p>
          <a:p>
            <a:pPr marL="571500" lvl="0" indent="-571500">
              <a:buFont typeface="+mj-lt"/>
              <a:buAutoNum type="romanLcPeriod"/>
            </a:pPr>
            <a:r>
              <a:rPr lang="en-GB" sz="3000" dirty="0" smtClean="0"/>
              <a:t>To increase CPS awareness</a:t>
            </a:r>
          </a:p>
          <a:p>
            <a:pPr marL="571500" lvl="0" indent="-571500">
              <a:buFont typeface="+mj-lt"/>
              <a:buAutoNum type="romanLcPeriod"/>
            </a:pPr>
            <a:r>
              <a:rPr lang="en-GB" sz="3000" dirty="0" smtClean="0"/>
              <a:t>Reinvigorate collaboration between the three parties by a series of National workshops.</a:t>
            </a:r>
          </a:p>
          <a:p>
            <a:pPr>
              <a:buNone/>
            </a:pPr>
            <a:endParaRPr lang="en-GB" sz="3000" dirty="0" smtClean="0"/>
          </a:p>
          <a:p>
            <a:r>
              <a:rPr lang="en-GB" sz="3000" dirty="0" smtClean="0"/>
              <a:t>Design and implement training and educational workshops</a:t>
            </a:r>
          </a:p>
          <a:p>
            <a:pPr>
              <a:buNone/>
            </a:pPr>
            <a:endParaRPr lang="en-GB" sz="3000" dirty="0" smtClean="0"/>
          </a:p>
          <a:p>
            <a:r>
              <a:rPr lang="en-GB" sz="3000" dirty="0" smtClean="0"/>
              <a:t>Coordinate a press release on a national basis for attempt to foster international recognition of the initiative for Welsh Government method: – </a:t>
            </a:r>
          </a:p>
          <a:p>
            <a:pPr>
              <a:buNone/>
            </a:pPr>
            <a:endParaRPr lang="en-GB" sz="3000" dirty="0" smtClean="0"/>
          </a:p>
          <a:p>
            <a:r>
              <a:rPr lang="en-GB" sz="3000" dirty="0" smtClean="0"/>
              <a:t>Project management approach will be bespoke following principles of Prince 2.</a:t>
            </a:r>
          </a:p>
          <a:p>
            <a:pPr lvl="0" algn="just"/>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662"/>
            <a:ext cx="8229600" cy="466725"/>
          </a:xfrm>
        </p:spPr>
        <p:txBody>
          <a:bodyPr>
            <a:normAutofit fontScale="90000"/>
          </a:bodyPr>
          <a:lstStyle/>
          <a:p>
            <a:r>
              <a:rPr lang="en-GB" b="1" dirty="0" smtClean="0"/>
              <a:t>Scope</a:t>
            </a:r>
            <a:endParaRPr lang="en-GB" b="1" dirty="0"/>
          </a:p>
        </p:txBody>
      </p:sp>
      <p:sp>
        <p:nvSpPr>
          <p:cNvPr id="3" name="Content Placeholder 2"/>
          <p:cNvSpPr>
            <a:spLocks noGrp="1"/>
          </p:cNvSpPr>
          <p:nvPr>
            <p:ph idx="1"/>
          </p:nvPr>
        </p:nvSpPr>
        <p:spPr>
          <a:xfrm>
            <a:off x="457200" y="1257300"/>
            <a:ext cx="8229600" cy="4375785"/>
          </a:xfrm>
        </p:spPr>
        <p:txBody>
          <a:bodyPr>
            <a:normAutofit/>
          </a:bodyPr>
          <a:lstStyle/>
          <a:p>
            <a:pPr algn="just">
              <a:buNone/>
            </a:pPr>
            <a:r>
              <a:rPr lang="en-GB" sz="3200" dirty="0" smtClean="0"/>
              <a:t>	Limited to objectives but with a view to extending the debate into encompassing an approach to non intentional violence within NHS Wales i.e. adoption of Calming the Storm or similar initiative. (Exclusions theft and criminal damage) </a:t>
            </a:r>
          </a:p>
          <a:p>
            <a:pPr>
              <a:buNone/>
            </a:pPr>
            <a:endParaRPr lang="en-GB" sz="3000" dirty="0" smtClean="0"/>
          </a:p>
          <a:p>
            <a:pPr lvl="0" algn="just"/>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
            <a:ext cx="8229600" cy="466725"/>
          </a:xfrm>
        </p:spPr>
        <p:txBody>
          <a:bodyPr>
            <a:normAutofit fontScale="90000"/>
          </a:bodyPr>
          <a:lstStyle/>
          <a:p>
            <a:r>
              <a:rPr lang="en-GB" b="1" dirty="0" smtClean="0"/>
              <a:t>Deliverables</a:t>
            </a:r>
            <a:endParaRPr lang="en-GB" b="1" dirty="0"/>
          </a:p>
        </p:txBody>
      </p:sp>
      <p:sp>
        <p:nvSpPr>
          <p:cNvPr id="3" name="Content Placeholder 2"/>
          <p:cNvSpPr>
            <a:spLocks noGrp="1"/>
          </p:cNvSpPr>
          <p:nvPr>
            <p:ph idx="1"/>
          </p:nvPr>
        </p:nvSpPr>
        <p:spPr>
          <a:xfrm>
            <a:off x="457200" y="1219200"/>
            <a:ext cx="8229600" cy="4413885"/>
          </a:xfrm>
        </p:spPr>
        <p:txBody>
          <a:bodyPr>
            <a:normAutofit/>
          </a:bodyPr>
          <a:lstStyle/>
          <a:p>
            <a:pPr algn="just">
              <a:buNone/>
            </a:pPr>
            <a:r>
              <a:rPr lang="en-GB" sz="3200" dirty="0" smtClean="0"/>
              <a:t>	A comprehensively reviewed, revised and publicised memorandum of understanding which will increase appropriate prosecutions against the perpetrators of violence upon NHS staff.</a:t>
            </a:r>
          </a:p>
          <a:p>
            <a:pPr algn="just">
              <a:buNone/>
            </a:pPr>
            <a:endParaRPr lang="en-GB" sz="3200" dirty="0" smtClean="0"/>
          </a:p>
          <a:p>
            <a:pPr>
              <a:buNone/>
            </a:pPr>
            <a:endParaRPr lang="en-GB" sz="3000" dirty="0" smtClean="0"/>
          </a:p>
          <a:p>
            <a:pPr lvl="0" algn="just"/>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662"/>
            <a:ext cx="8229600" cy="466725"/>
          </a:xfrm>
        </p:spPr>
        <p:txBody>
          <a:bodyPr>
            <a:normAutofit fontScale="90000"/>
          </a:bodyPr>
          <a:lstStyle/>
          <a:p>
            <a:r>
              <a:rPr lang="en-GB" b="1" dirty="0" smtClean="0"/>
              <a:t>Desired outcomes</a:t>
            </a:r>
            <a:endParaRPr lang="en-GB" b="1" dirty="0"/>
          </a:p>
        </p:txBody>
      </p:sp>
      <p:sp>
        <p:nvSpPr>
          <p:cNvPr id="3" name="Content Placeholder 2"/>
          <p:cNvSpPr>
            <a:spLocks noGrp="1"/>
          </p:cNvSpPr>
          <p:nvPr>
            <p:ph idx="1"/>
          </p:nvPr>
        </p:nvSpPr>
        <p:spPr>
          <a:xfrm>
            <a:off x="457200" y="1135380"/>
            <a:ext cx="8229600" cy="4924425"/>
          </a:xfrm>
        </p:spPr>
        <p:txBody>
          <a:bodyPr>
            <a:normAutofit/>
          </a:bodyPr>
          <a:lstStyle/>
          <a:p>
            <a:pPr algn="just">
              <a:buNone/>
            </a:pPr>
            <a:r>
              <a:rPr lang="en-GB" sz="3200" dirty="0" smtClean="0"/>
              <a:t>	 A revised MOU will assist in deterring violent conduct against NHS staff and provide public and NHS assurance that a zero tolerance policy is being adopted.</a:t>
            </a:r>
          </a:p>
          <a:p>
            <a:pPr algn="just">
              <a:buNone/>
            </a:pPr>
            <a:endParaRPr lang="en-GB" sz="3200" dirty="0" smtClean="0"/>
          </a:p>
          <a:p>
            <a:pPr algn="just">
              <a:buNone/>
            </a:pPr>
            <a:endParaRPr lang="en-GB" sz="3200" dirty="0" smtClean="0"/>
          </a:p>
          <a:p>
            <a:pPr>
              <a:buNone/>
            </a:pPr>
            <a:endParaRPr lang="en-GB" sz="3000" dirty="0" smtClean="0"/>
          </a:p>
          <a:p>
            <a:pPr lvl="0" algn="just"/>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466725"/>
          </a:xfrm>
        </p:spPr>
        <p:txBody>
          <a:bodyPr>
            <a:normAutofit fontScale="90000"/>
          </a:bodyPr>
          <a:lstStyle/>
          <a:p>
            <a:r>
              <a:rPr lang="en-GB" b="1" dirty="0" smtClean="0"/>
              <a:t>Constraints</a:t>
            </a:r>
            <a:endParaRPr lang="en-GB" b="1" dirty="0"/>
          </a:p>
        </p:txBody>
      </p:sp>
      <p:sp>
        <p:nvSpPr>
          <p:cNvPr id="3" name="Content Placeholder 2"/>
          <p:cNvSpPr>
            <a:spLocks noGrp="1"/>
          </p:cNvSpPr>
          <p:nvPr>
            <p:ph idx="1"/>
          </p:nvPr>
        </p:nvSpPr>
        <p:spPr>
          <a:xfrm>
            <a:off x="457200" y="838200"/>
            <a:ext cx="8229600" cy="4794885"/>
          </a:xfrm>
        </p:spPr>
        <p:txBody>
          <a:bodyPr>
            <a:normAutofit/>
          </a:bodyPr>
          <a:lstStyle/>
          <a:p>
            <a:r>
              <a:rPr lang="en-GB" sz="3200" dirty="0" smtClean="0"/>
              <a:t>	There will only ever be a finite hopefully reducing the number of violent incidents against NHS staff. </a:t>
            </a:r>
            <a:r>
              <a:rPr lang="en-GB" sz="3200" u="sng" dirty="0" smtClean="0"/>
              <a:t>Interfaces </a:t>
            </a:r>
          </a:p>
          <a:p>
            <a:endParaRPr lang="en-GB" sz="3200" dirty="0" smtClean="0"/>
          </a:p>
          <a:p>
            <a:r>
              <a:rPr lang="en-GB" sz="3200" dirty="0" smtClean="0"/>
              <a:t>Consideration needs to be given to that other initiatives within NHS Wales and within the police force and CPS that may be encountered.</a:t>
            </a:r>
          </a:p>
          <a:p>
            <a:pPr algn="just">
              <a:buNone/>
            </a:pPr>
            <a:endParaRPr lang="en-GB" sz="3200" dirty="0" smtClean="0"/>
          </a:p>
          <a:p>
            <a:pPr algn="just">
              <a:buNone/>
            </a:pPr>
            <a:endParaRPr lang="en-GB" sz="3200" dirty="0" smtClean="0"/>
          </a:p>
          <a:p>
            <a:pPr algn="just">
              <a:buNone/>
            </a:pPr>
            <a:endParaRPr lang="en-GB" sz="3200" dirty="0" smtClean="0"/>
          </a:p>
          <a:p>
            <a:pPr>
              <a:buNone/>
            </a:pPr>
            <a:endParaRPr lang="en-GB" sz="3000" dirty="0" smtClean="0"/>
          </a:p>
          <a:p>
            <a:pPr lvl="0" algn="just"/>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601980"/>
          </a:xfrm>
        </p:spPr>
        <p:txBody>
          <a:bodyPr>
            <a:normAutofit fontScale="90000"/>
          </a:bodyPr>
          <a:lstStyle/>
          <a:p>
            <a:r>
              <a:rPr lang="en-GB" b="1" dirty="0" smtClean="0"/>
              <a:t>Assumptions</a:t>
            </a:r>
            <a:endParaRPr lang="en-GB" b="1" dirty="0"/>
          </a:p>
        </p:txBody>
      </p:sp>
      <p:sp>
        <p:nvSpPr>
          <p:cNvPr id="3" name="Content Placeholder 2"/>
          <p:cNvSpPr>
            <a:spLocks noGrp="1"/>
          </p:cNvSpPr>
          <p:nvPr>
            <p:ph idx="1"/>
          </p:nvPr>
        </p:nvSpPr>
        <p:spPr>
          <a:xfrm>
            <a:off x="457200" y="1104900"/>
            <a:ext cx="8229600" cy="4528185"/>
          </a:xfrm>
        </p:spPr>
        <p:txBody>
          <a:bodyPr>
            <a:normAutofit/>
          </a:bodyPr>
          <a:lstStyle/>
          <a:p>
            <a:pPr algn="just">
              <a:buNone/>
            </a:pPr>
            <a:r>
              <a:rPr lang="en-GB" sz="3200" dirty="0" smtClean="0"/>
              <a:t>	The key assumption in this is that the three parties see the utility and have a common goal in attempting to more effectively deal with the prosecution of appropriate offenders in this area of concern.</a:t>
            </a:r>
          </a:p>
          <a:p>
            <a:endParaRPr lang="en-GB" sz="3200" dirty="0" smtClean="0"/>
          </a:p>
          <a:p>
            <a:pPr algn="just">
              <a:buNone/>
            </a:pPr>
            <a:endParaRPr lang="en-GB" sz="3200" dirty="0" smtClean="0"/>
          </a:p>
          <a:p>
            <a:pPr algn="just">
              <a:buNone/>
            </a:pPr>
            <a:endParaRPr lang="en-GB" sz="3200" dirty="0" smtClean="0"/>
          </a:p>
          <a:p>
            <a:pPr algn="just">
              <a:buNone/>
            </a:pPr>
            <a:endParaRPr lang="en-GB" sz="3200" dirty="0" smtClean="0"/>
          </a:p>
          <a:p>
            <a:pPr>
              <a:buNone/>
            </a:pPr>
            <a:endParaRPr lang="en-GB" sz="3000" dirty="0" smtClean="0"/>
          </a:p>
          <a:p>
            <a:pPr lvl="0" algn="just"/>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662"/>
            <a:ext cx="8229600" cy="466725"/>
          </a:xfrm>
        </p:spPr>
        <p:txBody>
          <a:bodyPr>
            <a:normAutofit fontScale="90000"/>
          </a:bodyPr>
          <a:lstStyle/>
          <a:p>
            <a:r>
              <a:rPr lang="en-GB" b="1" dirty="0" smtClean="0"/>
              <a:t>Project Organisation Structure</a:t>
            </a:r>
            <a:endParaRPr lang="en-GB" b="1" dirty="0"/>
          </a:p>
        </p:txBody>
      </p:sp>
      <p:sp>
        <p:nvSpPr>
          <p:cNvPr id="3" name="Content Placeholder 2"/>
          <p:cNvSpPr>
            <a:spLocks noGrp="1"/>
          </p:cNvSpPr>
          <p:nvPr>
            <p:ph idx="1"/>
          </p:nvPr>
        </p:nvSpPr>
        <p:spPr>
          <a:xfrm>
            <a:off x="457200" y="1059180"/>
            <a:ext cx="8229600" cy="4573905"/>
          </a:xfrm>
        </p:spPr>
        <p:txBody>
          <a:bodyPr>
            <a:normAutofit/>
          </a:bodyPr>
          <a:lstStyle/>
          <a:p>
            <a:r>
              <a:rPr lang="en-GB" sz="3200" dirty="0" smtClean="0"/>
              <a:t>	Sponsor – Andrew </a:t>
            </a:r>
            <a:r>
              <a:rPr lang="en-GB" sz="3200" dirty="0" err="1" smtClean="0"/>
              <a:t>Goodall</a:t>
            </a:r>
            <a:r>
              <a:rPr lang="en-GB" sz="3200" dirty="0" smtClean="0"/>
              <a:t>, Cabinet secretary's office</a:t>
            </a:r>
          </a:p>
          <a:p>
            <a:r>
              <a:rPr lang="en-GB" sz="3200" dirty="0" smtClean="0"/>
              <a:t>Project Board Steering Team</a:t>
            </a:r>
          </a:p>
          <a:p>
            <a:r>
              <a:rPr lang="en-GB" sz="3200" dirty="0" smtClean="0"/>
              <a:t>Project Manager, Project Team and their roles and levels of responsibility to be agreed.</a:t>
            </a:r>
          </a:p>
          <a:p>
            <a:pPr algn="just">
              <a:buNone/>
            </a:pPr>
            <a:endParaRPr lang="en-GB" sz="3200" dirty="0" smtClean="0"/>
          </a:p>
          <a:p>
            <a:endParaRPr lang="en-GB" sz="3200" dirty="0" smtClean="0"/>
          </a:p>
          <a:p>
            <a:pPr algn="just">
              <a:buNone/>
            </a:pPr>
            <a:endParaRPr lang="en-GB" sz="3200" dirty="0" smtClean="0"/>
          </a:p>
          <a:p>
            <a:pPr algn="just">
              <a:buNone/>
            </a:pPr>
            <a:endParaRPr lang="en-GB" sz="3200" dirty="0" smtClean="0"/>
          </a:p>
          <a:p>
            <a:pPr algn="just">
              <a:buNone/>
            </a:pPr>
            <a:endParaRPr lang="en-GB" sz="3200" dirty="0" smtClean="0"/>
          </a:p>
          <a:p>
            <a:pPr>
              <a:buNone/>
            </a:pPr>
            <a:endParaRPr lang="en-GB" sz="3000" dirty="0" smtClean="0"/>
          </a:p>
          <a:p>
            <a:pPr lvl="0" algn="just"/>
            <a:endParaRPr lang="en-GB" dirty="0"/>
          </a:p>
        </p:txBody>
      </p:sp>
    </p:spTree>
  </p:cSld>
  <p:clrMapOvr>
    <a:masterClrMapping/>
  </p:clrMapOvr>
</p:sld>
</file>

<file path=ppt/theme/theme1.xml><?xml version="1.0" encoding="utf-8"?>
<a:theme xmlns:a="http://schemas.openxmlformats.org/drawingml/2006/main" name="12816 NHS Wales SSP_ Powerpoint -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12816 NHS Wales SSP_ Powerpoint - 1.potx</Template>
  <TotalTime>1730</TotalTime>
  <Words>1213</Words>
  <Application>Microsoft Office PowerPoint</Application>
  <PresentationFormat>On-screen Show (4:3)</PresentationFormat>
  <Paragraphs>234</Paragraphs>
  <Slides>18</Slides>
  <Notes>0</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12816 NHS Wales SSP_ Powerpoint - 1</vt:lpstr>
      <vt:lpstr>Custom Design</vt:lpstr>
      <vt:lpstr>Memorandum of Understanding between Police, CPS and NHS  Project Management  Llandrindod Wells, 9 June 2017</vt:lpstr>
      <vt:lpstr>Background</vt:lpstr>
      <vt:lpstr>Project Definition - Objectives</vt:lpstr>
      <vt:lpstr>Scope</vt:lpstr>
      <vt:lpstr>Deliverables</vt:lpstr>
      <vt:lpstr>Desired outcomes</vt:lpstr>
      <vt:lpstr>Constraints</vt:lpstr>
      <vt:lpstr>Assumptions</vt:lpstr>
      <vt:lpstr>Project Organisation Structure</vt:lpstr>
      <vt:lpstr>Communications Plan</vt:lpstr>
      <vt:lpstr>Potential Project Risks</vt:lpstr>
      <vt:lpstr>Resource requirements</vt:lpstr>
      <vt:lpstr>Timescales</vt:lpstr>
      <vt:lpstr>Slide 14</vt:lpstr>
      <vt:lpstr>Slide 15</vt:lpstr>
      <vt:lpstr>Slide 16</vt:lpstr>
      <vt:lpstr>Slide 17</vt:lpstr>
      <vt:lpstr>Article South Wales Argus Jan 17 </vt:lpstr>
    </vt:vector>
  </TitlesOfParts>
  <Company>CR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Gareth Chubb</dc:creator>
  <cp:lastModifiedBy>Pretty James</cp:lastModifiedBy>
  <cp:revision>42</cp:revision>
  <dcterms:created xsi:type="dcterms:W3CDTF">2015-04-20T09:04:17Z</dcterms:created>
  <dcterms:modified xsi:type="dcterms:W3CDTF">2017-06-08T14:15:49Z</dcterms:modified>
</cp:coreProperties>
</file>