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322AEB-A553-4F39-B72D-EEE3019CC007}" v="8" dt="2021-11-23T08:33:56.699"/>
    <p1510:client id="{27828481-4227-4321-9E40-AEA7F5795EC7}" v="27" dt="2023-02-16T12:13:44.151"/>
    <p1510:client id="{33B8B3D4-C1E3-4F0B-8E42-484BD42412E8}" v="97" dt="2023-02-16T12:43:26.805"/>
    <p1510:client id="{347229B9-5469-4508-8D57-B426AC6A053C}" v="95" dt="2023-02-16T12:27:14.121"/>
    <p1510:client id="{366B99AE-8854-4EF2-98EC-2BD5DFAFEEA4}" v="5" dt="2023-02-16T12:25:29.457"/>
    <p1510:client id="{49D6E65E-7C49-4DD5-A755-ED5BAFAEF411}" v="7" dt="2021-11-23T08:34:56.441"/>
    <p1510:client id="{74CE9B88-DAFA-4C4A-87C6-CE32C8907FE3}" v="155" dt="2021-11-23T15:08:22.601"/>
    <p1510:client id="{7DE0F644-7B51-487A-95E0-E95906EC3A95}" v="4" dt="2021-11-23T15:09:40.095"/>
    <p1510:client id="{A70F228D-DD1E-4D73-A5D3-D9B7DD449363}" v="2" dt="2021-11-24T13:00:10.665"/>
    <p1510:client id="{BA68DAED-8164-4219-B156-0C40C078D4EE}" v="20" dt="2021-11-24T12:59:24.475"/>
    <p1510:client id="{D58FE06D-921F-4CAC-8CF7-80CD7CC63942}" v="105" dt="2023-02-09T09:58:34.850"/>
    <p1510:client id="{DCF52077-C5AA-4B25-A812-AD167CF7C9E8}" v="38" dt="2021-11-24T14:21:09.472"/>
    <p1510:client id="{E65CFD34-85EA-429E-9B42-36B38D3E6FF1}" v="191" dt="2023-02-09T09:54:37.636"/>
    <p1510:client id="{FE5A86ED-CEED-40DB-80BA-2DA580D831BB}" v="146" dt="2021-11-24T14:28:31.34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770A40-C85D-4D58-830E-A1808E57FB56}" type="datetimeFigureOut">
              <a:rPr lang="en-GB" smtClean="0"/>
              <a:t>08/11/2023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672195-FABC-4A41-9E5B-FD93FAEA3C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0184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9F299-58C2-4F3B-A857-C189BF464F5C}" type="datetimeFigureOut">
              <a:rPr lang="en-GB" smtClean="0"/>
              <a:t>08/11/2023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390D8-1D62-4B29-A81E-0C23CA6C7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960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9F299-58C2-4F3B-A857-C189BF464F5C}" type="datetimeFigureOut">
              <a:rPr lang="en-GB" smtClean="0"/>
              <a:t>08/11/2023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390D8-1D62-4B29-A81E-0C23CA6C7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5590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9F299-58C2-4F3B-A857-C189BF464F5C}" type="datetimeFigureOut">
              <a:rPr lang="en-GB" smtClean="0"/>
              <a:t>08/11/2023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390D8-1D62-4B29-A81E-0C23CA6C7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335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9F299-58C2-4F3B-A857-C189BF464F5C}" type="datetimeFigureOut">
              <a:rPr lang="en-GB" smtClean="0"/>
              <a:t>08/11/2023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390D8-1D62-4B29-A81E-0C23CA6C7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6460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9F299-58C2-4F3B-A857-C189BF464F5C}" type="datetimeFigureOut">
              <a:rPr lang="en-GB" smtClean="0"/>
              <a:t>08/11/2023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390D8-1D62-4B29-A81E-0C23CA6C7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107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9F299-58C2-4F3B-A857-C189BF464F5C}" type="datetimeFigureOut">
              <a:rPr lang="en-GB" smtClean="0"/>
              <a:t>08/11/2023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390D8-1D62-4B29-A81E-0C23CA6C7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7072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9F299-58C2-4F3B-A857-C189BF464F5C}" type="datetimeFigureOut">
              <a:rPr lang="en-GB" smtClean="0"/>
              <a:t>08/11/2023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390D8-1D62-4B29-A81E-0C23CA6C7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398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9F299-58C2-4F3B-A857-C189BF464F5C}" type="datetimeFigureOut">
              <a:rPr lang="en-GB" smtClean="0"/>
              <a:t>08/11/2023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390D8-1D62-4B29-A81E-0C23CA6C7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904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9F299-58C2-4F3B-A857-C189BF464F5C}" type="datetimeFigureOut">
              <a:rPr lang="en-GB" smtClean="0"/>
              <a:t>08/11/2023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390D8-1D62-4B29-A81E-0C23CA6C7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5739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9F299-58C2-4F3B-A857-C189BF464F5C}" type="datetimeFigureOut">
              <a:rPr lang="en-GB" smtClean="0"/>
              <a:t>08/11/2023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390D8-1D62-4B29-A81E-0C23CA6C7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0716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9F299-58C2-4F3B-A857-C189BF464F5C}" type="datetimeFigureOut">
              <a:rPr lang="en-GB" smtClean="0"/>
              <a:t>08/11/2023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390D8-1D62-4B29-A81E-0C23CA6C7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5302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9F299-58C2-4F3B-A857-C189BF464F5C}" type="datetimeFigureOut">
              <a:rPr lang="en-GB" smtClean="0"/>
              <a:t>08/11/2023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3390D8-1D62-4B29-A81E-0C23CA6C75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6868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214615" y="180547"/>
            <a:ext cx="1842539" cy="664012"/>
          </a:xfrm>
          <a:prstGeom prst="roundRect">
            <a:avLst/>
          </a:prstGeom>
          <a:noFill/>
          <a:ln w="28575">
            <a:solidFill>
              <a:schemeClr val="accent1">
                <a:lumMod val="50000"/>
              </a:schemeClr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1200" b="1"/>
              <a:t>Assistant Director of Procurement </a:t>
            </a:r>
          </a:p>
          <a:p>
            <a:pPr algn="ctr"/>
            <a:r>
              <a:rPr lang="en-GB" sz="900">
                <a:cs typeface="Calibri"/>
              </a:rPr>
              <a:t>Andrew Smallwood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22353" y="1289428"/>
            <a:ext cx="1679754" cy="766167"/>
          </a:xfrm>
          <a:prstGeom prst="roundRect">
            <a:avLst/>
          </a:prstGeom>
          <a:noFill/>
          <a:ln w="28575">
            <a:solidFill>
              <a:schemeClr val="accent1">
                <a:lumMod val="50000"/>
              </a:schemeClr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1000" b="1"/>
              <a:t>Implementation &amp; Continuous Development Lead </a:t>
            </a:r>
            <a:r>
              <a:rPr lang="en-GB" sz="1000"/>
              <a:t> </a:t>
            </a:r>
          </a:p>
          <a:p>
            <a:pPr algn="ctr"/>
            <a:r>
              <a:rPr lang="en-GB" sz="900"/>
              <a:t>James Griffiths</a:t>
            </a:r>
            <a:endParaRPr lang="en-GB" sz="900">
              <a:cs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57608" y="2767766"/>
            <a:ext cx="998737" cy="1097012"/>
          </a:xfrm>
          <a:prstGeom prst="roundRect">
            <a:avLst/>
          </a:prstGeom>
          <a:noFill/>
          <a:ln w="28575">
            <a:solidFill>
              <a:schemeClr val="accent1">
                <a:lumMod val="50000"/>
              </a:schemeClr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1000" b="1" dirty="0"/>
              <a:t>Operational Support to S4S Development / PMO </a:t>
            </a:r>
            <a:r>
              <a:rPr lang="en-GB" sz="1000" dirty="0"/>
              <a:t> </a:t>
            </a:r>
          </a:p>
          <a:p>
            <a:pPr algn="ctr"/>
            <a:r>
              <a:rPr lang="en-GB" sz="900" dirty="0"/>
              <a:t>Lora Jenkins</a:t>
            </a:r>
            <a:endParaRPr lang="en-GB" sz="900" dirty="0">
              <a:cs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6873" y="2790661"/>
            <a:ext cx="1338185" cy="766167"/>
          </a:xfrm>
          <a:prstGeom prst="roundRect">
            <a:avLst/>
          </a:prstGeom>
          <a:noFill/>
          <a:ln w="28575">
            <a:solidFill>
              <a:schemeClr val="accent1">
                <a:lumMod val="50000"/>
              </a:schemeClr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1000" b="1"/>
              <a:t>Senior Supply Chain / Benefits Realisation Analyst </a:t>
            </a:r>
          </a:p>
          <a:p>
            <a:pPr algn="ctr"/>
            <a:r>
              <a:rPr lang="en-GB" sz="900"/>
              <a:t>David Jenkins</a:t>
            </a:r>
            <a:endParaRPr lang="en-GB" sz="900">
              <a:cs typeface="Calibri"/>
            </a:endParaRPr>
          </a:p>
        </p:txBody>
      </p:sp>
      <p:cxnSp>
        <p:nvCxnSpPr>
          <p:cNvPr id="21" name="Elbow Connector 20"/>
          <p:cNvCxnSpPr>
            <a:cxnSpLocks/>
            <a:stCxn id="5" idx="1"/>
            <a:endCxn id="51" idx="0"/>
          </p:cNvCxnSpPr>
          <p:nvPr/>
        </p:nvCxnSpPr>
        <p:spPr>
          <a:xfrm rot="10800000" flipV="1">
            <a:off x="1962231" y="512553"/>
            <a:ext cx="3252385" cy="723730"/>
          </a:xfrm>
          <a:prstGeom prst="bentConnector2">
            <a:avLst/>
          </a:prstGeom>
          <a:ln w="28575" cap="flat" cmpd="sng" algn="ctr">
            <a:solidFill>
              <a:schemeClr val="accent5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6" name="Rounded Rectangle 45"/>
          <p:cNvSpPr/>
          <p:nvPr/>
        </p:nvSpPr>
        <p:spPr>
          <a:xfrm>
            <a:off x="439931" y="2629437"/>
            <a:ext cx="1877369" cy="2599511"/>
          </a:xfrm>
          <a:prstGeom prst="roundRect">
            <a:avLst/>
          </a:prstGeom>
          <a:noFill/>
          <a:ln w="1905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412975" y="2222038"/>
            <a:ext cx="688583" cy="309549"/>
          </a:xfrm>
          <a:prstGeom prst="roundRect">
            <a:avLst>
              <a:gd name="adj" fmla="val 20371"/>
            </a:avLst>
          </a:prstGeom>
          <a:solidFill>
            <a:schemeClr val="bg1"/>
          </a:solidFill>
          <a:ln w="1905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Analytics</a:t>
            </a:r>
            <a:r>
              <a:rPr kumimoji="0" lang="en-GB" sz="900" b="1" i="0" u="none" strike="noStrike" kern="1200" cap="none" spc="0" normalizeH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lang="en-GB" sz="900" b="1">
                <a:solidFill>
                  <a:schemeClr val="tx1"/>
                </a:solidFill>
              </a:rPr>
              <a:t>Team</a:t>
            </a:r>
            <a:endParaRPr kumimoji="0" lang="en-GB" sz="9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1" name="Rounded Rectangle 50"/>
          <p:cNvSpPr/>
          <p:nvPr/>
        </p:nvSpPr>
        <p:spPr>
          <a:xfrm>
            <a:off x="336780" y="1236283"/>
            <a:ext cx="3250900" cy="4667367"/>
          </a:xfrm>
          <a:prstGeom prst="roundRect">
            <a:avLst/>
          </a:prstGeom>
          <a:noFill/>
          <a:ln w="38100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60862" y="792815"/>
            <a:ext cx="1057231" cy="479208"/>
          </a:xfrm>
          <a:prstGeom prst="roundRect">
            <a:avLst>
              <a:gd name="adj" fmla="val 20371"/>
            </a:avLst>
          </a:prstGeom>
          <a:solidFill>
            <a:schemeClr val="bg1"/>
          </a:solidFill>
          <a:ln w="28575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r>
              <a:rPr kumimoji="0" lang="en-GB" sz="9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Core Continuous </a:t>
            </a:r>
            <a:r>
              <a:rPr lang="en-GB" sz="900" b="1">
                <a:solidFill>
                  <a:schemeClr val="tx1"/>
                </a:solidFill>
              </a:rPr>
              <a:t>Development Team </a:t>
            </a:r>
            <a:endParaRPr kumimoji="0" lang="en-GB" sz="9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cxnSp>
        <p:nvCxnSpPr>
          <p:cNvPr id="124" name="Elbow Connector 123"/>
          <p:cNvCxnSpPr>
            <a:cxnSpLocks/>
            <a:stCxn id="5" idx="2"/>
            <a:endCxn id="94" idx="0"/>
          </p:cNvCxnSpPr>
          <p:nvPr/>
        </p:nvCxnSpPr>
        <p:spPr>
          <a:xfrm rot="16200000" flipH="1">
            <a:off x="7306503" y="-326059"/>
            <a:ext cx="853465" cy="3194700"/>
          </a:xfrm>
          <a:prstGeom prst="bentConnector3">
            <a:avLst>
              <a:gd name="adj1" fmla="val 28156"/>
            </a:avLst>
          </a:prstGeom>
          <a:ln w="19050">
            <a:solidFill>
              <a:srgbClr val="00B05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Elbow Connector 157"/>
          <p:cNvCxnSpPr>
            <a:cxnSpLocks/>
            <a:stCxn id="5" idx="3"/>
            <a:endCxn id="161" idx="0"/>
          </p:cNvCxnSpPr>
          <p:nvPr/>
        </p:nvCxnSpPr>
        <p:spPr>
          <a:xfrm>
            <a:off x="7057154" y="512553"/>
            <a:ext cx="4221529" cy="1159959"/>
          </a:xfrm>
          <a:prstGeom prst="bentConnector2">
            <a:avLst/>
          </a:prstGeom>
          <a:ln w="1905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Rounded Rectangle 160"/>
          <p:cNvSpPr/>
          <p:nvPr/>
        </p:nvSpPr>
        <p:spPr>
          <a:xfrm>
            <a:off x="10433240" y="1672512"/>
            <a:ext cx="1690885" cy="1218575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62" name="Rounded Rectangle 161"/>
          <p:cNvSpPr/>
          <p:nvPr/>
        </p:nvSpPr>
        <p:spPr>
          <a:xfrm>
            <a:off x="10155329" y="1371364"/>
            <a:ext cx="931945" cy="390607"/>
          </a:xfrm>
          <a:prstGeom prst="roundRect">
            <a:avLst>
              <a:gd name="adj" fmla="val 20371"/>
            </a:avLst>
          </a:prstGeom>
          <a:solidFill>
            <a:schemeClr val="bg1"/>
          </a:solidFill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>
                <a:solidFill>
                  <a:schemeClr val="tx1"/>
                </a:solidFill>
                <a:cs typeface="Calibri"/>
              </a:rPr>
              <a:t>DHCW</a:t>
            </a:r>
            <a:endParaRPr lang="en-GB" sz="9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cs typeface="Calibri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790585" y="1966576"/>
            <a:ext cx="1080000" cy="561856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900" b="1" dirty="0"/>
              <a:t>CTES S4S Interfacing Lead </a:t>
            </a:r>
          </a:p>
          <a:p>
            <a:pPr algn="ctr"/>
            <a:r>
              <a:rPr lang="en-GB" sz="900" dirty="0">
                <a:cs typeface="Calibri"/>
              </a:rPr>
              <a:t>Vacancy</a:t>
            </a:r>
          </a:p>
        </p:txBody>
      </p:sp>
      <p:sp>
        <p:nvSpPr>
          <p:cNvPr id="94" name="Rounded Rectangle 93"/>
          <p:cNvSpPr/>
          <p:nvPr/>
        </p:nvSpPr>
        <p:spPr>
          <a:xfrm>
            <a:off x="8620014" y="1698024"/>
            <a:ext cx="1421142" cy="1987352"/>
          </a:xfrm>
          <a:prstGeom prst="roundRect">
            <a:avLst/>
          </a:prstGeom>
          <a:noFill/>
          <a:ln w="1905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8056617" y="1358325"/>
            <a:ext cx="931945" cy="390607"/>
          </a:xfrm>
          <a:prstGeom prst="roundRect">
            <a:avLst>
              <a:gd name="adj" fmla="val 20371"/>
            </a:avLst>
          </a:prstGeom>
          <a:solidFill>
            <a:schemeClr val="bg1"/>
          </a:solidFill>
          <a:ln w="19050">
            <a:solidFill>
              <a:srgbClr val="00B050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CTES S4S Systems Team 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8790585" y="2763613"/>
            <a:ext cx="1080000" cy="720000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900" b="1"/>
              <a:t>S4S Business Partner </a:t>
            </a:r>
          </a:p>
          <a:p>
            <a:pPr algn="ctr"/>
            <a:r>
              <a:rPr lang="en-GB" sz="900"/>
              <a:t>Catherine Williams</a:t>
            </a:r>
          </a:p>
        </p:txBody>
      </p:sp>
      <p:sp>
        <p:nvSpPr>
          <p:cNvPr id="206" name="TextBox 205"/>
          <p:cNvSpPr txBox="1"/>
          <p:nvPr/>
        </p:nvSpPr>
        <p:spPr>
          <a:xfrm>
            <a:off x="10520088" y="1997622"/>
            <a:ext cx="1480550" cy="5078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900" b="1"/>
              <a:t>GS1 Standards Information Lead </a:t>
            </a:r>
          </a:p>
          <a:p>
            <a:pPr algn="ctr"/>
            <a:r>
              <a:rPr lang="en-GB" sz="900" b="1"/>
              <a:t> </a:t>
            </a:r>
            <a:r>
              <a:rPr lang="en-GB" sz="900"/>
              <a:t>Jack Rees</a:t>
            </a:r>
          </a:p>
        </p:txBody>
      </p:sp>
      <p:sp>
        <p:nvSpPr>
          <p:cNvPr id="207" name="Rounded Rectangle 206"/>
          <p:cNvSpPr/>
          <p:nvPr/>
        </p:nvSpPr>
        <p:spPr>
          <a:xfrm>
            <a:off x="10520088" y="2007448"/>
            <a:ext cx="1552754" cy="586596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1" name="Rounded Rectangle 70"/>
          <p:cNvSpPr/>
          <p:nvPr/>
        </p:nvSpPr>
        <p:spPr>
          <a:xfrm>
            <a:off x="3902161" y="960368"/>
            <a:ext cx="883193" cy="366122"/>
          </a:xfrm>
          <a:prstGeom prst="roundRect">
            <a:avLst>
              <a:gd name="adj" fmla="val 20371"/>
            </a:avLst>
          </a:prstGeom>
          <a:solidFill>
            <a:schemeClr val="bg1"/>
          </a:solidFill>
          <a:ln w="28575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Logistics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4820764" y="6005490"/>
            <a:ext cx="2340000" cy="612934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1000" b="1"/>
              <a:t>NWSSP S4S Receipt &amp; Distribution Lead</a:t>
            </a:r>
            <a:r>
              <a:rPr lang="en-GB" sz="1000"/>
              <a:t> </a:t>
            </a:r>
          </a:p>
          <a:p>
            <a:pPr algn="ctr"/>
            <a:r>
              <a:rPr lang="en-GB" sz="1000">
                <a:cs typeface="Calibri"/>
              </a:rPr>
              <a:t>Aakash Sonny</a:t>
            </a:r>
          </a:p>
          <a:p>
            <a:pPr algn="ctr"/>
            <a:endParaRPr lang="en-GB" sz="1000">
              <a:cs typeface="Calibri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820764" y="4921325"/>
            <a:ext cx="2340000" cy="442674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1000" b="1"/>
              <a:t>NWSSP S4S Warehouse Lead </a:t>
            </a:r>
          </a:p>
          <a:p>
            <a:pPr algn="ctr"/>
            <a:r>
              <a:rPr lang="en-GB" sz="1000" b="1"/>
              <a:t> </a:t>
            </a:r>
            <a:r>
              <a:rPr lang="en-GB" sz="1000"/>
              <a:t>Kevin Dando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820764" y="5463408"/>
            <a:ext cx="2340000" cy="442674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1000" b="1"/>
              <a:t>NWSSP S4S Supply Chain Support</a:t>
            </a:r>
            <a:r>
              <a:rPr lang="en-GB" sz="1000"/>
              <a:t> </a:t>
            </a:r>
          </a:p>
          <a:p>
            <a:pPr algn="ctr"/>
            <a:r>
              <a:rPr lang="en-GB" sz="1000">
                <a:cs typeface="Calibri"/>
              </a:rPr>
              <a:t>Vacancy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3867308" y="1327105"/>
            <a:ext cx="4083841" cy="5437679"/>
          </a:xfrm>
          <a:prstGeom prst="roundRect">
            <a:avLst/>
          </a:prstGeom>
          <a:noFill/>
          <a:ln w="38100">
            <a:solidFill>
              <a:schemeClr val="accent4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>
              <a:solidFill>
                <a:schemeClr val="tx1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1543372-0525-40EF-AA72-45B971431FC8}"/>
              </a:ext>
            </a:extLst>
          </p:cNvPr>
          <p:cNvSpPr txBox="1"/>
          <p:nvPr/>
        </p:nvSpPr>
        <p:spPr>
          <a:xfrm>
            <a:off x="4366838" y="1711201"/>
            <a:ext cx="3087789" cy="715089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1200" b="1"/>
              <a:t>Logistics Materials Management Business Partners </a:t>
            </a:r>
            <a:endParaRPr lang="en-GB" sz="1100"/>
          </a:p>
          <a:p>
            <a:pPr algn="ctr"/>
            <a:r>
              <a:rPr lang="en-GB" sz="1200"/>
              <a:t>(</a:t>
            </a:r>
            <a:r>
              <a:rPr lang="en-GB" sz="1100"/>
              <a:t>Super Users and Implementation Support)</a:t>
            </a:r>
            <a:endParaRPr lang="en-GB" sz="1100">
              <a:cs typeface="Calibri" panose="020F0502020204030204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72E0941-DF84-4043-82D4-C058746D18FA}"/>
              </a:ext>
            </a:extLst>
          </p:cNvPr>
          <p:cNvSpPr txBox="1"/>
          <p:nvPr/>
        </p:nvSpPr>
        <p:spPr>
          <a:xfrm>
            <a:off x="5256696" y="4170128"/>
            <a:ext cx="1310456" cy="459700"/>
          </a:xfrm>
          <a:prstGeom prst="roundRect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1050" b="1"/>
              <a:t>POWYS/WAST</a:t>
            </a:r>
          </a:p>
          <a:p>
            <a:pPr algn="ctr"/>
            <a:r>
              <a:rPr lang="en-GB" sz="1050"/>
              <a:t>Ashley Tomlinson</a:t>
            </a:r>
            <a:endParaRPr lang="en-GB" sz="1050">
              <a:cs typeface="Calibri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F46D1A0B-07E1-4F79-BB8F-E2FD90B3050D}"/>
              </a:ext>
            </a:extLst>
          </p:cNvPr>
          <p:cNvSpPr txBox="1"/>
          <p:nvPr/>
        </p:nvSpPr>
        <p:spPr>
          <a:xfrm>
            <a:off x="6455116" y="3457830"/>
            <a:ext cx="900000" cy="638473"/>
          </a:xfrm>
          <a:prstGeom prst="roundRect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1050" b="1"/>
              <a:t>SBUHB </a:t>
            </a:r>
            <a:endParaRPr lang="en-US"/>
          </a:p>
          <a:p>
            <a:pPr algn="ctr"/>
            <a:r>
              <a:rPr lang="en-GB" sz="1050"/>
              <a:t> Rhys </a:t>
            </a:r>
            <a:endParaRPr lang="en-GB"/>
          </a:p>
          <a:p>
            <a:pPr algn="ctr"/>
            <a:r>
              <a:rPr lang="en-GB" sz="1050"/>
              <a:t>Davies</a:t>
            </a:r>
            <a:endParaRPr lang="en-GB" sz="1050">
              <a:cs typeface="Calibri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CFB5006-8704-4998-8A7C-849C0F573A4C}"/>
              </a:ext>
            </a:extLst>
          </p:cNvPr>
          <p:cNvSpPr txBox="1"/>
          <p:nvPr/>
        </p:nvSpPr>
        <p:spPr>
          <a:xfrm>
            <a:off x="5448214" y="3461703"/>
            <a:ext cx="888795" cy="638473"/>
          </a:xfrm>
          <a:prstGeom prst="roundRect">
            <a:avLst/>
          </a:prstGeom>
          <a:noFill/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1050" b="1"/>
              <a:t>HDUHB</a:t>
            </a:r>
            <a:r>
              <a:rPr lang="en-GB" sz="1050"/>
              <a:t> </a:t>
            </a:r>
            <a:endParaRPr lang="en-US"/>
          </a:p>
          <a:p>
            <a:pPr algn="ctr"/>
            <a:r>
              <a:rPr lang="en-GB" sz="1050"/>
              <a:t> Rhian Powell</a:t>
            </a:r>
            <a:endParaRPr lang="en-GB">
              <a:cs typeface="Calibri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F29A851-4FBE-4368-AF61-56BB836EC8C6}"/>
              </a:ext>
            </a:extLst>
          </p:cNvPr>
          <p:cNvSpPr txBox="1"/>
          <p:nvPr/>
        </p:nvSpPr>
        <p:spPr>
          <a:xfrm>
            <a:off x="4424921" y="3456463"/>
            <a:ext cx="900000" cy="638473"/>
          </a:xfrm>
          <a:prstGeom prst="roundRect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1050" b="1"/>
              <a:t>C&amp;V/Vel</a:t>
            </a:r>
            <a:endParaRPr lang="en-GB" sz="1050" b="1">
              <a:cs typeface="Calibri" panose="020F0502020204030204"/>
            </a:endParaRPr>
          </a:p>
          <a:p>
            <a:pPr algn="ctr"/>
            <a:r>
              <a:rPr lang="en-GB" sz="1050"/>
              <a:t>Chris </a:t>
            </a:r>
            <a:endParaRPr lang="en-GB" sz="1050">
              <a:cs typeface="Calibri"/>
            </a:endParaRPr>
          </a:p>
          <a:p>
            <a:pPr algn="ctr"/>
            <a:r>
              <a:rPr lang="en-GB" sz="1050"/>
              <a:t>Elliott</a:t>
            </a:r>
            <a:endParaRPr lang="en-GB" sz="1050">
              <a:cs typeface="Calibri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0CC87546-4134-4D72-B50E-1974228BC6FD}"/>
              </a:ext>
            </a:extLst>
          </p:cNvPr>
          <p:cNvSpPr txBox="1"/>
          <p:nvPr/>
        </p:nvSpPr>
        <p:spPr>
          <a:xfrm>
            <a:off x="5427700" y="2670774"/>
            <a:ext cx="900000" cy="612000"/>
          </a:xfrm>
          <a:prstGeom prst="roundRect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050" b="1"/>
              <a:t>BCUHB</a:t>
            </a:r>
            <a:r>
              <a:rPr lang="en-GB" sz="1050"/>
              <a:t>  </a:t>
            </a:r>
          </a:p>
          <a:p>
            <a:pPr algn="ctr"/>
            <a:r>
              <a:rPr lang="en-GB" sz="1050"/>
              <a:t>Ian </a:t>
            </a:r>
          </a:p>
          <a:p>
            <a:pPr algn="ctr"/>
            <a:r>
              <a:rPr lang="en-GB" sz="1050"/>
              <a:t>Jones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3113524-EDB0-4184-9CD9-5E6A140119B0}"/>
              </a:ext>
            </a:extLst>
          </p:cNvPr>
          <p:cNvSpPr txBox="1"/>
          <p:nvPr/>
        </p:nvSpPr>
        <p:spPr>
          <a:xfrm>
            <a:off x="4396560" y="2672045"/>
            <a:ext cx="900000" cy="638473"/>
          </a:xfrm>
          <a:prstGeom prst="roundRect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050" b="1" dirty="0"/>
              <a:t>ABUHB </a:t>
            </a:r>
            <a:r>
              <a:rPr lang="en-GB" sz="1050" dirty="0"/>
              <a:t>Leanne </a:t>
            </a:r>
          </a:p>
          <a:p>
            <a:pPr algn="ctr"/>
            <a:r>
              <a:rPr lang="en-GB" sz="1050" dirty="0"/>
              <a:t>Bale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80378DC-FD19-4F2C-BE6B-67020A8F162A}"/>
              </a:ext>
            </a:extLst>
          </p:cNvPr>
          <p:cNvSpPr txBox="1"/>
          <p:nvPr/>
        </p:nvSpPr>
        <p:spPr>
          <a:xfrm>
            <a:off x="6424154" y="2537574"/>
            <a:ext cx="955826" cy="817245"/>
          </a:xfrm>
          <a:prstGeom prst="roundRect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GB" sz="1050" b="1"/>
              <a:t>CTM</a:t>
            </a:r>
            <a:r>
              <a:rPr lang="en-GB" sz="1050"/>
              <a:t> </a:t>
            </a:r>
            <a:r>
              <a:rPr lang="en-GB" sz="1050" b="1"/>
              <a:t>/Welsh Blood</a:t>
            </a:r>
          </a:p>
          <a:p>
            <a:pPr algn="ctr"/>
            <a:r>
              <a:rPr lang="en-GB" sz="1050"/>
              <a:t>Tracey Chatfield</a:t>
            </a:r>
          </a:p>
        </p:txBody>
      </p:sp>
      <p:sp>
        <p:nvSpPr>
          <p:cNvPr id="234" name="Rectangle: Rounded Corners 233">
            <a:extLst>
              <a:ext uri="{FF2B5EF4-FFF2-40B4-BE49-F238E27FC236}">
                <a16:creationId xmlns:a16="http://schemas.microsoft.com/office/drawing/2014/main" id="{D742C495-CCEB-4493-B50D-8B9D708A3C80}"/>
              </a:ext>
            </a:extLst>
          </p:cNvPr>
          <p:cNvSpPr/>
          <p:nvPr/>
        </p:nvSpPr>
        <p:spPr>
          <a:xfrm>
            <a:off x="4182510" y="1556942"/>
            <a:ext cx="3453955" cy="3217689"/>
          </a:xfrm>
          <a:prstGeom prst="roundRect">
            <a:avLst/>
          </a:prstGeom>
          <a:noFill/>
          <a:ln w="19050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>
              <a:ln>
                <a:solidFill>
                  <a:srgbClr val="FFC000"/>
                </a:solidFill>
              </a:ln>
              <a:noFill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E603281-DFF1-DC37-7CC1-B8DADE9145CD}"/>
              </a:ext>
            </a:extLst>
          </p:cNvPr>
          <p:cNvSpPr txBox="1"/>
          <p:nvPr/>
        </p:nvSpPr>
        <p:spPr>
          <a:xfrm>
            <a:off x="541475" y="3802670"/>
            <a:ext cx="783981" cy="1269980"/>
          </a:xfrm>
          <a:prstGeom prst="roundRect">
            <a:avLst/>
          </a:prstGeom>
          <a:noFill/>
          <a:ln w="28575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900" b="1"/>
              <a:t>Scan for Safety Assistant Supply Chain Manager</a:t>
            </a:r>
          </a:p>
          <a:p>
            <a:pPr algn="ctr"/>
            <a:r>
              <a:rPr lang="en-GB" sz="900"/>
              <a:t>Kayla Rossington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6195FD5-BAFB-92B3-3D95-A462A5FF4EFE}"/>
              </a:ext>
            </a:extLst>
          </p:cNvPr>
          <p:cNvSpPr txBox="1"/>
          <p:nvPr/>
        </p:nvSpPr>
        <p:spPr>
          <a:xfrm>
            <a:off x="1399102" y="3802670"/>
            <a:ext cx="783981" cy="1204853"/>
          </a:xfrm>
          <a:prstGeom prst="roundRect">
            <a:avLst/>
          </a:prstGeom>
          <a:noFill/>
          <a:ln w="28575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 b="1"/>
              <a:t>Scan for Safety Business Analyst</a:t>
            </a:r>
          </a:p>
          <a:p>
            <a:pPr algn="ctr"/>
            <a:endParaRPr lang="en-GB" sz="1000" b="1"/>
          </a:p>
          <a:p>
            <a:pPr algn="ctr"/>
            <a:r>
              <a:rPr lang="en-GB" sz="900"/>
              <a:t>Finlay Munro</a:t>
            </a:r>
          </a:p>
        </p:txBody>
      </p: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0039734F-14D9-338D-79BB-ADFDCF38F43D}"/>
              </a:ext>
            </a:extLst>
          </p:cNvPr>
          <p:cNvCxnSpPr>
            <a:cxnSpLocks/>
            <a:stCxn id="9" idx="2"/>
            <a:endCxn id="13" idx="0"/>
          </p:cNvCxnSpPr>
          <p:nvPr/>
        </p:nvCxnSpPr>
        <p:spPr>
          <a:xfrm rot="5400000">
            <a:off x="1286565" y="2114996"/>
            <a:ext cx="735066" cy="616264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Connector: Elbow 243">
            <a:extLst>
              <a:ext uri="{FF2B5EF4-FFF2-40B4-BE49-F238E27FC236}">
                <a16:creationId xmlns:a16="http://schemas.microsoft.com/office/drawing/2014/main" id="{94EF700B-234E-B8E2-4CE0-51D0FC79C42E}"/>
              </a:ext>
            </a:extLst>
          </p:cNvPr>
          <p:cNvCxnSpPr>
            <a:cxnSpLocks/>
            <a:stCxn id="5" idx="2"/>
            <a:endCxn id="70" idx="0"/>
          </p:cNvCxnSpPr>
          <p:nvPr/>
        </p:nvCxnSpPr>
        <p:spPr>
          <a:xfrm rot="5400000">
            <a:off x="5781284" y="972504"/>
            <a:ext cx="482546" cy="226656"/>
          </a:xfrm>
          <a:prstGeom prst="bentConnector3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or: Elbow 49">
            <a:extLst>
              <a:ext uri="{FF2B5EF4-FFF2-40B4-BE49-F238E27FC236}">
                <a16:creationId xmlns:a16="http://schemas.microsoft.com/office/drawing/2014/main" id="{32CCCDBD-76ED-24AE-9B16-F8F7B4F76028}"/>
              </a:ext>
            </a:extLst>
          </p:cNvPr>
          <p:cNvCxnSpPr>
            <a:cxnSpLocks/>
          </p:cNvCxnSpPr>
          <p:nvPr/>
        </p:nvCxnSpPr>
        <p:spPr>
          <a:xfrm>
            <a:off x="1956723" y="2405246"/>
            <a:ext cx="994747" cy="348906"/>
          </a:xfrm>
          <a:prstGeom prst="bentConnector2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87B9D8E-A323-EA07-C6AC-DE67EDB1A105}"/>
              </a:ext>
            </a:extLst>
          </p:cNvPr>
          <p:cNvCxnSpPr>
            <a:stCxn id="13" idx="2"/>
            <a:endCxn id="16" idx="0"/>
          </p:cNvCxnSpPr>
          <p:nvPr/>
        </p:nvCxnSpPr>
        <p:spPr>
          <a:xfrm flipH="1">
            <a:off x="933466" y="3556828"/>
            <a:ext cx="412500" cy="245842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47F1BB0-42B8-872D-8556-BB7B70634033}"/>
              </a:ext>
            </a:extLst>
          </p:cNvPr>
          <p:cNvCxnSpPr>
            <a:stCxn id="13" idx="2"/>
            <a:endCxn id="17" idx="0"/>
          </p:cNvCxnSpPr>
          <p:nvPr/>
        </p:nvCxnSpPr>
        <p:spPr>
          <a:xfrm>
            <a:off x="1345966" y="3556828"/>
            <a:ext cx="445127" cy="245842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30888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D8374CD8BAE0C46A754A6A49B99615E" ma:contentTypeVersion="16" ma:contentTypeDescription="Create a new document." ma:contentTypeScope="" ma:versionID="8b76450c9d4ba9f7b3398a204f18be23">
  <xsd:schema xmlns:xsd="http://www.w3.org/2001/XMLSchema" xmlns:xs="http://www.w3.org/2001/XMLSchema" xmlns:p="http://schemas.microsoft.com/office/2006/metadata/properties" xmlns:ns2="5df20347-2aee-4bc7-8ce0-3307f60a3382" xmlns:ns3="1358f62b-ea22-4994-afbf-8dac9597a3da" targetNamespace="http://schemas.microsoft.com/office/2006/metadata/properties" ma:root="true" ma:fieldsID="edfc96711168e1dc6259d54a5dc74414" ns2:_="" ns3:_="">
    <xsd:import namespace="5df20347-2aee-4bc7-8ce0-3307f60a3382"/>
    <xsd:import namespace="1358f62b-ea22-4994-afbf-8dac9597a3d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Overview" minOccurs="0"/>
                <xsd:element ref="ns2:MediaServiceAutoKeyPoints" minOccurs="0"/>
                <xsd:element ref="ns2:MediaServiceKeyPoints" minOccurs="0"/>
                <xsd:element ref="ns2:File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Comme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f20347-2aee-4bc7-8ce0-3307f60a338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Length (seconds)" ma:internalName="MediaLengthInSeconds" ma:readOnly="true">
      <xsd:simpleType>
        <xsd:restriction base="dms:Unknown"/>
      </xsd:simpleType>
    </xsd:element>
    <xsd:element name="Overview" ma:index="12" nillable="true" ma:displayName="Overview" ma:description="This is a folder" ma:format="Dropdown" ma:internalName="Overview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Files" ma:index="15" nillable="true" ma:displayName="Files" ma:internalName="Files">
      <xsd:simpleType>
        <xsd:restriction base="dms:Number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Comment" ma:index="21" nillable="true" ma:displayName="Comment" ma:format="Dropdown" ma:internalName="Comment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58f62b-ea22-4994-afbf-8dac9597a3da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ad531340-ed91-44a5-8565-0dffaf0b40e6}" ma:internalName="TaxCatchAll" ma:showField="CatchAllData" ma:web="1358f62b-ea22-4994-afbf-8dac9597a3d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Files xmlns="5df20347-2aee-4bc7-8ce0-3307f60a3382" xsi:nil="true"/>
    <Overview xmlns="5df20347-2aee-4bc7-8ce0-3307f60a3382" xsi:nil="true"/>
    <lcf76f155ced4ddcb4097134ff3c332f xmlns="5df20347-2aee-4bc7-8ce0-3307f60a3382">
      <Terms xmlns="http://schemas.microsoft.com/office/infopath/2007/PartnerControls"/>
    </lcf76f155ced4ddcb4097134ff3c332f>
    <TaxCatchAll xmlns="1358f62b-ea22-4994-afbf-8dac9597a3da" xsi:nil="true"/>
    <Comment xmlns="5df20347-2aee-4bc7-8ce0-3307f60a3382" xsi:nil="true"/>
  </documentManagement>
</p:properties>
</file>

<file path=customXml/itemProps1.xml><?xml version="1.0" encoding="utf-8"?>
<ds:datastoreItem xmlns:ds="http://schemas.openxmlformats.org/officeDocument/2006/customXml" ds:itemID="{E6497EAF-5A98-4418-92E2-317E73097F3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52827BA-5CF0-4C19-8BA5-3347BBA32A85}">
  <ds:schemaRefs>
    <ds:schemaRef ds:uri="1358f62b-ea22-4994-afbf-8dac9597a3da"/>
    <ds:schemaRef ds:uri="5df20347-2aee-4bc7-8ce0-3307f60a3382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B20821B0-AB42-49F8-8D56-C91C35623868}">
  <ds:schemaRefs>
    <ds:schemaRef ds:uri="1358f62b-ea22-4994-afbf-8dac9597a3da"/>
    <ds:schemaRef ds:uri="2a30636d-53ad-4c68-95d5-a7a592bdfe0e"/>
    <ds:schemaRef ds:uri="5df20347-2aee-4bc7-8ce0-3307f60a3382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141</Words>
  <Application>Microsoft Office PowerPoint</Application>
  <PresentationFormat>Widescreen</PresentationFormat>
  <Paragraphs>49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NHS Wales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Griffiths (NWSSP)</dc:creator>
  <cp:lastModifiedBy>Leanne Bale (NWSSP)</cp:lastModifiedBy>
  <cp:revision>3</cp:revision>
  <dcterms:created xsi:type="dcterms:W3CDTF">2021-01-29T10:41:24Z</dcterms:created>
  <dcterms:modified xsi:type="dcterms:W3CDTF">2023-11-08T14:34:48Z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0x0101002D8374CD8BAE0C46A754A6A49B99615E</vt:lpwstr>
  </property>
  <property fmtid="{D5CDD505-2E9C-101B-9397-08002B2CF9AE}" pid="3" name="Order">
    <vt:r8>711800</vt:r8>
  </property>
  <property fmtid="{D5CDD505-2E9C-101B-9397-08002B2CF9AE}" pid="4" name="MediaServiceImageTags">
    <vt:lpwstr/>
  </property>
</Properties>
</file>