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63" r:id="rId8"/>
    <p:sldId id="264" r:id="rId9"/>
    <p:sldId id="279" r:id="rId10"/>
    <p:sldId id="265" r:id="rId11"/>
    <p:sldId id="280" r:id="rId12"/>
    <p:sldId id="266" r:id="rId13"/>
    <p:sldId id="267" r:id="rId14"/>
    <p:sldId id="268" r:id="rId15"/>
    <p:sldId id="269" r:id="rId16"/>
    <p:sldId id="271" r:id="rId17"/>
    <p:sldId id="270" r:id="rId18"/>
    <p:sldId id="288" r:id="rId19"/>
    <p:sldId id="289" r:id="rId20"/>
    <p:sldId id="290" r:id="rId21"/>
    <p:sldId id="291" r:id="rId22"/>
    <p:sldId id="292" r:id="rId23"/>
    <p:sldId id="293" r:id="rId24"/>
    <p:sldId id="294" r:id="rId25"/>
    <p:sldId id="296" r:id="rId26"/>
    <p:sldId id="297"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54F"/>
    <a:srgbClr val="00CC99"/>
    <a:srgbClr val="660066"/>
    <a:srgbClr val="008000"/>
    <a:srgbClr val="FFD85B"/>
    <a:srgbClr val="008080"/>
    <a:srgbClr val="CC0000"/>
    <a:srgbClr val="8F7D84"/>
    <a:srgbClr val="666633"/>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772" autoAdjust="0"/>
  </p:normalViewPr>
  <p:slideViewPr>
    <p:cSldViewPr>
      <p:cViewPr varScale="1">
        <p:scale>
          <a:sx n="69" d="100"/>
          <a:sy n="69" d="100"/>
        </p:scale>
        <p:origin x="141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1E3809D-851F-4734-A5B7-E2B6F778A3AF}" type="datetimeFigureOut">
              <a:rPr lang="en-GB" smtClean="0"/>
              <a:t>11/03/2021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73BBB4-BD3A-4F62-9362-406015E9B09E}" type="slidenum">
              <a:rPr lang="en-GB" smtClean="0"/>
              <a:t>‹#›</a:t>
            </a:fld>
            <a:endParaRPr lang="en-GB"/>
          </a:p>
        </p:txBody>
      </p:sp>
    </p:spTree>
    <p:extLst>
      <p:ext uri="{BB962C8B-B14F-4D97-AF65-F5344CB8AC3E}">
        <p14:creationId xmlns:p14="http://schemas.microsoft.com/office/powerpoint/2010/main" val="3089037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1E3809D-851F-4734-A5B7-E2B6F778A3AF}" type="datetimeFigureOut">
              <a:rPr lang="en-GB" smtClean="0"/>
              <a:t>11/03/2021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73BBB4-BD3A-4F62-9362-406015E9B09E}" type="slidenum">
              <a:rPr lang="en-GB" smtClean="0"/>
              <a:t>‹#›</a:t>
            </a:fld>
            <a:endParaRPr lang="en-GB"/>
          </a:p>
        </p:txBody>
      </p:sp>
    </p:spTree>
    <p:extLst>
      <p:ext uri="{BB962C8B-B14F-4D97-AF65-F5344CB8AC3E}">
        <p14:creationId xmlns:p14="http://schemas.microsoft.com/office/powerpoint/2010/main" val="1867252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1E3809D-851F-4734-A5B7-E2B6F778A3AF}" type="datetimeFigureOut">
              <a:rPr lang="en-GB" smtClean="0"/>
              <a:t>11/03/2021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73BBB4-BD3A-4F62-9362-406015E9B09E}" type="slidenum">
              <a:rPr lang="en-GB" smtClean="0"/>
              <a:t>‹#›</a:t>
            </a:fld>
            <a:endParaRPr lang="en-GB"/>
          </a:p>
        </p:txBody>
      </p:sp>
    </p:spTree>
    <p:extLst>
      <p:ext uri="{BB962C8B-B14F-4D97-AF65-F5344CB8AC3E}">
        <p14:creationId xmlns:p14="http://schemas.microsoft.com/office/powerpoint/2010/main" val="2654697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1E3809D-851F-4734-A5B7-E2B6F778A3AF}" type="datetimeFigureOut">
              <a:rPr lang="en-GB" smtClean="0"/>
              <a:t>11/03/2021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73BBB4-BD3A-4F62-9362-406015E9B09E}" type="slidenum">
              <a:rPr lang="en-GB" smtClean="0"/>
              <a:t>‹#›</a:t>
            </a:fld>
            <a:endParaRPr lang="en-GB"/>
          </a:p>
        </p:txBody>
      </p:sp>
    </p:spTree>
    <p:extLst>
      <p:ext uri="{BB962C8B-B14F-4D97-AF65-F5344CB8AC3E}">
        <p14:creationId xmlns:p14="http://schemas.microsoft.com/office/powerpoint/2010/main" val="3055305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E3809D-851F-4734-A5B7-E2B6F778A3AF}" type="datetimeFigureOut">
              <a:rPr lang="en-GB" smtClean="0"/>
              <a:t>11/03/2021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73BBB4-BD3A-4F62-9362-406015E9B09E}" type="slidenum">
              <a:rPr lang="en-GB" smtClean="0"/>
              <a:t>‹#›</a:t>
            </a:fld>
            <a:endParaRPr lang="en-GB"/>
          </a:p>
        </p:txBody>
      </p:sp>
    </p:spTree>
    <p:extLst>
      <p:ext uri="{BB962C8B-B14F-4D97-AF65-F5344CB8AC3E}">
        <p14:creationId xmlns:p14="http://schemas.microsoft.com/office/powerpoint/2010/main" val="2464814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1E3809D-851F-4734-A5B7-E2B6F778A3AF}" type="datetimeFigureOut">
              <a:rPr lang="en-GB" smtClean="0"/>
              <a:t>11/03/2021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73BBB4-BD3A-4F62-9362-406015E9B09E}" type="slidenum">
              <a:rPr lang="en-GB" smtClean="0"/>
              <a:t>‹#›</a:t>
            </a:fld>
            <a:endParaRPr lang="en-GB"/>
          </a:p>
        </p:txBody>
      </p:sp>
    </p:spTree>
    <p:extLst>
      <p:ext uri="{BB962C8B-B14F-4D97-AF65-F5344CB8AC3E}">
        <p14:creationId xmlns:p14="http://schemas.microsoft.com/office/powerpoint/2010/main" val="20629913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1E3809D-851F-4734-A5B7-E2B6F778A3AF}" type="datetimeFigureOut">
              <a:rPr lang="en-GB" smtClean="0"/>
              <a:t>11/03/2021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73BBB4-BD3A-4F62-9362-406015E9B09E}" type="slidenum">
              <a:rPr lang="en-GB" smtClean="0"/>
              <a:t>‹#›</a:t>
            </a:fld>
            <a:endParaRPr lang="en-GB"/>
          </a:p>
        </p:txBody>
      </p:sp>
    </p:spTree>
    <p:extLst>
      <p:ext uri="{BB962C8B-B14F-4D97-AF65-F5344CB8AC3E}">
        <p14:creationId xmlns:p14="http://schemas.microsoft.com/office/powerpoint/2010/main" val="4186893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1E3809D-851F-4734-A5B7-E2B6F778A3AF}" type="datetimeFigureOut">
              <a:rPr lang="en-GB" smtClean="0"/>
              <a:t>11/03/2021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73BBB4-BD3A-4F62-9362-406015E9B09E}" type="slidenum">
              <a:rPr lang="en-GB" smtClean="0"/>
              <a:t>‹#›</a:t>
            </a:fld>
            <a:endParaRPr lang="en-GB"/>
          </a:p>
        </p:txBody>
      </p:sp>
    </p:spTree>
    <p:extLst>
      <p:ext uri="{BB962C8B-B14F-4D97-AF65-F5344CB8AC3E}">
        <p14:creationId xmlns:p14="http://schemas.microsoft.com/office/powerpoint/2010/main" val="9629215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E3809D-851F-4734-A5B7-E2B6F778A3AF}" type="datetimeFigureOut">
              <a:rPr lang="en-GB" smtClean="0"/>
              <a:t>11/03/2021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73BBB4-BD3A-4F62-9362-406015E9B09E}" type="slidenum">
              <a:rPr lang="en-GB" smtClean="0"/>
              <a:t>‹#›</a:t>
            </a:fld>
            <a:endParaRPr lang="en-GB"/>
          </a:p>
        </p:txBody>
      </p:sp>
    </p:spTree>
    <p:extLst>
      <p:ext uri="{BB962C8B-B14F-4D97-AF65-F5344CB8AC3E}">
        <p14:creationId xmlns:p14="http://schemas.microsoft.com/office/powerpoint/2010/main" val="2026261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E3809D-851F-4734-A5B7-E2B6F778A3AF}" type="datetimeFigureOut">
              <a:rPr lang="en-GB" smtClean="0"/>
              <a:t>11/03/2021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73BBB4-BD3A-4F62-9362-406015E9B09E}" type="slidenum">
              <a:rPr lang="en-GB" smtClean="0"/>
              <a:t>‹#›</a:t>
            </a:fld>
            <a:endParaRPr lang="en-GB"/>
          </a:p>
        </p:txBody>
      </p:sp>
    </p:spTree>
    <p:extLst>
      <p:ext uri="{BB962C8B-B14F-4D97-AF65-F5344CB8AC3E}">
        <p14:creationId xmlns:p14="http://schemas.microsoft.com/office/powerpoint/2010/main" val="3238287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E3809D-851F-4734-A5B7-E2B6F778A3AF}" type="datetimeFigureOut">
              <a:rPr lang="en-GB" smtClean="0"/>
              <a:t>11/03/2021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73BBB4-BD3A-4F62-9362-406015E9B09E}" type="slidenum">
              <a:rPr lang="en-GB" smtClean="0"/>
              <a:t>‹#›</a:t>
            </a:fld>
            <a:endParaRPr lang="en-GB"/>
          </a:p>
        </p:txBody>
      </p:sp>
    </p:spTree>
    <p:extLst>
      <p:ext uri="{BB962C8B-B14F-4D97-AF65-F5344CB8AC3E}">
        <p14:creationId xmlns:p14="http://schemas.microsoft.com/office/powerpoint/2010/main" val="3754444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E3809D-851F-4734-A5B7-E2B6F778A3AF}" type="datetimeFigureOut">
              <a:rPr lang="en-GB" smtClean="0"/>
              <a:t>11/03/2021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73BBB4-BD3A-4F62-9362-406015E9B09E}" type="slidenum">
              <a:rPr lang="en-GB" smtClean="0"/>
              <a:t>‹#›</a:t>
            </a:fld>
            <a:endParaRPr lang="en-GB"/>
          </a:p>
        </p:txBody>
      </p:sp>
    </p:spTree>
    <p:extLst>
      <p:ext uri="{BB962C8B-B14F-4D97-AF65-F5344CB8AC3E}">
        <p14:creationId xmlns:p14="http://schemas.microsoft.com/office/powerpoint/2010/main" val="21188344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39752" y="1556792"/>
            <a:ext cx="6552728" cy="2232247"/>
          </a:xfrm>
          <a:solidFill>
            <a:srgbClr val="FFC000"/>
          </a:solidFill>
        </p:spPr>
        <p:txBody>
          <a:bodyPr/>
          <a:lstStyle/>
          <a:p>
            <a:r>
              <a:rPr lang="en-GB" dirty="0" smtClean="0">
                <a:latin typeface="Arial" panose="020B0604020202020204" pitchFamily="34" charset="0"/>
                <a:cs typeface="Arial" panose="020B0604020202020204" pitchFamily="34" charset="0"/>
              </a:rPr>
              <a:t>HEALTH AND CARE STANDARDS</a:t>
            </a:r>
            <a:endParaRPr lang="en-GB"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3059832" y="4293096"/>
            <a:ext cx="4712568" cy="1345704"/>
          </a:xfrm>
        </p:spPr>
        <p:txBody>
          <a:bodyPr/>
          <a:lstStyle/>
          <a:p>
            <a:r>
              <a:rPr lang="en-GB" b="1" dirty="0" smtClean="0">
                <a:latin typeface="Arial" panose="020B0604020202020204" pitchFamily="34" charset="0"/>
                <a:cs typeface="Arial" panose="020B0604020202020204" pitchFamily="34" charset="0"/>
              </a:rPr>
              <a:t>APRIL 2015</a:t>
            </a:r>
            <a:endParaRPr lang="en-GB" b="1" dirty="0">
              <a:latin typeface="Arial" panose="020B0604020202020204" pitchFamily="34" charset="0"/>
              <a:cs typeface="Arial" panose="020B0604020202020204" pitchFamily="34"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333375"/>
            <a:ext cx="1944688" cy="187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2565400"/>
            <a:ext cx="1944688" cy="187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4652963"/>
            <a:ext cx="1944688" cy="195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99425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D85B"/>
          </a:solidFill>
        </p:spPr>
        <p:txBody>
          <a:bodyPr>
            <a:normAutofit/>
          </a:bodyPr>
          <a:lstStyle/>
          <a:p>
            <a:r>
              <a:rPr lang="en-GB" sz="4000" dirty="0" smtClean="0">
                <a:latin typeface="Arial" panose="020B0604020202020204" pitchFamily="34" charset="0"/>
                <a:cs typeface="Arial" panose="020B0604020202020204" pitchFamily="34" charset="0"/>
              </a:rPr>
              <a:t>Purpose</a:t>
            </a:r>
            <a:endParaRPr lang="en-GB" sz="4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95536" y="1700808"/>
            <a:ext cx="8568952" cy="4525963"/>
          </a:xfrm>
        </p:spPr>
        <p:txBody>
          <a:bodyPr>
            <a:normAutofit fontScale="25000" lnSpcReduction="20000"/>
          </a:bodyPr>
          <a:lstStyle/>
          <a:p>
            <a:pPr lvl="0"/>
            <a:r>
              <a:rPr lang="en-GB" sz="12800" dirty="0" smtClean="0">
                <a:latin typeface="Arial" panose="020B0604020202020204" pitchFamily="34" charset="0"/>
                <a:cs typeface="Arial" panose="020B0604020202020204" pitchFamily="34" charset="0"/>
              </a:rPr>
              <a:t>Can be used in day-to-day practice to encourage a consistent level of quality and safety across the country and across all services and all professions.</a:t>
            </a:r>
          </a:p>
          <a:p>
            <a:pPr lvl="0"/>
            <a:r>
              <a:rPr lang="en-GB" sz="12800" dirty="0" smtClean="0">
                <a:latin typeface="Arial" panose="020B0604020202020204" pitchFamily="34" charset="0"/>
                <a:cs typeface="Arial" panose="020B0604020202020204" pitchFamily="34" charset="0"/>
              </a:rPr>
              <a:t>Promote practice that is up to date, effective, and consistent.</a:t>
            </a:r>
          </a:p>
          <a:p>
            <a:pPr lvl="0"/>
            <a:r>
              <a:rPr lang="en-GB" sz="12800" dirty="0" smtClean="0">
                <a:latin typeface="Arial" panose="020B0604020202020204" pitchFamily="34" charset="0"/>
                <a:cs typeface="Arial" panose="020B0604020202020204" pitchFamily="34" charset="0"/>
              </a:rPr>
              <a:t>Promote accountability of health services  to service users, the public and funding agencies for the quality and safety of services by setting out how providers should organise, deliver and improve services</a:t>
            </a:r>
          </a:p>
          <a:p>
            <a:endParaRPr lang="en-GB" dirty="0" smtClean="0"/>
          </a:p>
          <a:p>
            <a:endParaRPr lang="en-GB" dirty="0"/>
          </a:p>
        </p:txBody>
      </p:sp>
    </p:spTree>
    <p:extLst>
      <p:ext uri="{BB962C8B-B14F-4D97-AF65-F5344CB8AC3E}">
        <p14:creationId xmlns:p14="http://schemas.microsoft.com/office/powerpoint/2010/main" val="40870495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D85B"/>
          </a:solidFill>
        </p:spPr>
        <p:txBody>
          <a:bodyPr>
            <a:normAutofit/>
          </a:bodyPr>
          <a:lstStyle/>
          <a:p>
            <a:r>
              <a:rPr lang="en-GB" sz="4000" dirty="0" smtClean="0">
                <a:latin typeface="Arial" panose="020B0604020202020204" pitchFamily="34" charset="0"/>
                <a:cs typeface="Arial" panose="020B0604020202020204" pitchFamily="34" charset="0"/>
              </a:rPr>
              <a:t>Purpose</a:t>
            </a:r>
            <a:endParaRPr lang="en-GB" sz="4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lvl="0"/>
            <a:r>
              <a:rPr lang="en-GB" sz="2800" dirty="0" smtClean="0">
                <a:latin typeface="Arial" panose="020B0604020202020204" pitchFamily="34" charset="0"/>
                <a:cs typeface="Arial" panose="020B0604020202020204" pitchFamily="34" charset="0"/>
              </a:rPr>
              <a:t>Enable people to contribute fully to their own health and wellbeing.</a:t>
            </a:r>
          </a:p>
          <a:p>
            <a:pPr lvl="0"/>
            <a:r>
              <a:rPr lang="en-GB" sz="2800" dirty="0" smtClean="0">
                <a:latin typeface="Arial" panose="020B0604020202020204" pitchFamily="34" charset="0"/>
                <a:cs typeface="Arial" panose="020B0604020202020204" pitchFamily="34" charset="0"/>
              </a:rPr>
              <a:t>Recognise the quality standards for other care and support providers issued under the Social Services Regulation and Inspection Bill. </a:t>
            </a:r>
          </a:p>
          <a:p>
            <a:pPr lvl="0"/>
            <a:r>
              <a:rPr lang="en-GB" sz="2800" dirty="0" smtClean="0">
                <a:latin typeface="Arial" panose="020B0604020202020204" pitchFamily="34" charset="0"/>
                <a:cs typeface="Arial" panose="020B0604020202020204" pitchFamily="34" charset="0"/>
              </a:rPr>
              <a:t>Support the implementation of national clinical and professional guidelines. </a:t>
            </a:r>
            <a:endParaRPr lang="en-GB" sz="28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4904680"/>
            <a:ext cx="6336704" cy="1404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15714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THE HEALTH AND CARE STANDARDS</a:t>
            </a:r>
            <a:endParaRPr lang="en-GB"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835696" y="1124744"/>
            <a:ext cx="5760640" cy="5400600"/>
          </a:xfrm>
          <a:prstGeom prst="rect">
            <a:avLst/>
          </a:prstGeom>
        </p:spPr>
      </p:pic>
    </p:spTree>
    <p:extLst>
      <p:ext uri="{BB962C8B-B14F-4D97-AF65-F5344CB8AC3E}">
        <p14:creationId xmlns:p14="http://schemas.microsoft.com/office/powerpoint/2010/main" val="35334339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D85B"/>
          </a:solidFill>
        </p:spPr>
        <p:txBody>
          <a:bodyPr>
            <a:normAutofit fontScale="90000"/>
          </a:bodyPr>
          <a:lstStyle/>
          <a:p>
            <a:r>
              <a:rPr lang="en-GB" dirty="0" smtClean="0">
                <a:latin typeface="Arial" panose="020B0604020202020204" pitchFamily="34" charset="0"/>
                <a:cs typeface="Arial" panose="020B0604020202020204" pitchFamily="34" charset="0"/>
              </a:rPr>
              <a:t>How the Health and Care Standards are Structured</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600200"/>
            <a:ext cx="8229600" cy="4709120"/>
          </a:xfrm>
        </p:spPr>
        <p:txBody>
          <a:bodyPr>
            <a:noAutofit/>
          </a:bodyPr>
          <a:lstStyle/>
          <a:p>
            <a:r>
              <a:rPr lang="en-GB" dirty="0" smtClean="0">
                <a:latin typeface="Arial" panose="020B0604020202020204" pitchFamily="34" charset="0"/>
                <a:cs typeface="Arial" panose="020B0604020202020204" pitchFamily="34" charset="0"/>
              </a:rPr>
              <a:t>The 7 themes work together;</a:t>
            </a:r>
          </a:p>
          <a:p>
            <a:r>
              <a:rPr lang="en-GB" dirty="0" smtClean="0">
                <a:latin typeface="Arial" panose="020B0604020202020204" pitchFamily="34" charset="0"/>
                <a:cs typeface="Arial" panose="020B0604020202020204" pitchFamily="34" charset="0"/>
              </a:rPr>
              <a:t>Collectively they describe how a service provides high quality, safe and reliable care centred on the person.</a:t>
            </a:r>
          </a:p>
          <a:p>
            <a:r>
              <a:rPr lang="en-GB" dirty="0" smtClean="0">
                <a:latin typeface="Arial" panose="020B0604020202020204" pitchFamily="34" charset="0"/>
                <a:cs typeface="Arial" panose="020B0604020202020204" pitchFamily="34" charset="0"/>
              </a:rPr>
              <a:t>Each theme includes a number of standards, there are 22 standards in total.</a:t>
            </a:r>
          </a:p>
          <a:p>
            <a:r>
              <a:rPr lang="en-GB" dirty="0" smtClean="0">
                <a:latin typeface="Arial" panose="020B0604020202020204" pitchFamily="34" charset="0"/>
                <a:cs typeface="Arial" panose="020B0604020202020204" pitchFamily="34" charset="0"/>
              </a:rPr>
              <a:t>The standards are not listed in priority order, and some overlap across themes and standards. </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817334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D85B"/>
          </a:solidFill>
        </p:spPr>
        <p:txBody>
          <a:bodyPr>
            <a:normAutofit/>
          </a:bodyPr>
          <a:lstStyle/>
          <a:p>
            <a:r>
              <a:rPr lang="en-GB" dirty="0" smtClean="0">
                <a:latin typeface="Arial" panose="020B0604020202020204" pitchFamily="34" charset="0"/>
                <a:cs typeface="Arial" panose="020B0604020202020204" pitchFamily="34" charset="0"/>
              </a:rPr>
              <a:t>Person Centred Care</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Autofit/>
          </a:bodyPr>
          <a:lstStyle/>
          <a:p>
            <a:r>
              <a:rPr lang="en-GB" sz="2800" dirty="0" smtClean="0">
                <a:latin typeface="Arial" panose="020B0604020202020204" pitchFamily="34" charset="0"/>
                <a:cs typeface="Arial" panose="020B0604020202020204" pitchFamily="34" charset="0"/>
              </a:rPr>
              <a:t>Co-production - people focused, equal partnership.</a:t>
            </a:r>
          </a:p>
          <a:p>
            <a:r>
              <a:rPr lang="en-GB" sz="2800" dirty="0" smtClean="0">
                <a:latin typeface="Arial" panose="020B0604020202020204" pitchFamily="34" charset="0"/>
                <a:cs typeface="Arial" panose="020B0604020202020204" pitchFamily="34" charset="0"/>
              </a:rPr>
              <a:t>Promotes independence and autonomy.</a:t>
            </a:r>
          </a:p>
          <a:p>
            <a:r>
              <a:rPr lang="en-GB" sz="2800" dirty="0" smtClean="0">
                <a:latin typeface="Arial" panose="020B0604020202020204" pitchFamily="34" charset="0"/>
                <a:cs typeface="Arial" panose="020B0604020202020204" pitchFamily="34" charset="0"/>
              </a:rPr>
              <a:t>Provides choice and control.</a:t>
            </a:r>
          </a:p>
          <a:p>
            <a:r>
              <a:rPr lang="en-GB" sz="2800" dirty="0" smtClean="0">
                <a:latin typeface="Arial" panose="020B0604020202020204" pitchFamily="34" charset="0"/>
                <a:cs typeface="Arial" panose="020B0604020202020204" pitchFamily="34" charset="0"/>
              </a:rPr>
              <a:t>Collaborative team philosophy.</a:t>
            </a:r>
          </a:p>
          <a:p>
            <a:pPr marL="0" indent="0">
              <a:buNone/>
            </a:pPr>
            <a:endParaRPr lang="en-GB" sz="2800" dirty="0" smtClean="0">
              <a:latin typeface="Arial" panose="020B0604020202020204" pitchFamily="34" charset="0"/>
              <a:cs typeface="Arial" panose="020B0604020202020204" pitchFamily="34" charset="0"/>
            </a:endParaRPr>
          </a:p>
          <a:p>
            <a:r>
              <a:rPr lang="en-GB" sz="2800" dirty="0" smtClean="0">
                <a:latin typeface="Arial" panose="020B0604020202020204" pitchFamily="34" charset="0"/>
                <a:cs typeface="Arial" panose="020B0604020202020204" pitchFamily="34" charset="0"/>
              </a:rPr>
              <a:t>Takes into account peoples needs and views.</a:t>
            </a:r>
          </a:p>
          <a:p>
            <a:r>
              <a:rPr lang="en-GB" sz="2800" dirty="0" smtClean="0">
                <a:latin typeface="Arial" panose="020B0604020202020204" pitchFamily="34" charset="0"/>
                <a:cs typeface="Arial" panose="020B0604020202020204" pitchFamily="34" charset="0"/>
              </a:rPr>
              <a:t>Builds relationships with family members.</a:t>
            </a:r>
          </a:p>
          <a:p>
            <a:r>
              <a:rPr lang="en-GB" sz="2800" dirty="0" smtClean="0">
                <a:latin typeface="Arial" panose="020B0604020202020204" pitchFamily="34" charset="0"/>
                <a:cs typeface="Arial" panose="020B0604020202020204" pitchFamily="34" charset="0"/>
              </a:rPr>
              <a:t>Holistic care – spiritual, pastoral and religious.</a:t>
            </a:r>
            <a:endParaRPr lang="en-GB" sz="2800" dirty="0">
              <a:latin typeface="Arial" panose="020B0604020202020204" pitchFamily="34" charset="0"/>
              <a:cs typeface="Arial" panose="020B0604020202020204" pitchFamily="34" charset="0"/>
            </a:endParaRPr>
          </a:p>
        </p:txBody>
      </p:sp>
      <p:sp>
        <p:nvSpPr>
          <p:cNvPr id="4" name="Oval 3"/>
          <p:cNvSpPr/>
          <p:nvPr/>
        </p:nvSpPr>
        <p:spPr>
          <a:xfrm>
            <a:off x="6660232" y="2852936"/>
            <a:ext cx="1562472" cy="1440160"/>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bg1"/>
                </a:solidFill>
              </a:rPr>
              <a:t>PERSON CENTRED CARE</a:t>
            </a:r>
            <a:endParaRPr lang="en-GB" b="1" dirty="0">
              <a:solidFill>
                <a:schemeClr val="bg1"/>
              </a:solidFill>
            </a:endParaRPr>
          </a:p>
        </p:txBody>
      </p:sp>
    </p:spTree>
    <p:extLst>
      <p:ext uri="{BB962C8B-B14F-4D97-AF65-F5344CB8AC3E}">
        <p14:creationId xmlns:p14="http://schemas.microsoft.com/office/powerpoint/2010/main" val="42234512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D54F"/>
          </a:solidFill>
        </p:spPr>
        <p:txBody>
          <a:bodyPr>
            <a:normAutofit fontScale="90000"/>
          </a:bodyPr>
          <a:lstStyle/>
          <a:p>
            <a:r>
              <a:rPr lang="en-GB" dirty="0" smtClean="0">
                <a:latin typeface="Arial" panose="020B0604020202020204" pitchFamily="34" charset="0"/>
                <a:cs typeface="Arial" panose="020B0604020202020204" pitchFamily="34" charset="0"/>
              </a:rPr>
              <a:t>Governance, Leadership and Accountability</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r>
              <a:rPr lang="en-GB" dirty="0" smtClean="0">
                <a:latin typeface="Arial" panose="020B0604020202020204" pitchFamily="34" charset="0"/>
                <a:cs typeface="Arial" panose="020B0604020202020204" pitchFamily="34" charset="0"/>
              </a:rPr>
              <a:t>The provision of high quality safe and reliable care is dependent on good governance and leadership;</a:t>
            </a:r>
          </a:p>
          <a:p>
            <a:r>
              <a:rPr lang="en-GB" dirty="0" smtClean="0">
                <a:latin typeface="Arial" panose="020B0604020202020204" pitchFamily="34" charset="0"/>
                <a:cs typeface="Arial" panose="020B0604020202020204" pitchFamily="34" charset="0"/>
              </a:rPr>
              <a:t>Health services demonstrate effective leadership by setting direction, igniting passion, pace and drive, and developing people.</a:t>
            </a:r>
          </a:p>
          <a:p>
            <a:endParaRPr lang="en-GB" sz="2400" dirty="0">
              <a:latin typeface="Arial" panose="020B0604020202020204" pitchFamily="34" charset="0"/>
              <a:cs typeface="Arial" panose="020B0604020202020204" pitchFamily="34" charset="0"/>
            </a:endParaRPr>
          </a:p>
        </p:txBody>
      </p:sp>
      <p:pic>
        <p:nvPicPr>
          <p:cNvPr id="11266" name="Picture 2" descr="Leadership abstrac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4725144"/>
            <a:ext cx="3240360" cy="2016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72841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D85B"/>
          </a:solidFill>
        </p:spPr>
        <p:txBody>
          <a:bodyPr>
            <a:normAutofit fontScale="90000"/>
          </a:bodyPr>
          <a:lstStyle/>
          <a:p>
            <a:r>
              <a:rPr lang="en-GB" dirty="0" smtClean="0">
                <a:latin typeface="Arial" panose="020B0604020202020204" pitchFamily="34" charset="0"/>
                <a:cs typeface="Arial" panose="020B0604020202020204" pitchFamily="34" charset="0"/>
              </a:rPr>
              <a:t>Governance, Leadership and Accountability</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r>
              <a:rPr lang="en-GB" dirty="0" smtClean="0">
                <a:latin typeface="Arial" panose="020B0604020202020204" pitchFamily="34" charset="0"/>
                <a:cs typeface="Arial" panose="020B0604020202020204" pitchFamily="34" charset="0"/>
              </a:rPr>
              <a:t>Strategy is set with a focus on outcomes, and choices based on evidence and people insight. The approach is through collaboration building on common purpose. </a:t>
            </a:r>
          </a:p>
          <a:p>
            <a:endParaRPr lang="en-GB" dirty="0"/>
          </a:p>
        </p:txBody>
      </p:sp>
      <p:pic>
        <p:nvPicPr>
          <p:cNvPr id="10242" name="Picture 2" descr="http://imageprocessor.websimages.com/width/510/crop/0,0,510x273/www.njpta.org/leadershi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519" y="4077072"/>
            <a:ext cx="4857750" cy="2780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38228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D85B"/>
          </a:solidFill>
        </p:spPr>
        <p:txBody>
          <a:bodyPr>
            <a:normAutofit fontScale="90000"/>
          </a:bodyPr>
          <a:lstStyle/>
          <a:p>
            <a:r>
              <a:rPr lang="en-GB" dirty="0" smtClean="0">
                <a:latin typeface="Arial" panose="020B0604020202020204" pitchFamily="34" charset="0"/>
                <a:cs typeface="Arial" panose="020B0604020202020204" pitchFamily="34" charset="0"/>
              </a:rPr>
              <a:t>Governance, Leadership and Accountability</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GB" dirty="0" smtClean="0">
                <a:latin typeface="Arial" panose="020B0604020202020204" pitchFamily="34" charset="0"/>
                <a:cs typeface="Arial" panose="020B0604020202020204" pitchFamily="34" charset="0"/>
              </a:rPr>
              <a:t>Health services innovate and improve delivery, plan resource and prioritise, develop clear roles, responsibilities and delivery models, and manage performance and value for money. </a:t>
            </a:r>
          </a:p>
          <a:p>
            <a:r>
              <a:rPr lang="en-GB" dirty="0" smtClean="0">
                <a:latin typeface="Arial" panose="020B0604020202020204" pitchFamily="34" charset="0"/>
                <a:cs typeface="Arial" panose="020B0604020202020204" pitchFamily="34" charset="0"/>
              </a:rPr>
              <a:t>Health services foster a culture of learning and self-awareness, and personal and professional integrity.</a:t>
            </a:r>
          </a:p>
          <a:p>
            <a:endParaRPr lang="en-GB" dirty="0"/>
          </a:p>
        </p:txBody>
      </p:sp>
    </p:spTree>
    <p:extLst>
      <p:ext uri="{BB962C8B-B14F-4D97-AF65-F5344CB8AC3E}">
        <p14:creationId xmlns:p14="http://schemas.microsoft.com/office/powerpoint/2010/main" val="40297464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2" name="Group 1"/>
          <p:cNvGrpSpPr>
            <a:grpSpLocks/>
          </p:cNvGrpSpPr>
          <p:nvPr/>
        </p:nvGrpSpPr>
        <p:grpSpPr bwMode="auto">
          <a:xfrm>
            <a:off x="2043113" y="900113"/>
            <a:ext cx="5057775" cy="5057775"/>
            <a:chOff x="533956" y="872032"/>
            <a:chExt cx="5056632" cy="5056632"/>
          </a:xfrm>
          <a:solidFill>
            <a:srgbClr val="008000"/>
          </a:solidFill>
        </p:grpSpPr>
        <p:sp>
          <p:nvSpPr>
            <p:cNvPr id="3" name="Pie 2"/>
            <p:cNvSpPr/>
            <p:nvPr/>
          </p:nvSpPr>
          <p:spPr>
            <a:xfrm>
              <a:off x="533956" y="872032"/>
              <a:ext cx="5056632" cy="5056632"/>
            </a:xfrm>
            <a:prstGeom prst="pie">
              <a:avLst>
                <a:gd name="adj1" fmla="val 16200000"/>
                <a:gd name="adj2" fmla="val 19285716"/>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 name="Pie 4"/>
            <p:cNvSpPr/>
            <p:nvPr/>
          </p:nvSpPr>
          <p:spPr>
            <a:xfrm>
              <a:off x="3190830" y="1341826"/>
              <a:ext cx="1203053" cy="963394"/>
            </a:xfrm>
            <a:prstGeom prst="rect">
              <a:avLst/>
            </a:prstGeom>
            <a:grpFill/>
          </p:spPr>
          <p:style>
            <a:lnRef idx="0">
              <a:scrgbClr r="0" g="0" b="0"/>
            </a:lnRef>
            <a:fillRef idx="0">
              <a:scrgbClr r="0" g="0" b="0"/>
            </a:fillRef>
            <a:effectRef idx="0">
              <a:scrgbClr r="0" g="0" b="0"/>
            </a:effectRef>
            <a:fontRef idx="minor">
              <a:schemeClr val="lt1"/>
            </a:fontRef>
          </p:style>
          <p:txBody>
            <a:bodyPr lIns="22860" tIns="22860" rIns="22860" bIns="22860"/>
            <a:lstStyle>
              <a:lvl1pPr defTabSz="800100" eaLnBrk="0" hangingPunct="0">
                <a:defRPr>
                  <a:solidFill>
                    <a:schemeClr val="tx1"/>
                  </a:solidFill>
                  <a:latin typeface="Arial" pitchFamily="34" charset="0"/>
                  <a:cs typeface="Arial" pitchFamily="34" charset="0"/>
                </a:defRPr>
              </a:lvl1pPr>
              <a:lvl2pPr marL="114300" indent="-114300" defTabSz="800100" eaLnBrk="0" hangingPunct="0">
                <a:defRPr>
                  <a:solidFill>
                    <a:schemeClr val="tx1"/>
                  </a:solidFill>
                  <a:latin typeface="Arial" pitchFamily="34" charset="0"/>
                  <a:cs typeface="Arial" pitchFamily="34" charset="0"/>
                </a:defRPr>
              </a:lvl2pPr>
              <a:lvl3pPr marL="1143000" indent="-228600" defTabSz="800100" eaLnBrk="0" hangingPunct="0">
                <a:defRPr>
                  <a:solidFill>
                    <a:schemeClr val="tx1"/>
                  </a:solidFill>
                  <a:latin typeface="Arial" pitchFamily="34" charset="0"/>
                  <a:cs typeface="Arial" pitchFamily="34" charset="0"/>
                </a:defRPr>
              </a:lvl3pPr>
              <a:lvl4pPr marL="1600200" indent="-228600" defTabSz="800100" eaLnBrk="0" hangingPunct="0">
                <a:defRPr>
                  <a:solidFill>
                    <a:schemeClr val="tx1"/>
                  </a:solidFill>
                  <a:latin typeface="Arial" pitchFamily="34" charset="0"/>
                  <a:cs typeface="Arial" pitchFamily="34" charset="0"/>
                </a:defRPr>
              </a:lvl4pPr>
              <a:lvl5pPr marL="2057400" indent="-228600" defTabSz="800100" eaLnBrk="0" hangingPunct="0">
                <a:defRPr>
                  <a:solidFill>
                    <a:schemeClr val="tx1"/>
                  </a:solidFill>
                  <a:latin typeface="Arial" pitchFamily="34" charset="0"/>
                  <a:cs typeface="Arial" pitchFamily="34" charset="0"/>
                </a:defRPr>
              </a:lvl5pPr>
              <a:lvl6pPr marL="2514600" indent="-228600" defTabSz="8001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8001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8001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8001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lnSpc>
                  <a:spcPct val="90000"/>
                </a:lnSpc>
                <a:spcAft>
                  <a:spcPct val="35000"/>
                </a:spcAft>
                <a:defRPr/>
              </a:pPr>
              <a:r>
                <a:rPr lang="en-GB" altLang="en-US" dirty="0" smtClean="0">
                  <a:solidFill>
                    <a:schemeClr val="bg1"/>
                  </a:solidFill>
                  <a:latin typeface="Calibri" pitchFamily="34" charset="0"/>
                </a:rPr>
                <a:t>STAYING HEALTHY</a:t>
              </a:r>
            </a:p>
            <a:p>
              <a:pPr lvl="1" eaLnBrk="1" hangingPunct="1">
                <a:lnSpc>
                  <a:spcPct val="90000"/>
                </a:lnSpc>
                <a:spcAft>
                  <a:spcPct val="15000"/>
                </a:spcAft>
                <a:buFontTx/>
                <a:buChar char="•"/>
                <a:defRPr/>
              </a:pPr>
              <a:endParaRPr lang="en-GB" altLang="en-US" sz="1400" dirty="0" smtClean="0">
                <a:solidFill>
                  <a:srgbClr val="FF0000"/>
                </a:solidFill>
                <a:latin typeface="Calibri" pitchFamily="34" charset="0"/>
              </a:endParaRPr>
            </a:p>
          </p:txBody>
        </p:sp>
      </p:grpSp>
      <p:sp>
        <p:nvSpPr>
          <p:cNvPr id="35843" name="TextBox 4"/>
          <p:cNvSpPr txBox="1">
            <a:spLocks noChangeArrowheads="1"/>
          </p:cNvSpPr>
          <p:nvPr/>
        </p:nvSpPr>
        <p:spPr bwMode="auto">
          <a:xfrm>
            <a:off x="539750" y="3933825"/>
            <a:ext cx="7488238"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None/>
            </a:pPr>
            <a:r>
              <a:rPr lang="en-GB" altLang="en-US" sz="2800" b="1" dirty="0">
                <a:solidFill>
                  <a:srgbClr val="008000"/>
                </a:solidFill>
                <a:latin typeface="Arial" pitchFamily="34" charset="0"/>
              </a:rPr>
              <a:t>Outcome - </a:t>
            </a:r>
            <a:r>
              <a:rPr lang="en-GB" altLang="en-US" sz="2800" dirty="0" smtClean="0">
                <a:solidFill>
                  <a:srgbClr val="008000"/>
                </a:solidFill>
                <a:latin typeface="Arial" pitchFamily="34" charset="0"/>
              </a:rPr>
              <a:t>P</a:t>
            </a:r>
            <a:r>
              <a:rPr lang="en-GB" sz="2800" dirty="0" smtClean="0">
                <a:solidFill>
                  <a:srgbClr val="008000"/>
                </a:solidFill>
                <a:latin typeface="Arial" panose="020B0604020202020204" pitchFamily="34" charset="0"/>
                <a:cs typeface="Arial" panose="020B0604020202020204" pitchFamily="34" charset="0"/>
              </a:rPr>
              <a:t>eople are </a:t>
            </a:r>
            <a:r>
              <a:rPr lang="en-GB" sz="2800" dirty="0">
                <a:solidFill>
                  <a:srgbClr val="008000"/>
                </a:solidFill>
                <a:latin typeface="Arial" panose="020B0604020202020204" pitchFamily="34" charset="0"/>
                <a:cs typeface="Arial" panose="020B0604020202020204" pitchFamily="34" charset="0"/>
              </a:rPr>
              <a:t>well informed to manage their own health and wellbeing.</a:t>
            </a:r>
          </a:p>
          <a:p>
            <a:pPr eaLnBrk="1" hangingPunct="1">
              <a:spcBef>
                <a:spcPct val="0"/>
              </a:spcBef>
              <a:buFontTx/>
              <a:buNone/>
            </a:pPr>
            <a:endParaRPr lang="en-GB" altLang="en-US" sz="2800" b="1" dirty="0">
              <a:solidFill>
                <a:srgbClr val="00B050"/>
              </a:solidFill>
              <a:latin typeface="Arial" pitchFamily="34" charset="0"/>
            </a:endParaRPr>
          </a:p>
          <a:p>
            <a:pPr eaLnBrk="1" hangingPunct="1">
              <a:spcBef>
                <a:spcPct val="0"/>
              </a:spcBef>
              <a:buFontTx/>
              <a:buNone/>
            </a:pPr>
            <a:r>
              <a:rPr lang="en-GB" altLang="en-US" sz="2800" b="1" dirty="0" smtClean="0">
                <a:solidFill>
                  <a:srgbClr val="008000"/>
                </a:solidFill>
                <a:latin typeface="Arial" pitchFamily="34" charset="0"/>
              </a:rPr>
              <a:t>1 Standard – </a:t>
            </a:r>
            <a:r>
              <a:rPr lang="en-GB" altLang="en-US" sz="2800" dirty="0">
                <a:solidFill>
                  <a:srgbClr val="008000"/>
                </a:solidFill>
                <a:latin typeface="Arial" pitchFamily="34" charset="0"/>
              </a:rPr>
              <a:t>Health </a:t>
            </a:r>
            <a:r>
              <a:rPr lang="en-GB" altLang="en-US" sz="2800" dirty="0" smtClean="0">
                <a:solidFill>
                  <a:srgbClr val="008000"/>
                </a:solidFill>
                <a:latin typeface="Arial" pitchFamily="34" charset="0"/>
              </a:rPr>
              <a:t>Promotion, Protection </a:t>
            </a:r>
            <a:r>
              <a:rPr lang="en-GB" altLang="en-US" sz="2800" dirty="0">
                <a:solidFill>
                  <a:srgbClr val="008000"/>
                </a:solidFill>
                <a:latin typeface="Arial" pitchFamily="34" charset="0"/>
              </a:rPr>
              <a:t>and </a:t>
            </a:r>
            <a:r>
              <a:rPr lang="en-GB" altLang="en-US" sz="2800" dirty="0" smtClean="0">
                <a:solidFill>
                  <a:srgbClr val="008000"/>
                </a:solidFill>
                <a:latin typeface="Arial" pitchFamily="34" charset="0"/>
              </a:rPr>
              <a:t>Improvement</a:t>
            </a:r>
            <a:endParaRPr lang="en-GB" altLang="en-US" sz="2800" dirty="0">
              <a:solidFill>
                <a:srgbClr val="008000"/>
              </a:solidFill>
              <a:latin typeface="Arial" pitchFamily="34" charset="0"/>
            </a:endParaRPr>
          </a:p>
        </p:txBody>
      </p:sp>
    </p:spTree>
    <p:extLst>
      <p:ext uri="{BB962C8B-B14F-4D97-AF65-F5344CB8AC3E}">
        <p14:creationId xmlns:p14="http://schemas.microsoft.com/office/powerpoint/2010/main" val="17866147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6" name="Group 1"/>
          <p:cNvGrpSpPr>
            <a:grpSpLocks/>
          </p:cNvGrpSpPr>
          <p:nvPr/>
        </p:nvGrpSpPr>
        <p:grpSpPr bwMode="auto">
          <a:xfrm>
            <a:off x="2043113" y="-1539875"/>
            <a:ext cx="6273800" cy="7497763"/>
            <a:chOff x="598970" y="953300"/>
            <a:chExt cx="5056632" cy="5056632"/>
          </a:xfrm>
        </p:grpSpPr>
        <p:sp>
          <p:nvSpPr>
            <p:cNvPr id="3" name="Pie 2"/>
            <p:cNvSpPr/>
            <p:nvPr/>
          </p:nvSpPr>
          <p:spPr>
            <a:xfrm>
              <a:off x="598970" y="953300"/>
              <a:ext cx="5056632" cy="5056632"/>
            </a:xfrm>
            <a:prstGeom prst="pie">
              <a:avLst>
                <a:gd name="adj1" fmla="val 19285716"/>
                <a:gd name="adj2" fmla="val 771428"/>
              </a:avLst>
            </a:prstGeom>
            <a:solidFill>
              <a:schemeClr val="accent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 name="Pie 4"/>
            <p:cNvSpPr/>
            <p:nvPr/>
          </p:nvSpPr>
          <p:spPr>
            <a:xfrm>
              <a:off x="4033181" y="2786235"/>
              <a:ext cx="1384432" cy="842594"/>
            </a:xfrm>
            <a:prstGeom prst="rect">
              <a:avLst/>
            </a:prstGeom>
          </p:spPr>
          <p:style>
            <a:lnRef idx="0">
              <a:scrgbClr r="0" g="0" b="0"/>
            </a:lnRef>
            <a:fillRef idx="0">
              <a:scrgbClr r="0" g="0" b="0"/>
            </a:fillRef>
            <a:effectRef idx="0">
              <a:scrgbClr r="0" g="0" b="0"/>
            </a:effectRef>
            <a:fontRef idx="minor">
              <a:schemeClr val="lt1"/>
            </a:fontRef>
          </p:style>
          <p:txBody>
            <a:bodyPr lIns="22860" tIns="22860" rIns="22860" bIns="22860" spcCol="1270" anchor="ctr"/>
            <a:lstStyle/>
            <a:p>
              <a:pPr algn="ctr" defTabSz="800100">
                <a:lnSpc>
                  <a:spcPct val="90000"/>
                </a:lnSpc>
                <a:spcAft>
                  <a:spcPct val="35000"/>
                </a:spcAft>
                <a:defRPr/>
              </a:pPr>
              <a:r>
                <a:rPr lang="en-GB">
                  <a:solidFill>
                    <a:schemeClr val="bg1"/>
                  </a:solidFill>
                </a:rPr>
                <a:t>SAFE CARE</a:t>
              </a:r>
            </a:p>
          </p:txBody>
        </p:sp>
      </p:grpSp>
      <p:sp>
        <p:nvSpPr>
          <p:cNvPr id="5" name="Rectangle 4"/>
          <p:cNvSpPr/>
          <p:nvPr/>
        </p:nvSpPr>
        <p:spPr>
          <a:xfrm>
            <a:off x="107950" y="2208213"/>
            <a:ext cx="8640763" cy="4062651"/>
          </a:xfrm>
          <a:prstGeom prst="rect">
            <a:avLst/>
          </a:prstGeom>
        </p:spPr>
        <p:txBody>
          <a:bodyPr>
            <a:spAutoFit/>
          </a:bodyPr>
          <a:lstStyle/>
          <a:p>
            <a:pPr>
              <a:defRPr/>
            </a:pPr>
            <a:r>
              <a:rPr lang="en-GB" sz="2400" b="1" dirty="0" smtClean="0">
                <a:solidFill>
                  <a:srgbClr val="002060"/>
                </a:solidFill>
                <a:latin typeface="Arial" panose="020B0604020202020204" pitchFamily="34" charset="0"/>
                <a:cs typeface="Arial" panose="020B0604020202020204" pitchFamily="34" charset="0"/>
              </a:rPr>
              <a:t>9 Standards</a:t>
            </a:r>
            <a:r>
              <a:rPr lang="en-GB" sz="2400" b="1" dirty="0">
                <a:solidFill>
                  <a:srgbClr val="002060"/>
                </a:solidFill>
                <a:latin typeface="Arial" panose="020B0604020202020204" pitchFamily="34" charset="0"/>
                <a:cs typeface="Arial" panose="020B0604020202020204" pitchFamily="34" charset="0"/>
              </a:rPr>
              <a:t>:</a:t>
            </a:r>
          </a:p>
          <a:p>
            <a:pPr marL="342900" indent="-342900">
              <a:buFont typeface="Arial" panose="020B0604020202020204" pitchFamily="34" charset="0"/>
              <a:buChar char="•"/>
              <a:defRPr/>
            </a:pPr>
            <a:r>
              <a:rPr lang="en-GB" sz="2400" dirty="0" smtClean="0">
                <a:solidFill>
                  <a:srgbClr val="002060"/>
                </a:solidFill>
                <a:latin typeface="Arial" panose="020B0604020202020204" pitchFamily="34" charset="0"/>
                <a:cs typeface="Arial" panose="020B0604020202020204" pitchFamily="34" charset="0"/>
              </a:rPr>
              <a:t>Managing Risk and Promoting Health and Safety</a:t>
            </a:r>
          </a:p>
          <a:p>
            <a:pPr marL="342900" indent="-342900">
              <a:buFont typeface="Arial" panose="020B0604020202020204" pitchFamily="34" charset="0"/>
              <a:buChar char="•"/>
              <a:defRPr/>
            </a:pPr>
            <a:r>
              <a:rPr lang="en-GB" sz="2400" dirty="0" smtClean="0">
                <a:solidFill>
                  <a:srgbClr val="002060"/>
                </a:solidFill>
                <a:latin typeface="Arial" panose="020B0604020202020204" pitchFamily="34" charset="0"/>
                <a:cs typeface="Arial" panose="020B0604020202020204" pitchFamily="34" charset="0"/>
              </a:rPr>
              <a:t>Preventing Pressure </a:t>
            </a:r>
            <a:r>
              <a:rPr lang="en-GB" sz="2400" dirty="0">
                <a:solidFill>
                  <a:srgbClr val="002060"/>
                </a:solidFill>
                <a:latin typeface="Arial" panose="020B0604020202020204" pitchFamily="34" charset="0"/>
                <a:cs typeface="Arial" panose="020B0604020202020204" pitchFamily="34" charset="0"/>
              </a:rPr>
              <a:t>and </a:t>
            </a:r>
            <a:r>
              <a:rPr lang="en-GB" sz="2400" dirty="0" smtClean="0">
                <a:solidFill>
                  <a:srgbClr val="002060"/>
                </a:solidFill>
                <a:latin typeface="Arial" panose="020B0604020202020204" pitchFamily="34" charset="0"/>
                <a:cs typeface="Arial" panose="020B0604020202020204" pitchFamily="34" charset="0"/>
              </a:rPr>
              <a:t>Tissue Damage</a:t>
            </a:r>
          </a:p>
          <a:p>
            <a:pPr marL="342900" indent="-342900">
              <a:buFont typeface="Arial" panose="020B0604020202020204" pitchFamily="34" charset="0"/>
              <a:buChar char="•"/>
              <a:defRPr/>
            </a:pPr>
            <a:r>
              <a:rPr lang="en-GB" sz="2400" dirty="0" smtClean="0">
                <a:solidFill>
                  <a:srgbClr val="002060"/>
                </a:solidFill>
                <a:latin typeface="Arial" panose="020B0604020202020204" pitchFamily="34" charset="0"/>
                <a:cs typeface="Arial" panose="020B0604020202020204" pitchFamily="34" charset="0"/>
              </a:rPr>
              <a:t>Falls Prevention</a:t>
            </a:r>
            <a:endParaRPr lang="en-GB" sz="2400" dirty="0">
              <a:solidFill>
                <a:srgbClr val="002060"/>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defRPr/>
            </a:pPr>
            <a:r>
              <a:rPr lang="en-GB" sz="2400" dirty="0">
                <a:solidFill>
                  <a:srgbClr val="002060"/>
                </a:solidFill>
                <a:latin typeface="Arial" panose="020B0604020202020204" pitchFamily="34" charset="0"/>
                <a:cs typeface="Arial" panose="020B0604020202020204" pitchFamily="34" charset="0"/>
              </a:rPr>
              <a:t>Infection </a:t>
            </a:r>
            <a:r>
              <a:rPr lang="en-GB" sz="2400" dirty="0" smtClean="0">
                <a:solidFill>
                  <a:srgbClr val="002060"/>
                </a:solidFill>
                <a:latin typeface="Arial" panose="020B0604020202020204" pitchFamily="34" charset="0"/>
                <a:cs typeface="Arial" panose="020B0604020202020204" pitchFamily="34" charset="0"/>
              </a:rPr>
              <a:t>Prevention </a:t>
            </a:r>
            <a:r>
              <a:rPr lang="en-GB" sz="2400" dirty="0">
                <a:solidFill>
                  <a:srgbClr val="002060"/>
                </a:solidFill>
                <a:latin typeface="Arial" panose="020B0604020202020204" pitchFamily="34" charset="0"/>
                <a:cs typeface="Arial" panose="020B0604020202020204" pitchFamily="34" charset="0"/>
              </a:rPr>
              <a:t>and </a:t>
            </a:r>
            <a:r>
              <a:rPr lang="en-GB" sz="2400" dirty="0" smtClean="0">
                <a:solidFill>
                  <a:srgbClr val="002060"/>
                </a:solidFill>
                <a:latin typeface="Arial" panose="020B0604020202020204" pitchFamily="34" charset="0"/>
                <a:cs typeface="Arial" panose="020B0604020202020204" pitchFamily="34" charset="0"/>
              </a:rPr>
              <a:t>Control and Decontamination</a:t>
            </a:r>
            <a:endParaRPr lang="en-GB" sz="2400" dirty="0">
              <a:solidFill>
                <a:srgbClr val="002060"/>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defRPr/>
            </a:pPr>
            <a:r>
              <a:rPr lang="en-GB" sz="2400" dirty="0">
                <a:solidFill>
                  <a:srgbClr val="002060"/>
                </a:solidFill>
                <a:latin typeface="Arial" panose="020B0604020202020204" pitchFamily="34" charset="0"/>
                <a:cs typeface="Arial" panose="020B0604020202020204" pitchFamily="34" charset="0"/>
              </a:rPr>
              <a:t>Nutrition and </a:t>
            </a:r>
            <a:r>
              <a:rPr lang="en-GB" sz="2400" dirty="0" smtClean="0">
                <a:solidFill>
                  <a:srgbClr val="002060"/>
                </a:solidFill>
                <a:latin typeface="Arial" panose="020B0604020202020204" pitchFamily="34" charset="0"/>
                <a:cs typeface="Arial" panose="020B0604020202020204" pitchFamily="34" charset="0"/>
              </a:rPr>
              <a:t>Hydration</a:t>
            </a:r>
            <a:endParaRPr lang="en-GB" sz="2400" dirty="0">
              <a:solidFill>
                <a:srgbClr val="002060"/>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defRPr/>
            </a:pPr>
            <a:r>
              <a:rPr lang="en-GB" sz="2400" dirty="0">
                <a:solidFill>
                  <a:srgbClr val="002060"/>
                </a:solidFill>
                <a:latin typeface="Arial" panose="020B0604020202020204" pitchFamily="34" charset="0"/>
                <a:cs typeface="Arial" panose="020B0604020202020204" pitchFamily="34" charset="0"/>
              </a:rPr>
              <a:t>Medicines </a:t>
            </a:r>
            <a:r>
              <a:rPr lang="en-GB" sz="2400" dirty="0" smtClean="0">
                <a:solidFill>
                  <a:srgbClr val="002060"/>
                </a:solidFill>
                <a:latin typeface="Arial" panose="020B0604020202020204" pitchFamily="34" charset="0"/>
                <a:cs typeface="Arial" panose="020B0604020202020204" pitchFamily="34" charset="0"/>
              </a:rPr>
              <a:t>Management</a:t>
            </a:r>
          </a:p>
          <a:p>
            <a:pPr marL="342900" indent="-342900">
              <a:buFont typeface="Arial" panose="020B0604020202020204" pitchFamily="34" charset="0"/>
              <a:buChar char="•"/>
              <a:defRPr/>
            </a:pPr>
            <a:r>
              <a:rPr lang="en-GB" sz="2400" dirty="0">
                <a:solidFill>
                  <a:srgbClr val="002060"/>
                </a:solidFill>
                <a:latin typeface="Arial" panose="020B0604020202020204" pitchFamily="34" charset="0"/>
                <a:cs typeface="Arial" panose="020B0604020202020204" pitchFamily="34" charset="0"/>
              </a:rPr>
              <a:t>Safeguarding </a:t>
            </a:r>
            <a:r>
              <a:rPr lang="en-GB" sz="2400" dirty="0" smtClean="0">
                <a:solidFill>
                  <a:srgbClr val="002060"/>
                </a:solidFill>
                <a:latin typeface="Arial" panose="020B0604020202020204" pitchFamily="34" charset="0"/>
                <a:cs typeface="Arial" panose="020B0604020202020204" pitchFamily="34" charset="0"/>
              </a:rPr>
              <a:t>Children </a:t>
            </a:r>
            <a:r>
              <a:rPr lang="en-GB" sz="2400" dirty="0">
                <a:solidFill>
                  <a:srgbClr val="002060"/>
                </a:solidFill>
                <a:latin typeface="Arial" panose="020B0604020202020204" pitchFamily="34" charset="0"/>
                <a:cs typeface="Arial" panose="020B0604020202020204" pitchFamily="34" charset="0"/>
              </a:rPr>
              <a:t>and </a:t>
            </a:r>
            <a:r>
              <a:rPr lang="en-GB" sz="2400" dirty="0" smtClean="0">
                <a:solidFill>
                  <a:srgbClr val="002060"/>
                </a:solidFill>
                <a:latin typeface="Arial" panose="020B0604020202020204" pitchFamily="34" charset="0"/>
                <a:cs typeface="Arial" panose="020B0604020202020204" pitchFamily="34" charset="0"/>
              </a:rPr>
              <a:t>Safeguarding Adults at Risk</a:t>
            </a:r>
            <a:endParaRPr lang="en-GB" sz="2400" dirty="0">
              <a:solidFill>
                <a:srgbClr val="002060"/>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defRPr/>
            </a:pPr>
            <a:r>
              <a:rPr lang="en-GB" sz="2400" dirty="0">
                <a:solidFill>
                  <a:srgbClr val="002060"/>
                </a:solidFill>
                <a:latin typeface="Arial" panose="020B0604020202020204" pitchFamily="34" charset="0"/>
                <a:cs typeface="Arial" panose="020B0604020202020204" pitchFamily="34" charset="0"/>
              </a:rPr>
              <a:t>Blood </a:t>
            </a:r>
            <a:r>
              <a:rPr lang="en-GB" sz="2400" dirty="0" smtClean="0">
                <a:solidFill>
                  <a:srgbClr val="002060"/>
                </a:solidFill>
                <a:latin typeface="Arial" panose="020B0604020202020204" pitchFamily="34" charset="0"/>
                <a:cs typeface="Arial" panose="020B0604020202020204" pitchFamily="34" charset="0"/>
              </a:rPr>
              <a:t>Management</a:t>
            </a:r>
            <a:endParaRPr lang="en-GB" sz="2400" dirty="0">
              <a:solidFill>
                <a:srgbClr val="002060"/>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defRPr/>
            </a:pPr>
            <a:r>
              <a:rPr lang="en-GB" sz="2400" dirty="0">
                <a:solidFill>
                  <a:srgbClr val="002060"/>
                </a:solidFill>
                <a:latin typeface="Arial" panose="020B0604020202020204" pitchFamily="34" charset="0"/>
                <a:cs typeface="Arial" panose="020B0604020202020204" pitchFamily="34" charset="0"/>
              </a:rPr>
              <a:t>Medical </a:t>
            </a:r>
            <a:r>
              <a:rPr lang="en-GB" sz="2400" dirty="0" smtClean="0">
                <a:solidFill>
                  <a:srgbClr val="002060"/>
                </a:solidFill>
                <a:latin typeface="Arial" panose="020B0604020202020204" pitchFamily="34" charset="0"/>
                <a:cs typeface="Arial" panose="020B0604020202020204" pitchFamily="34" charset="0"/>
              </a:rPr>
              <a:t>Devices</a:t>
            </a:r>
            <a:r>
              <a:rPr lang="en-GB" sz="2400" dirty="0">
                <a:solidFill>
                  <a:srgbClr val="002060"/>
                </a:solidFill>
                <a:latin typeface="Arial" panose="020B0604020202020204" pitchFamily="34" charset="0"/>
                <a:cs typeface="Arial" panose="020B0604020202020204" pitchFamily="34" charset="0"/>
              </a:rPr>
              <a:t>, </a:t>
            </a:r>
            <a:r>
              <a:rPr lang="en-GB" sz="2400" dirty="0" smtClean="0">
                <a:solidFill>
                  <a:srgbClr val="002060"/>
                </a:solidFill>
                <a:latin typeface="Arial" panose="020B0604020202020204" pitchFamily="34" charset="0"/>
                <a:cs typeface="Arial" panose="020B0604020202020204" pitchFamily="34" charset="0"/>
              </a:rPr>
              <a:t>Equipment </a:t>
            </a:r>
            <a:r>
              <a:rPr lang="en-GB" sz="2400" dirty="0">
                <a:solidFill>
                  <a:srgbClr val="002060"/>
                </a:solidFill>
                <a:latin typeface="Arial" panose="020B0604020202020204" pitchFamily="34" charset="0"/>
                <a:cs typeface="Arial" panose="020B0604020202020204" pitchFamily="34" charset="0"/>
              </a:rPr>
              <a:t>and </a:t>
            </a:r>
            <a:r>
              <a:rPr lang="en-GB" sz="2400" dirty="0" smtClean="0">
                <a:solidFill>
                  <a:srgbClr val="002060"/>
                </a:solidFill>
                <a:latin typeface="Arial" panose="020B0604020202020204" pitchFamily="34" charset="0"/>
                <a:cs typeface="Arial" panose="020B0604020202020204" pitchFamily="34" charset="0"/>
              </a:rPr>
              <a:t>Diagnostic Systems</a:t>
            </a:r>
            <a:endParaRPr lang="en-GB" sz="2400" dirty="0">
              <a:solidFill>
                <a:srgbClr val="002060"/>
              </a:solidFill>
              <a:latin typeface="Arial" panose="020B0604020202020204" pitchFamily="34" charset="0"/>
              <a:cs typeface="Arial" panose="020B0604020202020204" pitchFamily="34" charset="0"/>
            </a:endParaRPr>
          </a:p>
          <a:p>
            <a:pPr>
              <a:defRPr/>
            </a:pPr>
            <a:r>
              <a:rPr lang="en-GB" b="1" dirty="0">
                <a:solidFill>
                  <a:srgbClr val="002060"/>
                </a:solidFill>
              </a:rPr>
              <a:t>		</a:t>
            </a:r>
          </a:p>
        </p:txBody>
      </p:sp>
      <p:sp>
        <p:nvSpPr>
          <p:cNvPr id="6" name="TextBox 5"/>
          <p:cNvSpPr txBox="1"/>
          <p:nvPr/>
        </p:nvSpPr>
        <p:spPr>
          <a:xfrm>
            <a:off x="250825" y="333375"/>
            <a:ext cx="4829175" cy="1569660"/>
          </a:xfrm>
          <a:prstGeom prst="rect">
            <a:avLst/>
          </a:prstGeom>
          <a:noFill/>
        </p:spPr>
        <p:txBody>
          <a:bodyPr>
            <a:spAutoFit/>
          </a:bodyPr>
          <a:lstStyle/>
          <a:p>
            <a:pPr>
              <a:defRPr/>
            </a:pPr>
            <a:r>
              <a:rPr lang="en-GB" sz="2400" b="1" dirty="0">
                <a:solidFill>
                  <a:srgbClr val="002060"/>
                </a:solidFill>
                <a:latin typeface="Arial" panose="020B0604020202020204" pitchFamily="34" charset="0"/>
                <a:cs typeface="Arial" panose="020B0604020202020204" pitchFamily="34" charset="0"/>
              </a:rPr>
              <a:t>Outcome: </a:t>
            </a:r>
            <a:r>
              <a:rPr lang="en-GB" sz="2400" dirty="0" smtClean="0">
                <a:solidFill>
                  <a:srgbClr val="002060"/>
                </a:solidFill>
                <a:latin typeface="Arial" panose="020B0604020202020204" pitchFamily="34" charset="0"/>
                <a:cs typeface="Arial" panose="020B0604020202020204" pitchFamily="34" charset="0"/>
              </a:rPr>
              <a:t>People are </a:t>
            </a:r>
            <a:r>
              <a:rPr lang="en-GB" sz="2400" dirty="0">
                <a:solidFill>
                  <a:srgbClr val="002060"/>
                </a:solidFill>
                <a:latin typeface="Arial" panose="020B0604020202020204" pitchFamily="34" charset="0"/>
                <a:cs typeface="Arial" panose="020B0604020202020204" pitchFamily="34" charset="0"/>
              </a:rPr>
              <a:t>protected from harm and supported to protect themselves from known </a:t>
            </a:r>
            <a:r>
              <a:rPr lang="en-GB" sz="2400" dirty="0" smtClean="0">
                <a:solidFill>
                  <a:srgbClr val="002060"/>
                </a:solidFill>
                <a:latin typeface="Arial" panose="020B0604020202020204" pitchFamily="34" charset="0"/>
                <a:cs typeface="Arial" panose="020B0604020202020204" pitchFamily="34" charset="0"/>
              </a:rPr>
              <a:t>harm.</a:t>
            </a:r>
            <a:endParaRPr lang="en-GB" sz="24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301336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D85B"/>
          </a:solidFill>
        </p:spPr>
        <p:txBody>
          <a:bodyPr/>
          <a:lstStyle/>
          <a:p>
            <a:r>
              <a:rPr lang="en-GB" dirty="0" smtClean="0">
                <a:latin typeface="Arial" panose="020B0604020202020204" pitchFamily="34" charset="0"/>
                <a:cs typeface="Arial" panose="020B0604020202020204" pitchFamily="34" charset="0"/>
              </a:rPr>
              <a:t>Background</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fontScale="92500" lnSpcReduction="10000"/>
          </a:bodyPr>
          <a:lstStyle/>
          <a:p>
            <a:r>
              <a:rPr lang="en-GB" sz="3500" dirty="0">
                <a:latin typeface="Arial" panose="020B0604020202020204" pitchFamily="34" charset="0"/>
                <a:cs typeface="Arial" panose="020B0604020202020204" pitchFamily="34" charset="0"/>
              </a:rPr>
              <a:t>Ministerial commitment 2013 – Safe Care Compassionate Care</a:t>
            </a:r>
          </a:p>
          <a:p>
            <a:pPr marL="0" indent="0">
              <a:buNone/>
            </a:pPr>
            <a:endParaRPr lang="en-GB" sz="3500" dirty="0">
              <a:latin typeface="Arial" panose="020B0604020202020204" pitchFamily="34" charset="0"/>
              <a:cs typeface="Arial" panose="020B0604020202020204" pitchFamily="34" charset="0"/>
            </a:endParaRPr>
          </a:p>
          <a:p>
            <a:r>
              <a:rPr lang="en-GB" sz="3500" dirty="0">
                <a:latin typeface="Arial" panose="020B0604020202020204" pitchFamily="34" charset="0"/>
                <a:cs typeface="Arial" panose="020B0604020202020204" pitchFamily="34" charset="0"/>
              </a:rPr>
              <a:t>Review “Doing Well Doing Better” Standards for Health Services in Wales and the Fundamentals of Care Standards</a:t>
            </a:r>
          </a:p>
          <a:p>
            <a:endParaRPr lang="en-GB" sz="3500" dirty="0">
              <a:latin typeface="Arial" panose="020B0604020202020204" pitchFamily="34" charset="0"/>
              <a:cs typeface="Arial" panose="020B0604020202020204" pitchFamily="34" charset="0"/>
            </a:endParaRPr>
          </a:p>
          <a:p>
            <a:r>
              <a:rPr lang="en-GB" sz="3500" dirty="0">
                <a:latin typeface="Arial" panose="020B0604020202020204" pitchFamily="34" charset="0"/>
                <a:cs typeface="Arial" panose="020B0604020202020204" pitchFamily="34" charset="0"/>
              </a:rPr>
              <a:t>Legislation – Section 47 Health </a:t>
            </a:r>
            <a:r>
              <a:rPr lang="en-GB" sz="3500" dirty="0" smtClean="0">
                <a:latin typeface="Arial" panose="020B0604020202020204" pitchFamily="34" charset="0"/>
                <a:cs typeface="Arial" panose="020B0604020202020204" pitchFamily="34" charset="0"/>
              </a:rPr>
              <a:t>and Social </a:t>
            </a:r>
            <a:r>
              <a:rPr lang="en-GB" sz="3500" dirty="0">
                <a:latin typeface="Arial" panose="020B0604020202020204" pitchFamily="34" charset="0"/>
                <a:cs typeface="Arial" panose="020B0604020202020204" pitchFamily="34" charset="0"/>
              </a:rPr>
              <a:t>Care Act 2003</a:t>
            </a:r>
          </a:p>
          <a:p>
            <a:endParaRPr lang="en-GB" dirty="0"/>
          </a:p>
        </p:txBody>
      </p:sp>
    </p:spTree>
    <p:extLst>
      <p:ext uri="{BB962C8B-B14F-4D97-AF65-F5344CB8AC3E}">
        <p14:creationId xmlns:p14="http://schemas.microsoft.com/office/powerpoint/2010/main" val="5722038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90" name="Group 2"/>
          <p:cNvGrpSpPr>
            <a:grpSpLocks/>
          </p:cNvGrpSpPr>
          <p:nvPr/>
        </p:nvGrpSpPr>
        <p:grpSpPr bwMode="auto">
          <a:xfrm>
            <a:off x="2043113" y="900113"/>
            <a:ext cx="5057775" cy="5057775"/>
            <a:chOff x="575492" y="1055636"/>
            <a:chExt cx="5056632" cy="5056632"/>
          </a:xfrm>
        </p:grpSpPr>
        <p:sp>
          <p:nvSpPr>
            <p:cNvPr id="4" name="Pie 3"/>
            <p:cNvSpPr/>
            <p:nvPr/>
          </p:nvSpPr>
          <p:spPr>
            <a:xfrm>
              <a:off x="575492" y="1055636"/>
              <a:ext cx="5056632" cy="5056632"/>
            </a:xfrm>
            <a:prstGeom prst="pie">
              <a:avLst>
                <a:gd name="adj1" fmla="val 771428"/>
                <a:gd name="adj2" fmla="val 3857143"/>
              </a:avLst>
            </a:prstGeom>
            <a:solidFill>
              <a:srgbClr val="7030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 name="Pie 4"/>
            <p:cNvSpPr/>
            <p:nvPr/>
          </p:nvSpPr>
          <p:spPr>
            <a:xfrm>
              <a:off x="3822783" y="4050571"/>
              <a:ext cx="1203053" cy="933239"/>
            </a:xfrm>
            <a:prstGeom prst="rect">
              <a:avLst/>
            </a:prstGeom>
            <a:solidFill>
              <a:srgbClr val="7030A0"/>
            </a:solidFill>
          </p:spPr>
          <p:style>
            <a:lnRef idx="0">
              <a:scrgbClr r="0" g="0" b="0"/>
            </a:lnRef>
            <a:fillRef idx="0">
              <a:scrgbClr r="0" g="0" b="0"/>
            </a:fillRef>
            <a:effectRef idx="0">
              <a:scrgbClr r="0" g="0" b="0"/>
            </a:effectRef>
            <a:fontRef idx="minor">
              <a:schemeClr val="lt1"/>
            </a:fontRef>
          </p:style>
          <p:txBody>
            <a:bodyPr lIns="22860" tIns="22860" rIns="22860" bIns="22860" spcCol="1270" anchor="ctr"/>
            <a:lstStyle/>
            <a:p>
              <a:pPr algn="ctr" defTabSz="800100">
                <a:lnSpc>
                  <a:spcPct val="90000"/>
                </a:lnSpc>
                <a:spcAft>
                  <a:spcPct val="35000"/>
                </a:spcAft>
                <a:defRPr/>
              </a:pPr>
              <a:r>
                <a:rPr lang="en-GB" dirty="0">
                  <a:solidFill>
                    <a:schemeClr val="bg1"/>
                  </a:solidFill>
                </a:rPr>
                <a:t>EFFECTIVE CARE</a:t>
              </a:r>
            </a:p>
          </p:txBody>
        </p:sp>
      </p:grpSp>
      <p:sp>
        <p:nvSpPr>
          <p:cNvPr id="37891" name="Rectangle 5"/>
          <p:cNvSpPr>
            <a:spLocks noChangeArrowheads="1"/>
          </p:cNvSpPr>
          <p:nvPr/>
        </p:nvSpPr>
        <p:spPr bwMode="auto">
          <a:xfrm>
            <a:off x="755650" y="549275"/>
            <a:ext cx="610235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None/>
            </a:pPr>
            <a:r>
              <a:rPr lang="en-GB" altLang="en-US" sz="2400" b="1" dirty="0">
                <a:solidFill>
                  <a:srgbClr val="660066"/>
                </a:solidFill>
                <a:latin typeface="Arial" pitchFamily="34" charset="0"/>
              </a:rPr>
              <a:t>Outcome: </a:t>
            </a:r>
            <a:r>
              <a:rPr lang="en-GB" altLang="en-US" sz="2400" dirty="0" smtClean="0">
                <a:solidFill>
                  <a:srgbClr val="660066"/>
                </a:solidFill>
                <a:latin typeface="Arial" pitchFamily="34" charset="0"/>
                <a:cs typeface="Arial" panose="020B0604020202020204" pitchFamily="34" charset="0"/>
              </a:rPr>
              <a:t>P</a:t>
            </a:r>
            <a:r>
              <a:rPr lang="en-GB" sz="2400" dirty="0" smtClean="0">
                <a:solidFill>
                  <a:srgbClr val="660066"/>
                </a:solidFill>
                <a:latin typeface="Arial" panose="020B0604020202020204" pitchFamily="34" charset="0"/>
                <a:cs typeface="Arial" panose="020B0604020202020204" pitchFamily="34" charset="0"/>
              </a:rPr>
              <a:t>eople receive </a:t>
            </a:r>
            <a:r>
              <a:rPr lang="en-GB" sz="2400" dirty="0">
                <a:solidFill>
                  <a:srgbClr val="660066"/>
                </a:solidFill>
                <a:latin typeface="Arial" panose="020B0604020202020204" pitchFamily="34" charset="0"/>
                <a:cs typeface="Arial" panose="020B0604020202020204" pitchFamily="34" charset="0"/>
              </a:rPr>
              <a:t>the right care and support as locally as possible and are enabled to contribute to making that care successful</a:t>
            </a:r>
            <a:r>
              <a:rPr lang="en-GB" sz="2400" dirty="0" smtClean="0">
                <a:solidFill>
                  <a:srgbClr val="660066"/>
                </a:solidFill>
                <a:latin typeface="Arial" panose="020B0604020202020204" pitchFamily="34" charset="0"/>
                <a:cs typeface="Arial" panose="020B0604020202020204" pitchFamily="34" charset="0"/>
              </a:rPr>
              <a:t>.</a:t>
            </a:r>
            <a:endParaRPr lang="en-GB" sz="2400" dirty="0">
              <a:solidFill>
                <a:srgbClr val="660066"/>
              </a:solidFill>
              <a:latin typeface="Arial" panose="020B0604020202020204" pitchFamily="34" charset="0"/>
              <a:cs typeface="Arial" panose="020B0604020202020204" pitchFamily="34" charset="0"/>
            </a:endParaRPr>
          </a:p>
        </p:txBody>
      </p:sp>
      <p:sp>
        <p:nvSpPr>
          <p:cNvPr id="9" name="TextBox 8"/>
          <p:cNvSpPr txBox="1"/>
          <p:nvPr/>
        </p:nvSpPr>
        <p:spPr>
          <a:xfrm>
            <a:off x="179513" y="2492896"/>
            <a:ext cx="4392488" cy="3785652"/>
          </a:xfrm>
          <a:prstGeom prst="rect">
            <a:avLst/>
          </a:prstGeom>
          <a:noFill/>
        </p:spPr>
        <p:txBody>
          <a:bodyPr wrap="square">
            <a:spAutoFit/>
          </a:bodyPr>
          <a:lstStyle/>
          <a:p>
            <a:pPr>
              <a:defRPr/>
            </a:pPr>
            <a:r>
              <a:rPr lang="en-GB" sz="2400" b="1" dirty="0" smtClean="0">
                <a:solidFill>
                  <a:srgbClr val="660066"/>
                </a:solidFill>
                <a:latin typeface="Arial" panose="020B0604020202020204" pitchFamily="34" charset="0"/>
                <a:cs typeface="Arial" panose="020B0604020202020204" pitchFamily="34" charset="0"/>
              </a:rPr>
              <a:t>5 </a:t>
            </a:r>
            <a:r>
              <a:rPr lang="en-GB" sz="2400" b="1" dirty="0">
                <a:solidFill>
                  <a:srgbClr val="660066"/>
                </a:solidFill>
                <a:latin typeface="Arial" panose="020B0604020202020204" pitchFamily="34" charset="0"/>
                <a:cs typeface="Arial" panose="020B0604020202020204" pitchFamily="34" charset="0"/>
              </a:rPr>
              <a:t>Standards</a:t>
            </a:r>
            <a:r>
              <a:rPr lang="en-GB" sz="2400" dirty="0">
                <a:solidFill>
                  <a:srgbClr val="660066"/>
                </a:solidFill>
                <a:latin typeface="Arial" panose="020B0604020202020204" pitchFamily="34" charset="0"/>
                <a:cs typeface="Arial" panose="020B0604020202020204" pitchFamily="34" charset="0"/>
              </a:rPr>
              <a:t>:</a:t>
            </a:r>
          </a:p>
          <a:p>
            <a:pPr marL="342900" indent="-342900">
              <a:buFont typeface="Arial" panose="020B0604020202020204" pitchFamily="34" charset="0"/>
              <a:buChar char="•"/>
              <a:defRPr/>
            </a:pPr>
            <a:r>
              <a:rPr lang="en-GB" sz="2400" dirty="0" smtClean="0">
                <a:solidFill>
                  <a:srgbClr val="660066"/>
                </a:solidFill>
                <a:latin typeface="Arial" panose="020B0604020202020204" pitchFamily="34" charset="0"/>
                <a:cs typeface="Arial" panose="020B0604020202020204" pitchFamily="34" charset="0"/>
              </a:rPr>
              <a:t>Safe and Clinically Effective Care</a:t>
            </a:r>
          </a:p>
          <a:p>
            <a:pPr marL="342900" indent="-342900">
              <a:buFont typeface="Arial" panose="020B0604020202020204" pitchFamily="34" charset="0"/>
              <a:buChar char="•"/>
              <a:defRPr/>
            </a:pPr>
            <a:r>
              <a:rPr lang="en-GB" sz="2400" dirty="0" smtClean="0">
                <a:solidFill>
                  <a:srgbClr val="660066"/>
                </a:solidFill>
                <a:latin typeface="Arial" panose="020B0604020202020204" pitchFamily="34" charset="0"/>
                <a:cs typeface="Arial" panose="020B0604020202020204" pitchFamily="34" charset="0"/>
              </a:rPr>
              <a:t>Communicating Effectively</a:t>
            </a:r>
            <a:endParaRPr lang="en-GB" sz="2400" dirty="0">
              <a:solidFill>
                <a:srgbClr val="660066"/>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defRPr/>
            </a:pPr>
            <a:r>
              <a:rPr lang="en-GB" sz="2400" dirty="0" smtClean="0">
                <a:solidFill>
                  <a:srgbClr val="660066"/>
                </a:solidFill>
                <a:latin typeface="Arial" panose="020B0604020202020204" pitchFamily="34" charset="0"/>
                <a:cs typeface="Arial" panose="020B0604020202020204" pitchFamily="34" charset="0"/>
              </a:rPr>
              <a:t>Quality Improvement, Research and Innovation</a:t>
            </a:r>
          </a:p>
          <a:p>
            <a:pPr marL="342900" indent="-342900">
              <a:buFont typeface="Arial" panose="020B0604020202020204" pitchFamily="34" charset="0"/>
              <a:buChar char="•"/>
              <a:defRPr/>
            </a:pPr>
            <a:r>
              <a:rPr lang="en-GB" sz="2400" dirty="0" smtClean="0">
                <a:solidFill>
                  <a:srgbClr val="660066"/>
                </a:solidFill>
                <a:latin typeface="Arial" panose="020B0604020202020204" pitchFamily="34" charset="0"/>
                <a:cs typeface="Arial" panose="020B0604020202020204" pitchFamily="34" charset="0"/>
              </a:rPr>
              <a:t>Information Governance and Communications Technology</a:t>
            </a:r>
          </a:p>
          <a:p>
            <a:pPr marL="342900" indent="-342900">
              <a:buFont typeface="Arial" panose="020B0604020202020204" pitchFamily="34" charset="0"/>
              <a:buChar char="•"/>
              <a:defRPr/>
            </a:pPr>
            <a:r>
              <a:rPr lang="en-GB" sz="2400" dirty="0" smtClean="0">
                <a:solidFill>
                  <a:srgbClr val="660066"/>
                </a:solidFill>
                <a:latin typeface="Arial" panose="020B0604020202020204" pitchFamily="34" charset="0"/>
                <a:cs typeface="Arial" panose="020B0604020202020204" pitchFamily="34" charset="0"/>
              </a:rPr>
              <a:t>Record Keeping</a:t>
            </a:r>
            <a:endParaRPr lang="en-GB" sz="2400" dirty="0">
              <a:solidFill>
                <a:srgbClr val="66006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138040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4" name="Group 1"/>
          <p:cNvGrpSpPr>
            <a:grpSpLocks/>
          </p:cNvGrpSpPr>
          <p:nvPr/>
        </p:nvGrpSpPr>
        <p:grpSpPr bwMode="auto">
          <a:xfrm>
            <a:off x="2043113" y="900113"/>
            <a:ext cx="5057775" cy="5057775"/>
            <a:chOff x="481584" y="1100785"/>
            <a:chExt cx="5056632" cy="5056632"/>
          </a:xfrm>
        </p:grpSpPr>
        <p:sp>
          <p:nvSpPr>
            <p:cNvPr id="3" name="Pie 2"/>
            <p:cNvSpPr/>
            <p:nvPr/>
          </p:nvSpPr>
          <p:spPr>
            <a:xfrm>
              <a:off x="481584" y="1100785"/>
              <a:ext cx="5056632" cy="5056632"/>
            </a:xfrm>
            <a:prstGeom prst="pie">
              <a:avLst>
                <a:gd name="adj1" fmla="val 3857226"/>
                <a:gd name="adj2" fmla="val 6942858"/>
              </a:avLst>
            </a:prstGeom>
            <a:solidFill>
              <a:schemeClr val="accent6">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 name="Pie 4"/>
            <p:cNvSpPr/>
            <p:nvPr/>
          </p:nvSpPr>
          <p:spPr>
            <a:xfrm>
              <a:off x="2422657" y="5073399"/>
              <a:ext cx="1174485" cy="842772"/>
            </a:xfrm>
            <a:prstGeom prst="rect">
              <a:avLst/>
            </a:prstGeom>
          </p:spPr>
          <p:style>
            <a:lnRef idx="0">
              <a:scrgbClr r="0" g="0" b="0"/>
            </a:lnRef>
            <a:fillRef idx="0">
              <a:scrgbClr r="0" g="0" b="0"/>
            </a:fillRef>
            <a:effectRef idx="0">
              <a:scrgbClr r="0" g="0" b="0"/>
            </a:effectRef>
            <a:fontRef idx="minor">
              <a:schemeClr val="lt1"/>
            </a:fontRef>
          </p:style>
          <p:txBody>
            <a:bodyPr lIns="22860" tIns="22860" rIns="22860" bIns="22860" spcCol="1270" anchor="ctr"/>
            <a:lstStyle/>
            <a:p>
              <a:pPr algn="ctr" defTabSz="800100">
                <a:lnSpc>
                  <a:spcPct val="90000"/>
                </a:lnSpc>
                <a:spcAft>
                  <a:spcPct val="35000"/>
                </a:spcAft>
                <a:defRPr/>
              </a:pPr>
              <a:r>
                <a:rPr lang="en-GB">
                  <a:solidFill>
                    <a:schemeClr val="bg1"/>
                  </a:solidFill>
                </a:rPr>
                <a:t>DIGNIFIED CARE</a:t>
              </a:r>
            </a:p>
          </p:txBody>
        </p:sp>
      </p:grpSp>
      <p:sp>
        <p:nvSpPr>
          <p:cNvPr id="38915" name="TextBox 4"/>
          <p:cNvSpPr txBox="1">
            <a:spLocks noChangeArrowheads="1"/>
          </p:cNvSpPr>
          <p:nvPr/>
        </p:nvSpPr>
        <p:spPr bwMode="auto">
          <a:xfrm>
            <a:off x="611188" y="900113"/>
            <a:ext cx="748982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GB" altLang="en-US" sz="2800" b="1" dirty="0">
                <a:solidFill>
                  <a:schemeClr val="accent6">
                    <a:lumMod val="75000"/>
                  </a:schemeClr>
                </a:solidFill>
                <a:latin typeface="Arial" pitchFamily="34" charset="0"/>
              </a:rPr>
              <a:t>Outcome: </a:t>
            </a:r>
            <a:r>
              <a:rPr lang="en-GB" altLang="en-US" sz="2800" dirty="0" smtClean="0">
                <a:solidFill>
                  <a:schemeClr val="accent6">
                    <a:lumMod val="75000"/>
                  </a:schemeClr>
                </a:solidFill>
                <a:latin typeface="Arial" pitchFamily="34" charset="0"/>
                <a:cs typeface="Arial" panose="020B0604020202020204" pitchFamily="34" charset="0"/>
              </a:rPr>
              <a:t>P</a:t>
            </a:r>
            <a:r>
              <a:rPr lang="en-GB" sz="2800" dirty="0" smtClean="0">
                <a:solidFill>
                  <a:schemeClr val="accent6">
                    <a:lumMod val="75000"/>
                  </a:schemeClr>
                </a:solidFill>
                <a:latin typeface="Arial" panose="020B0604020202020204" pitchFamily="34" charset="0"/>
                <a:cs typeface="Arial" panose="020B0604020202020204" pitchFamily="34" charset="0"/>
              </a:rPr>
              <a:t>eople are </a:t>
            </a:r>
            <a:r>
              <a:rPr lang="en-GB" sz="2800" dirty="0">
                <a:solidFill>
                  <a:schemeClr val="accent6">
                    <a:lumMod val="75000"/>
                  </a:schemeClr>
                </a:solidFill>
                <a:latin typeface="Arial" panose="020B0604020202020204" pitchFamily="34" charset="0"/>
                <a:cs typeface="Arial" panose="020B0604020202020204" pitchFamily="34" charset="0"/>
              </a:rPr>
              <a:t>treated with dignity and respect and treat others the same. </a:t>
            </a:r>
            <a:endParaRPr lang="en-GB" altLang="en-US" sz="2800" dirty="0">
              <a:solidFill>
                <a:schemeClr val="accent6">
                  <a:lumMod val="75000"/>
                </a:schemeClr>
              </a:solidFill>
              <a:latin typeface="Arial" pitchFamily="34" charset="0"/>
              <a:cs typeface="Arial" panose="020B0604020202020204" pitchFamily="34" charset="0"/>
            </a:endParaRPr>
          </a:p>
        </p:txBody>
      </p:sp>
      <p:sp>
        <p:nvSpPr>
          <p:cNvPr id="6" name="TextBox 5"/>
          <p:cNvSpPr txBox="1"/>
          <p:nvPr/>
        </p:nvSpPr>
        <p:spPr>
          <a:xfrm>
            <a:off x="323850" y="2287588"/>
            <a:ext cx="3276600" cy="1200329"/>
          </a:xfrm>
          <a:prstGeom prst="rect">
            <a:avLst/>
          </a:prstGeom>
          <a:noFill/>
        </p:spPr>
        <p:txBody>
          <a:bodyPr>
            <a:spAutoFit/>
          </a:bodyPr>
          <a:lstStyle/>
          <a:p>
            <a:pPr>
              <a:defRPr/>
            </a:pPr>
            <a:r>
              <a:rPr lang="en-GB" sz="2400" b="1" dirty="0" smtClean="0">
                <a:solidFill>
                  <a:schemeClr val="accent6">
                    <a:lumMod val="75000"/>
                  </a:schemeClr>
                </a:solidFill>
                <a:latin typeface="Arial" panose="020B0604020202020204" pitchFamily="34" charset="0"/>
                <a:cs typeface="Arial" panose="020B0604020202020204" pitchFamily="34" charset="0"/>
              </a:rPr>
              <a:t>2 Standards:</a:t>
            </a:r>
            <a:endParaRPr lang="en-GB" sz="2400" b="1" dirty="0">
              <a:solidFill>
                <a:schemeClr val="accent6">
                  <a:lumMod val="75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defRPr/>
            </a:pPr>
            <a:r>
              <a:rPr lang="en-GB" sz="2400" dirty="0" smtClean="0">
                <a:solidFill>
                  <a:schemeClr val="accent6">
                    <a:lumMod val="75000"/>
                  </a:schemeClr>
                </a:solidFill>
                <a:latin typeface="Arial" panose="020B0604020202020204" pitchFamily="34" charset="0"/>
                <a:cs typeface="Arial" panose="020B0604020202020204" pitchFamily="34" charset="0"/>
              </a:rPr>
              <a:t>Dignified Care</a:t>
            </a:r>
          </a:p>
          <a:p>
            <a:pPr marL="285750" indent="-285750">
              <a:buFont typeface="Arial" panose="020B0604020202020204" pitchFamily="34" charset="0"/>
              <a:buChar char="•"/>
              <a:defRPr/>
            </a:pPr>
            <a:r>
              <a:rPr lang="en-GB" sz="2400" dirty="0" smtClean="0">
                <a:solidFill>
                  <a:schemeClr val="accent6">
                    <a:lumMod val="75000"/>
                  </a:schemeClr>
                </a:solidFill>
                <a:latin typeface="Arial" panose="020B0604020202020204" pitchFamily="34" charset="0"/>
                <a:cs typeface="Arial" panose="020B0604020202020204" pitchFamily="34" charset="0"/>
              </a:rPr>
              <a:t>Patient Information</a:t>
            </a:r>
            <a:endParaRPr lang="en-GB" sz="2400" dirty="0">
              <a:solidFill>
                <a:schemeClr val="accent6">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790926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8" name="Group 1"/>
          <p:cNvGrpSpPr>
            <a:grpSpLocks/>
          </p:cNvGrpSpPr>
          <p:nvPr/>
        </p:nvGrpSpPr>
        <p:grpSpPr bwMode="auto">
          <a:xfrm>
            <a:off x="2043113" y="900113"/>
            <a:ext cx="5057775" cy="5057775"/>
            <a:chOff x="387675" y="1055636"/>
            <a:chExt cx="5056632" cy="5056632"/>
          </a:xfrm>
          <a:solidFill>
            <a:schemeClr val="accent1"/>
          </a:solidFill>
        </p:grpSpPr>
        <p:sp>
          <p:nvSpPr>
            <p:cNvPr id="3" name="Pie 2"/>
            <p:cNvSpPr/>
            <p:nvPr/>
          </p:nvSpPr>
          <p:spPr>
            <a:xfrm>
              <a:off x="387675" y="1055636"/>
              <a:ext cx="5056632" cy="5056632"/>
            </a:xfrm>
            <a:prstGeom prst="pie">
              <a:avLst>
                <a:gd name="adj1" fmla="val 6942858"/>
                <a:gd name="adj2" fmla="val 10028574"/>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 name="Pie 4"/>
            <p:cNvSpPr/>
            <p:nvPr/>
          </p:nvSpPr>
          <p:spPr>
            <a:xfrm>
              <a:off x="993963" y="4050571"/>
              <a:ext cx="1203053" cy="933239"/>
            </a:xfrm>
            <a:prstGeom prst="rect">
              <a:avLst/>
            </a:prstGeom>
            <a:grpFill/>
          </p:spPr>
          <p:style>
            <a:lnRef idx="0">
              <a:scrgbClr r="0" g="0" b="0"/>
            </a:lnRef>
            <a:fillRef idx="0">
              <a:scrgbClr r="0" g="0" b="0"/>
            </a:fillRef>
            <a:effectRef idx="0">
              <a:scrgbClr r="0" g="0" b="0"/>
            </a:effectRef>
            <a:fontRef idx="minor">
              <a:schemeClr val="lt1"/>
            </a:fontRef>
          </p:style>
          <p:txBody>
            <a:bodyPr lIns="22860" tIns="22860" rIns="22860" bIns="22860" spcCol="1270" anchor="ctr"/>
            <a:lstStyle/>
            <a:p>
              <a:pPr algn="ctr" defTabSz="800100">
                <a:lnSpc>
                  <a:spcPct val="90000"/>
                </a:lnSpc>
                <a:spcAft>
                  <a:spcPct val="35000"/>
                </a:spcAft>
                <a:defRPr/>
              </a:pPr>
              <a:r>
                <a:rPr lang="en-GB" dirty="0">
                  <a:solidFill>
                    <a:schemeClr val="bg1"/>
                  </a:solidFill>
                </a:rPr>
                <a:t>TIMELY CARE</a:t>
              </a:r>
            </a:p>
          </p:txBody>
        </p:sp>
      </p:grpSp>
      <p:sp>
        <p:nvSpPr>
          <p:cNvPr id="39939" name="TextBox 4"/>
          <p:cNvSpPr txBox="1">
            <a:spLocks noChangeArrowheads="1"/>
          </p:cNvSpPr>
          <p:nvPr/>
        </p:nvSpPr>
        <p:spPr bwMode="auto">
          <a:xfrm>
            <a:off x="539750" y="620713"/>
            <a:ext cx="78486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GB" altLang="en-US" sz="2400" b="1" dirty="0" smtClean="0">
                <a:solidFill>
                  <a:schemeClr val="accent1"/>
                </a:solidFill>
                <a:latin typeface="Arial" pitchFamily="34" charset="0"/>
                <a:cs typeface="Arial" panose="020B0604020202020204" pitchFamily="34" charset="0"/>
              </a:rPr>
              <a:t>Outcome: </a:t>
            </a:r>
            <a:r>
              <a:rPr lang="en-GB" altLang="en-US" sz="2400" dirty="0" smtClean="0">
                <a:solidFill>
                  <a:schemeClr val="accent1"/>
                </a:solidFill>
                <a:latin typeface="Arial" pitchFamily="34" charset="0"/>
                <a:cs typeface="Arial" panose="020B0604020202020204" pitchFamily="34" charset="0"/>
              </a:rPr>
              <a:t>P</a:t>
            </a:r>
            <a:r>
              <a:rPr lang="en-GB" sz="2400" dirty="0" smtClean="0">
                <a:solidFill>
                  <a:schemeClr val="accent1"/>
                </a:solidFill>
                <a:latin typeface="Arial" panose="020B0604020202020204" pitchFamily="34" charset="0"/>
                <a:cs typeface="Arial" panose="020B0604020202020204" pitchFamily="34" charset="0"/>
              </a:rPr>
              <a:t>eople have timely access to services based on clinical need and are actively involved in decisions about their care</a:t>
            </a:r>
            <a:endParaRPr lang="en-GB" altLang="en-US" sz="2400" dirty="0">
              <a:solidFill>
                <a:schemeClr val="accent1"/>
              </a:solidFill>
              <a:latin typeface="Arial" pitchFamily="34" charset="0"/>
              <a:cs typeface="Arial" panose="020B0604020202020204" pitchFamily="34" charset="0"/>
            </a:endParaRPr>
          </a:p>
        </p:txBody>
      </p:sp>
      <p:sp>
        <p:nvSpPr>
          <p:cNvPr id="7" name="TextBox 6"/>
          <p:cNvSpPr txBox="1"/>
          <p:nvPr/>
        </p:nvSpPr>
        <p:spPr>
          <a:xfrm>
            <a:off x="5435600" y="2060575"/>
            <a:ext cx="2952750" cy="830997"/>
          </a:xfrm>
          <a:prstGeom prst="rect">
            <a:avLst/>
          </a:prstGeom>
          <a:noFill/>
        </p:spPr>
        <p:txBody>
          <a:bodyPr>
            <a:spAutoFit/>
          </a:bodyPr>
          <a:lstStyle/>
          <a:p>
            <a:pPr>
              <a:defRPr/>
            </a:pPr>
            <a:r>
              <a:rPr lang="en-GB" sz="2400" b="1" dirty="0">
                <a:solidFill>
                  <a:schemeClr val="accent1"/>
                </a:solidFill>
                <a:latin typeface="Arial" panose="020B0604020202020204" pitchFamily="34" charset="0"/>
                <a:cs typeface="Arial" panose="020B0604020202020204" pitchFamily="34" charset="0"/>
              </a:rPr>
              <a:t>1 Standard:</a:t>
            </a:r>
          </a:p>
          <a:p>
            <a:pPr marL="342900" indent="-342900">
              <a:buFont typeface="Arial" panose="020B0604020202020204" pitchFamily="34" charset="0"/>
              <a:buChar char="•"/>
              <a:defRPr/>
            </a:pPr>
            <a:r>
              <a:rPr lang="en-GB" sz="2400" dirty="0" smtClean="0">
                <a:solidFill>
                  <a:schemeClr val="accent1"/>
                </a:solidFill>
                <a:latin typeface="Arial" panose="020B0604020202020204" pitchFamily="34" charset="0"/>
                <a:cs typeface="Arial" panose="020B0604020202020204" pitchFamily="34" charset="0"/>
              </a:rPr>
              <a:t>Timely Access</a:t>
            </a:r>
            <a:endParaRPr lang="en-GB" sz="2400" dirty="0">
              <a:solidFill>
                <a:schemeClr val="accent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631963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2" name="Group 1"/>
          <p:cNvGrpSpPr>
            <a:grpSpLocks/>
          </p:cNvGrpSpPr>
          <p:nvPr/>
        </p:nvGrpSpPr>
        <p:grpSpPr bwMode="auto">
          <a:xfrm>
            <a:off x="2043113" y="900113"/>
            <a:ext cx="5057775" cy="5057775"/>
            <a:chOff x="364197" y="953300"/>
            <a:chExt cx="5056632" cy="5056632"/>
          </a:xfrm>
          <a:solidFill>
            <a:srgbClr val="00CC99"/>
          </a:solidFill>
        </p:grpSpPr>
        <p:sp>
          <p:nvSpPr>
            <p:cNvPr id="3" name="Pie 2"/>
            <p:cNvSpPr/>
            <p:nvPr/>
          </p:nvSpPr>
          <p:spPr>
            <a:xfrm>
              <a:off x="364197" y="953300"/>
              <a:ext cx="5056632" cy="5056632"/>
            </a:xfrm>
            <a:prstGeom prst="pie">
              <a:avLst>
                <a:gd name="adj1" fmla="val 10028574"/>
                <a:gd name="adj2" fmla="val 13114284"/>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 name="Pie 4"/>
            <p:cNvSpPr/>
            <p:nvPr/>
          </p:nvSpPr>
          <p:spPr>
            <a:xfrm>
              <a:off x="602268" y="2786448"/>
              <a:ext cx="1383987" cy="842772"/>
            </a:xfrm>
            <a:prstGeom prst="rect">
              <a:avLst/>
            </a:prstGeom>
            <a:grpFill/>
          </p:spPr>
          <p:style>
            <a:lnRef idx="0">
              <a:scrgbClr r="0" g="0" b="0"/>
            </a:lnRef>
            <a:fillRef idx="0">
              <a:scrgbClr r="0" g="0" b="0"/>
            </a:fillRef>
            <a:effectRef idx="0">
              <a:scrgbClr r="0" g="0" b="0"/>
            </a:effectRef>
            <a:fontRef idx="minor">
              <a:schemeClr val="lt1"/>
            </a:fontRef>
          </p:style>
          <p:txBody>
            <a:bodyPr lIns="22860" tIns="22860" rIns="22860" bIns="22860" spcCol="1270" anchor="ctr"/>
            <a:lstStyle/>
            <a:p>
              <a:pPr algn="ctr" defTabSz="800100">
                <a:lnSpc>
                  <a:spcPct val="90000"/>
                </a:lnSpc>
                <a:spcAft>
                  <a:spcPct val="35000"/>
                </a:spcAft>
                <a:defRPr/>
              </a:pPr>
              <a:r>
                <a:rPr lang="en-GB" dirty="0">
                  <a:solidFill>
                    <a:schemeClr val="bg1"/>
                  </a:solidFill>
                </a:rPr>
                <a:t>INDIVIDUAL CARE</a:t>
              </a:r>
            </a:p>
          </p:txBody>
        </p:sp>
      </p:grpSp>
      <p:sp>
        <p:nvSpPr>
          <p:cNvPr id="40963" name="TextBox 4"/>
          <p:cNvSpPr txBox="1">
            <a:spLocks noChangeArrowheads="1"/>
          </p:cNvSpPr>
          <p:nvPr/>
        </p:nvSpPr>
        <p:spPr bwMode="auto">
          <a:xfrm>
            <a:off x="250825" y="804863"/>
            <a:ext cx="849788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GB" altLang="en-US" sz="2800" b="1" dirty="0">
                <a:solidFill>
                  <a:srgbClr val="00CC99"/>
                </a:solidFill>
                <a:latin typeface="Arial" pitchFamily="34" charset="0"/>
              </a:rPr>
              <a:t>Outcome: </a:t>
            </a:r>
            <a:r>
              <a:rPr lang="en-GB" altLang="en-US" sz="2800" dirty="0" smtClean="0">
                <a:solidFill>
                  <a:srgbClr val="00CC99"/>
                </a:solidFill>
                <a:latin typeface="Arial" pitchFamily="34" charset="0"/>
                <a:cs typeface="Arial" panose="020B0604020202020204" pitchFamily="34" charset="0"/>
              </a:rPr>
              <a:t>P</a:t>
            </a:r>
            <a:r>
              <a:rPr lang="en-GB" sz="2800" dirty="0" smtClean="0">
                <a:solidFill>
                  <a:srgbClr val="00CC99"/>
                </a:solidFill>
                <a:latin typeface="Arial" panose="020B0604020202020204" pitchFamily="34" charset="0"/>
                <a:cs typeface="Arial" panose="020B0604020202020204" pitchFamily="34" charset="0"/>
              </a:rPr>
              <a:t>eople </a:t>
            </a:r>
            <a:r>
              <a:rPr lang="en-GB" sz="2800" dirty="0">
                <a:solidFill>
                  <a:srgbClr val="00CC99"/>
                </a:solidFill>
                <a:latin typeface="Arial" panose="020B0604020202020204" pitchFamily="34" charset="0"/>
                <a:cs typeface="Arial" panose="020B0604020202020204" pitchFamily="34" charset="0"/>
              </a:rPr>
              <a:t>are treated as individuals, reflecting their own needs and responsibilities</a:t>
            </a:r>
            <a:r>
              <a:rPr lang="en-GB" sz="2800" dirty="0" smtClean="0">
                <a:solidFill>
                  <a:srgbClr val="00CC99"/>
                </a:solidFill>
                <a:latin typeface="Arial" panose="020B0604020202020204" pitchFamily="34" charset="0"/>
                <a:cs typeface="Arial" panose="020B0604020202020204" pitchFamily="34" charset="0"/>
              </a:rPr>
              <a:t>.</a:t>
            </a:r>
            <a:endParaRPr lang="en-GB" altLang="en-US" sz="2800" dirty="0">
              <a:solidFill>
                <a:srgbClr val="00CC99"/>
              </a:solidFill>
              <a:latin typeface="Arial" pitchFamily="34" charset="0"/>
            </a:endParaRPr>
          </a:p>
        </p:txBody>
      </p:sp>
      <p:sp>
        <p:nvSpPr>
          <p:cNvPr id="6" name="TextBox 5"/>
          <p:cNvSpPr txBox="1"/>
          <p:nvPr/>
        </p:nvSpPr>
        <p:spPr>
          <a:xfrm>
            <a:off x="4932040" y="3576638"/>
            <a:ext cx="3528392" cy="3416320"/>
          </a:xfrm>
          <a:prstGeom prst="rect">
            <a:avLst/>
          </a:prstGeom>
          <a:noFill/>
        </p:spPr>
        <p:txBody>
          <a:bodyPr wrap="square">
            <a:spAutoFit/>
          </a:bodyPr>
          <a:lstStyle/>
          <a:p>
            <a:pPr>
              <a:defRPr/>
            </a:pPr>
            <a:r>
              <a:rPr lang="en-GB" sz="2400" b="1" dirty="0" smtClean="0">
                <a:solidFill>
                  <a:srgbClr val="00CC99"/>
                </a:solidFill>
                <a:latin typeface="Arial" panose="020B0604020202020204" pitchFamily="34" charset="0"/>
                <a:cs typeface="Arial" panose="020B0604020202020204" pitchFamily="34" charset="0"/>
              </a:rPr>
              <a:t>3 </a:t>
            </a:r>
            <a:r>
              <a:rPr lang="en-GB" sz="2400" b="1" dirty="0">
                <a:solidFill>
                  <a:srgbClr val="00CC99"/>
                </a:solidFill>
                <a:latin typeface="Arial" panose="020B0604020202020204" pitchFamily="34" charset="0"/>
                <a:cs typeface="Arial" panose="020B0604020202020204" pitchFamily="34" charset="0"/>
              </a:rPr>
              <a:t>Standards:</a:t>
            </a:r>
          </a:p>
          <a:p>
            <a:pPr marL="342900" indent="-342900">
              <a:buFont typeface="Arial" panose="020B0604020202020204" pitchFamily="34" charset="0"/>
              <a:buChar char="•"/>
              <a:defRPr/>
            </a:pPr>
            <a:r>
              <a:rPr lang="en-GB" sz="2400" dirty="0" smtClean="0">
                <a:solidFill>
                  <a:srgbClr val="00CC99"/>
                </a:solidFill>
                <a:latin typeface="Arial" panose="020B0604020202020204" pitchFamily="34" charset="0"/>
                <a:cs typeface="Arial" panose="020B0604020202020204" pitchFamily="34" charset="0"/>
              </a:rPr>
              <a:t>Planning Care to Promote Independence</a:t>
            </a:r>
          </a:p>
          <a:p>
            <a:pPr marL="342900" indent="-342900">
              <a:buFont typeface="Arial" panose="020B0604020202020204" pitchFamily="34" charset="0"/>
              <a:buChar char="•"/>
              <a:defRPr/>
            </a:pPr>
            <a:r>
              <a:rPr lang="en-GB" sz="2400" dirty="0" smtClean="0">
                <a:solidFill>
                  <a:srgbClr val="00CC99"/>
                </a:solidFill>
                <a:latin typeface="Arial" panose="020B0604020202020204" pitchFamily="34" charset="0"/>
                <a:cs typeface="Arial" panose="020B0604020202020204" pitchFamily="34" charset="0"/>
              </a:rPr>
              <a:t>Peoples Rights</a:t>
            </a:r>
          </a:p>
          <a:p>
            <a:pPr marL="342900" indent="-342900">
              <a:buFont typeface="Arial" panose="020B0604020202020204" pitchFamily="34" charset="0"/>
              <a:buChar char="•"/>
              <a:defRPr/>
            </a:pPr>
            <a:r>
              <a:rPr lang="en-GB" sz="2400" dirty="0" smtClean="0">
                <a:solidFill>
                  <a:srgbClr val="00CC99"/>
                </a:solidFill>
                <a:latin typeface="Arial" panose="020B0604020202020204" pitchFamily="34" charset="0"/>
                <a:cs typeface="Arial" panose="020B0604020202020204" pitchFamily="34" charset="0"/>
              </a:rPr>
              <a:t>Listening and Learning from Feedback</a:t>
            </a:r>
            <a:endParaRPr lang="en-GB" sz="2400" dirty="0">
              <a:solidFill>
                <a:srgbClr val="00CC99"/>
              </a:solidFill>
              <a:latin typeface="Arial" panose="020B0604020202020204" pitchFamily="34" charset="0"/>
              <a:cs typeface="Arial" panose="020B0604020202020204" pitchFamily="34" charset="0"/>
            </a:endParaRPr>
          </a:p>
          <a:p>
            <a:pPr>
              <a:defRPr/>
            </a:pPr>
            <a:endParaRPr lang="en-GB" sz="2400" b="1" dirty="0"/>
          </a:p>
        </p:txBody>
      </p:sp>
    </p:spTree>
    <p:extLst>
      <p:ext uri="{BB962C8B-B14F-4D97-AF65-F5344CB8AC3E}">
        <p14:creationId xmlns:p14="http://schemas.microsoft.com/office/powerpoint/2010/main" val="1424613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86" name="Group 1"/>
          <p:cNvGrpSpPr>
            <a:grpSpLocks/>
          </p:cNvGrpSpPr>
          <p:nvPr/>
        </p:nvGrpSpPr>
        <p:grpSpPr bwMode="auto">
          <a:xfrm>
            <a:off x="-612775" y="620713"/>
            <a:ext cx="7713663" cy="5337175"/>
            <a:chOff x="429211" y="872032"/>
            <a:chExt cx="5056632" cy="5056632"/>
          </a:xfrm>
        </p:grpSpPr>
        <p:sp>
          <p:nvSpPr>
            <p:cNvPr id="3" name="Pie 2"/>
            <p:cNvSpPr/>
            <p:nvPr/>
          </p:nvSpPr>
          <p:spPr>
            <a:xfrm>
              <a:off x="429211" y="872032"/>
              <a:ext cx="5056632" cy="5056632"/>
            </a:xfrm>
            <a:prstGeom prst="pie">
              <a:avLst>
                <a:gd name="adj1" fmla="val 13114284"/>
                <a:gd name="adj2" fmla="val 16200000"/>
              </a:avLst>
            </a:prstGeom>
            <a:solidFill>
              <a:srgbClr val="C00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 name="Pie 4"/>
            <p:cNvSpPr/>
            <p:nvPr/>
          </p:nvSpPr>
          <p:spPr>
            <a:xfrm>
              <a:off x="1624945" y="1341297"/>
              <a:ext cx="1204059" cy="964099"/>
            </a:xfrm>
            <a:prstGeom prst="rect">
              <a:avLst/>
            </a:prstGeom>
          </p:spPr>
          <p:style>
            <a:lnRef idx="0">
              <a:scrgbClr r="0" g="0" b="0"/>
            </a:lnRef>
            <a:fillRef idx="0">
              <a:scrgbClr r="0" g="0" b="0"/>
            </a:fillRef>
            <a:effectRef idx="0">
              <a:scrgbClr r="0" g="0" b="0"/>
            </a:effectRef>
            <a:fontRef idx="minor">
              <a:schemeClr val="lt1"/>
            </a:fontRef>
          </p:style>
          <p:txBody>
            <a:bodyPr lIns="22860" tIns="22860" rIns="22860" bIns="22860" spcCol="1270" anchor="ctr"/>
            <a:lstStyle/>
            <a:p>
              <a:pPr algn="ctr" defTabSz="800100">
                <a:lnSpc>
                  <a:spcPct val="90000"/>
                </a:lnSpc>
                <a:spcAft>
                  <a:spcPct val="35000"/>
                </a:spcAft>
                <a:defRPr/>
              </a:pPr>
              <a:r>
                <a:rPr lang="en-GB" dirty="0">
                  <a:solidFill>
                    <a:schemeClr val="bg1"/>
                  </a:solidFill>
                </a:rPr>
                <a:t>STAFF AND RESOURCES</a:t>
              </a:r>
            </a:p>
          </p:txBody>
        </p:sp>
      </p:grpSp>
      <p:sp>
        <p:nvSpPr>
          <p:cNvPr id="41987" name="TextBox 5"/>
          <p:cNvSpPr txBox="1">
            <a:spLocks noChangeArrowheads="1"/>
          </p:cNvSpPr>
          <p:nvPr/>
        </p:nvSpPr>
        <p:spPr bwMode="auto">
          <a:xfrm>
            <a:off x="3563938" y="476250"/>
            <a:ext cx="4968875"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GB" altLang="en-US" sz="2800" b="1" dirty="0">
                <a:solidFill>
                  <a:srgbClr val="C00000"/>
                </a:solidFill>
                <a:latin typeface="Arial" pitchFamily="34" charset="0"/>
              </a:rPr>
              <a:t>Outcome: </a:t>
            </a:r>
            <a:r>
              <a:rPr lang="en-GB" altLang="en-US" sz="2800" dirty="0" smtClean="0">
                <a:solidFill>
                  <a:srgbClr val="C00000"/>
                </a:solidFill>
                <a:latin typeface="Arial" pitchFamily="34" charset="0"/>
                <a:cs typeface="Arial" panose="020B0604020202020204" pitchFamily="34" charset="0"/>
              </a:rPr>
              <a:t>P</a:t>
            </a:r>
            <a:r>
              <a:rPr lang="en-GB" sz="2800" dirty="0" smtClean="0">
                <a:solidFill>
                  <a:srgbClr val="C00000"/>
                </a:solidFill>
                <a:latin typeface="Arial" panose="020B0604020202020204" pitchFamily="34" charset="0"/>
                <a:cs typeface="Arial" panose="020B0604020202020204" pitchFamily="34" charset="0"/>
              </a:rPr>
              <a:t>eople can </a:t>
            </a:r>
            <a:r>
              <a:rPr lang="en-GB" sz="2800" dirty="0">
                <a:solidFill>
                  <a:srgbClr val="C00000"/>
                </a:solidFill>
                <a:latin typeface="Arial" panose="020B0604020202020204" pitchFamily="34" charset="0"/>
                <a:cs typeface="Arial" panose="020B0604020202020204" pitchFamily="34" charset="0"/>
              </a:rPr>
              <a:t>find information about how their NHS is resourced and make careful use of </a:t>
            </a:r>
            <a:r>
              <a:rPr lang="en-GB" altLang="en-US" sz="2800" dirty="0" smtClean="0">
                <a:solidFill>
                  <a:srgbClr val="C00000"/>
                </a:solidFill>
                <a:latin typeface="Arial" pitchFamily="34" charset="0"/>
                <a:cs typeface="Arial" panose="020B0604020202020204" pitchFamily="34" charset="0"/>
              </a:rPr>
              <a:t>them </a:t>
            </a:r>
            <a:endParaRPr lang="en-GB" altLang="en-US" sz="2800" dirty="0">
              <a:solidFill>
                <a:srgbClr val="C00000"/>
              </a:solidFill>
              <a:latin typeface="Arial" pitchFamily="34" charset="0"/>
              <a:cs typeface="Arial" panose="020B0604020202020204" pitchFamily="34" charset="0"/>
            </a:endParaRPr>
          </a:p>
        </p:txBody>
      </p:sp>
      <p:sp>
        <p:nvSpPr>
          <p:cNvPr id="8" name="TextBox 7"/>
          <p:cNvSpPr txBox="1"/>
          <p:nvPr/>
        </p:nvSpPr>
        <p:spPr>
          <a:xfrm>
            <a:off x="4355976" y="2908394"/>
            <a:ext cx="3528391" cy="954107"/>
          </a:xfrm>
          <a:prstGeom prst="rect">
            <a:avLst/>
          </a:prstGeom>
          <a:noFill/>
        </p:spPr>
        <p:txBody>
          <a:bodyPr wrap="square">
            <a:spAutoFit/>
          </a:bodyPr>
          <a:lstStyle/>
          <a:p>
            <a:pPr>
              <a:defRPr/>
            </a:pPr>
            <a:r>
              <a:rPr lang="en-GB" sz="2800" b="1" dirty="0" smtClean="0">
                <a:solidFill>
                  <a:srgbClr val="C00000"/>
                </a:solidFill>
                <a:latin typeface="Arial" panose="020B0604020202020204" pitchFamily="34" charset="0"/>
                <a:cs typeface="Arial" panose="020B0604020202020204" pitchFamily="34" charset="0"/>
              </a:rPr>
              <a:t>1 Standard</a:t>
            </a:r>
            <a:r>
              <a:rPr lang="en-GB" sz="2800" dirty="0" smtClean="0">
                <a:solidFill>
                  <a:srgbClr val="C00000"/>
                </a:solidFill>
                <a:latin typeface="Arial" panose="020B0604020202020204" pitchFamily="34" charset="0"/>
                <a:cs typeface="Arial" panose="020B0604020202020204" pitchFamily="34" charset="0"/>
              </a:rPr>
              <a:t>:</a:t>
            </a:r>
          </a:p>
          <a:p>
            <a:pPr marL="285750" indent="-285750">
              <a:buFont typeface="Arial" panose="020B0604020202020204" pitchFamily="34" charset="0"/>
              <a:buChar char="•"/>
              <a:defRPr/>
            </a:pPr>
            <a:r>
              <a:rPr lang="en-GB" sz="2800" dirty="0" smtClean="0">
                <a:solidFill>
                  <a:srgbClr val="C00000"/>
                </a:solidFill>
                <a:latin typeface="Arial" panose="020B0604020202020204" pitchFamily="34" charset="0"/>
                <a:cs typeface="Arial" panose="020B0604020202020204" pitchFamily="34" charset="0"/>
              </a:rPr>
              <a:t>Workforce</a:t>
            </a:r>
            <a:endParaRPr lang="en-GB" sz="2800" dirty="0">
              <a:solidFill>
                <a:srgbClr val="C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012189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D54F"/>
          </a:solidFill>
        </p:spPr>
        <p:txBody>
          <a:bodyPr>
            <a:normAutofit fontScale="90000"/>
          </a:bodyPr>
          <a:lstStyle/>
          <a:p>
            <a:r>
              <a:rPr lang="en-GB" dirty="0" smtClean="0">
                <a:latin typeface="Arial" panose="020B0604020202020204" pitchFamily="34" charset="0"/>
                <a:cs typeface="Arial" panose="020B0604020202020204" pitchFamily="34" charset="0"/>
              </a:rPr>
              <a:t>Using the Health and Care Standards</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fontScale="55000" lnSpcReduction="20000"/>
          </a:bodyPr>
          <a:lstStyle/>
          <a:p>
            <a:pPr marL="0" indent="0">
              <a:buNone/>
            </a:pPr>
            <a:r>
              <a:rPr lang="en-GB" sz="5100" dirty="0" smtClean="0">
                <a:latin typeface="Arial" panose="020B0604020202020204" pitchFamily="34" charset="0"/>
                <a:cs typeface="Arial" panose="020B0604020202020204" pitchFamily="34" charset="0"/>
              </a:rPr>
              <a:t>The Health and Care Standards:</a:t>
            </a:r>
          </a:p>
          <a:p>
            <a:r>
              <a:rPr lang="en-GB" sz="5100" dirty="0">
                <a:latin typeface="Arial" panose="020B0604020202020204" pitchFamily="34" charset="0"/>
                <a:cs typeface="Arial" panose="020B0604020202020204" pitchFamily="34" charset="0"/>
              </a:rPr>
              <a:t>	</a:t>
            </a:r>
            <a:r>
              <a:rPr lang="en-GB" sz="5100" dirty="0" smtClean="0">
                <a:latin typeface="Arial" panose="020B0604020202020204" pitchFamily="34" charset="0"/>
                <a:cs typeface="Arial" panose="020B0604020202020204" pitchFamily="34" charset="0"/>
              </a:rPr>
              <a:t>Are person </a:t>
            </a:r>
            <a:r>
              <a:rPr lang="en-GB" sz="5100" dirty="0">
                <a:latin typeface="Arial" panose="020B0604020202020204" pitchFamily="34" charset="0"/>
                <a:cs typeface="Arial" panose="020B0604020202020204" pitchFamily="34" charset="0"/>
              </a:rPr>
              <a:t>centred and prioritise </a:t>
            </a:r>
            <a:r>
              <a:rPr lang="en-GB" sz="5100" dirty="0" smtClean="0">
                <a:latin typeface="Arial" panose="020B0604020202020204" pitchFamily="34" charset="0"/>
                <a:cs typeface="Arial" panose="020B0604020202020204" pitchFamily="34" charset="0"/>
              </a:rPr>
              <a:t>putting 	patients</a:t>
            </a:r>
            <a:r>
              <a:rPr lang="en-GB" sz="5100" dirty="0">
                <a:latin typeface="Arial" panose="020B0604020202020204" pitchFamily="34" charset="0"/>
                <a:cs typeface="Arial" panose="020B0604020202020204" pitchFamily="34" charset="0"/>
              </a:rPr>
              <a:t>, their families and </a:t>
            </a:r>
            <a:r>
              <a:rPr lang="en-GB" sz="5100" dirty="0" smtClean="0">
                <a:latin typeface="Arial" panose="020B0604020202020204" pitchFamily="34" charset="0"/>
                <a:cs typeface="Arial" panose="020B0604020202020204" pitchFamily="34" charset="0"/>
              </a:rPr>
              <a:t>carers </a:t>
            </a:r>
            <a:r>
              <a:rPr lang="en-GB" sz="5100" dirty="0">
                <a:latin typeface="Arial" panose="020B0604020202020204" pitchFamily="34" charset="0"/>
                <a:cs typeface="Arial" panose="020B0604020202020204" pitchFamily="34" charset="0"/>
              </a:rPr>
              <a:t>at the </a:t>
            </a:r>
            <a:r>
              <a:rPr lang="en-GB" sz="5100" dirty="0" smtClean="0">
                <a:latin typeface="Arial" panose="020B0604020202020204" pitchFamily="34" charset="0"/>
                <a:cs typeface="Arial" panose="020B0604020202020204" pitchFamily="34" charset="0"/>
              </a:rPr>
              <a:t>	heart </a:t>
            </a:r>
            <a:r>
              <a:rPr lang="en-GB" sz="5100" dirty="0">
                <a:latin typeface="Arial" panose="020B0604020202020204" pitchFamily="34" charset="0"/>
                <a:cs typeface="Arial" panose="020B0604020202020204" pitchFamily="34" charset="0"/>
              </a:rPr>
              <a:t>of all decisions </a:t>
            </a:r>
            <a:r>
              <a:rPr lang="en-GB" sz="5100" dirty="0" smtClean="0">
                <a:latin typeface="Arial" panose="020B0604020202020204" pitchFamily="34" charset="0"/>
                <a:cs typeface="Arial" panose="020B0604020202020204" pitchFamily="34" charset="0"/>
              </a:rPr>
              <a:t>and plans </a:t>
            </a:r>
            <a:r>
              <a:rPr lang="en-GB" sz="5100" dirty="0">
                <a:latin typeface="Arial" panose="020B0604020202020204" pitchFamily="34" charset="0"/>
                <a:cs typeface="Arial" panose="020B0604020202020204" pitchFamily="34" charset="0"/>
              </a:rPr>
              <a:t>about </a:t>
            </a:r>
            <a:r>
              <a:rPr lang="en-GB" sz="5100" dirty="0" smtClean="0">
                <a:latin typeface="Arial" panose="020B0604020202020204" pitchFamily="34" charset="0"/>
                <a:cs typeface="Arial" panose="020B0604020202020204" pitchFamily="34" charset="0"/>
              </a:rPr>
              <a:t>	healthcare.</a:t>
            </a:r>
          </a:p>
          <a:p>
            <a:r>
              <a:rPr lang="en-GB" sz="5100" dirty="0">
                <a:latin typeface="Arial" panose="020B0604020202020204" pitchFamily="34" charset="0"/>
                <a:cs typeface="Arial" panose="020B0604020202020204" pitchFamily="34" charset="0"/>
              </a:rPr>
              <a:t>	</a:t>
            </a:r>
            <a:r>
              <a:rPr lang="en-GB" sz="5100" dirty="0" smtClean="0">
                <a:latin typeface="Arial" panose="020B0604020202020204" pitchFamily="34" charset="0"/>
                <a:cs typeface="Arial" panose="020B0604020202020204" pitchFamily="34" charset="0"/>
              </a:rPr>
              <a:t>Are locally owned by health services.</a:t>
            </a:r>
          </a:p>
          <a:p>
            <a:r>
              <a:rPr lang="en-GB" sz="5100" dirty="0" smtClean="0">
                <a:latin typeface="Arial" panose="020B0604020202020204" pitchFamily="34" charset="0"/>
                <a:cs typeface="Arial" panose="020B0604020202020204" pitchFamily="34" charset="0"/>
              </a:rPr>
              <a:t>	Provide the framework for how services are 	organised, managed and delivered on a 	day–to–day basis.</a:t>
            </a:r>
          </a:p>
          <a:p>
            <a:r>
              <a:rPr lang="en-GB" sz="5100" dirty="0">
                <a:latin typeface="Arial" panose="020B0604020202020204" pitchFamily="34" charset="0"/>
                <a:cs typeface="Arial" panose="020B0604020202020204" pitchFamily="34" charset="0"/>
              </a:rPr>
              <a:t>	</a:t>
            </a:r>
            <a:r>
              <a:rPr lang="en-GB" sz="5100" dirty="0" smtClean="0">
                <a:latin typeface="Arial" panose="020B0604020202020204" pitchFamily="34" charset="0"/>
                <a:cs typeface="Arial" panose="020B0604020202020204" pitchFamily="34" charset="0"/>
              </a:rPr>
              <a:t>Are based on the best available evidence 	and information.</a:t>
            </a:r>
          </a:p>
          <a:p>
            <a:pPr marL="0" indent="0">
              <a:buNone/>
            </a:pPr>
            <a:r>
              <a:rPr lang="en-GB" dirty="0">
                <a:latin typeface="Arial" panose="020B0604020202020204" pitchFamily="34" charset="0"/>
                <a:cs typeface="Arial" panose="020B0604020202020204" pitchFamily="34" charset="0"/>
              </a:rPr>
              <a:t>	</a:t>
            </a:r>
            <a:r>
              <a:rPr lang="en-GB" dirty="0"/>
              <a:t>	</a:t>
            </a:r>
          </a:p>
        </p:txBody>
      </p:sp>
    </p:spTree>
    <p:extLst>
      <p:ext uri="{BB962C8B-B14F-4D97-AF65-F5344CB8AC3E}">
        <p14:creationId xmlns:p14="http://schemas.microsoft.com/office/powerpoint/2010/main" val="31221716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D54F"/>
          </a:solidFill>
        </p:spPr>
        <p:txBody>
          <a:bodyPr>
            <a:noAutofit/>
          </a:bodyPr>
          <a:lstStyle/>
          <a:p>
            <a:r>
              <a:rPr lang="en-GB" sz="4000" dirty="0" smtClean="0">
                <a:latin typeface="Arial" panose="020B0604020202020204" pitchFamily="34" charset="0"/>
                <a:cs typeface="Arial" panose="020B0604020202020204" pitchFamily="34" charset="0"/>
              </a:rPr>
              <a:t>Using the Health and Care Standards</a:t>
            </a:r>
            <a:endParaRPr lang="en-GB" sz="4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fontScale="92500" lnSpcReduction="10000"/>
          </a:bodyPr>
          <a:lstStyle/>
          <a:p>
            <a:r>
              <a:rPr lang="en-GB" dirty="0" smtClean="0">
                <a:latin typeface="Arial" panose="020B0604020202020204" pitchFamily="34" charset="0"/>
                <a:cs typeface="Arial" panose="020B0604020202020204" pitchFamily="34" charset="0"/>
              </a:rPr>
              <a:t>Through honest self assessment, well tested through use of mechanisms such as internal audit and clinical audit.</a:t>
            </a:r>
          </a:p>
          <a:p>
            <a:r>
              <a:rPr lang="en-GB" dirty="0" smtClean="0">
                <a:latin typeface="Arial" panose="020B0604020202020204" pitchFamily="34" charset="0"/>
                <a:cs typeface="Arial" panose="020B0604020202020204" pitchFamily="34" charset="0"/>
              </a:rPr>
              <a:t>Participation in peer review processes.</a:t>
            </a:r>
          </a:p>
          <a:p>
            <a:r>
              <a:rPr lang="en-GB" dirty="0" smtClean="0">
                <a:latin typeface="Arial" panose="020B0604020202020204" pitchFamily="34" charset="0"/>
                <a:cs typeface="Arial" panose="020B0604020202020204" pitchFamily="34" charset="0"/>
              </a:rPr>
              <a:t>Encouraging and responding to external reviews from bodies such as Healthcare Inspectorate Wales.</a:t>
            </a:r>
          </a:p>
          <a:p>
            <a:r>
              <a:rPr lang="en-GB" dirty="0" smtClean="0">
                <a:latin typeface="Arial" panose="020B0604020202020204" pitchFamily="34" charset="0"/>
                <a:cs typeface="Arial" panose="020B0604020202020204" pitchFamily="34" charset="0"/>
              </a:rPr>
              <a:t>Acting on feedback from bodies such as Community Health Councils and the people they serve. </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19776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D85B"/>
          </a:solidFill>
        </p:spPr>
        <p:txBody>
          <a:bodyPr>
            <a:normAutofit fontScale="90000"/>
          </a:bodyPr>
          <a:lstStyle/>
          <a:p>
            <a:r>
              <a:rPr lang="en-GB" dirty="0" smtClean="0"/>
              <a:t/>
            </a:r>
            <a:br>
              <a:rPr lang="en-GB" dirty="0" smtClean="0"/>
            </a:br>
            <a:r>
              <a:rPr lang="en-GB" dirty="0"/>
              <a:t/>
            </a:r>
            <a:br>
              <a:rPr lang="en-GB" dirty="0"/>
            </a:br>
            <a:r>
              <a:rPr lang="en-GB" sz="4900" dirty="0" smtClean="0">
                <a:latin typeface="Arial" panose="020B0604020202020204" pitchFamily="34" charset="0"/>
                <a:cs typeface="Arial" panose="020B0604020202020204" pitchFamily="34" charset="0"/>
              </a:rPr>
              <a:t>Vision and Principles</a:t>
            </a:r>
            <a:r>
              <a:rPr lang="en-GB" dirty="0" smtClean="0"/>
              <a:t/>
            </a:r>
            <a:br>
              <a:rPr lang="en-GB" dirty="0" smtClean="0"/>
            </a:br>
            <a:r>
              <a:rPr lang="en-GB" dirty="0"/>
              <a:t/>
            </a:r>
            <a:br>
              <a:rPr lang="en-GB" dirty="0"/>
            </a:br>
            <a:endParaRPr lang="en-GB" dirty="0"/>
          </a:p>
        </p:txBody>
      </p:sp>
      <p:sp>
        <p:nvSpPr>
          <p:cNvPr id="3" name="Content Placeholder 2"/>
          <p:cNvSpPr>
            <a:spLocks noGrp="1"/>
          </p:cNvSpPr>
          <p:nvPr>
            <p:ph idx="1"/>
          </p:nvPr>
        </p:nvSpPr>
        <p:spPr/>
        <p:txBody>
          <a:bodyPr/>
          <a:lstStyle/>
          <a:p>
            <a:r>
              <a:rPr lang="en-GB" dirty="0" smtClean="0">
                <a:solidFill>
                  <a:srgbClr val="FFC000"/>
                </a:solidFill>
                <a:latin typeface="Arial" panose="020B0604020202020204" pitchFamily="34" charset="0"/>
                <a:cs typeface="Arial" panose="020B0604020202020204" pitchFamily="34" charset="0"/>
              </a:rPr>
              <a:t>Safe Care Compassionate Care</a:t>
            </a:r>
          </a:p>
          <a:p>
            <a:pPr>
              <a:buFont typeface="Wingdings" panose="05000000000000000000" pitchFamily="2" charset="2"/>
              <a:buChar char="ü"/>
            </a:pPr>
            <a:r>
              <a:rPr lang="en-GB" dirty="0">
                <a:latin typeface="Arial" panose="020B0604020202020204" pitchFamily="34" charset="0"/>
                <a:cs typeface="Arial" panose="020B0604020202020204" pitchFamily="34" charset="0"/>
              </a:rPr>
              <a:t>	</a:t>
            </a:r>
            <a:r>
              <a:rPr lang="en-GB" dirty="0" smtClean="0">
                <a:latin typeface="Arial" panose="020B0604020202020204" pitchFamily="34" charset="0"/>
                <a:cs typeface="Arial" panose="020B0604020202020204" pitchFamily="34" charset="0"/>
              </a:rPr>
              <a:t>doing the right things well</a:t>
            </a:r>
          </a:p>
          <a:p>
            <a:pPr>
              <a:buFont typeface="Wingdings" panose="05000000000000000000" pitchFamily="2" charset="2"/>
              <a:buChar char="ü"/>
            </a:pPr>
            <a:r>
              <a:rPr lang="en-GB" dirty="0">
                <a:latin typeface="Arial" panose="020B0604020202020204" pitchFamily="34" charset="0"/>
                <a:cs typeface="Arial" panose="020B0604020202020204" pitchFamily="34" charset="0"/>
              </a:rPr>
              <a:t>	</a:t>
            </a:r>
            <a:r>
              <a:rPr lang="en-GB" dirty="0" smtClean="0">
                <a:latin typeface="Arial" panose="020B0604020202020204" pitchFamily="34" charset="0"/>
                <a:cs typeface="Arial" panose="020B0604020202020204" pitchFamily="34" charset="0"/>
              </a:rPr>
              <a:t>knowing how well we are doing</a:t>
            </a:r>
          </a:p>
          <a:p>
            <a:pPr>
              <a:buFont typeface="Wingdings" panose="05000000000000000000" pitchFamily="2" charset="2"/>
              <a:buChar char="ü"/>
            </a:pPr>
            <a:r>
              <a:rPr lang="en-GB" dirty="0">
                <a:latin typeface="Arial" panose="020B0604020202020204" pitchFamily="34" charset="0"/>
                <a:cs typeface="Arial" panose="020B0604020202020204" pitchFamily="34" charset="0"/>
              </a:rPr>
              <a:t>	</a:t>
            </a:r>
            <a:r>
              <a:rPr lang="en-GB" dirty="0" smtClean="0">
                <a:latin typeface="Arial" panose="020B0604020202020204" pitchFamily="34" charset="0"/>
                <a:cs typeface="Arial" panose="020B0604020202020204" pitchFamily="34" charset="0"/>
              </a:rPr>
              <a:t>being open and honest in all that we do</a:t>
            </a:r>
          </a:p>
          <a:p>
            <a:pPr>
              <a:buFont typeface="Wingdings" panose="05000000000000000000" pitchFamily="2" charset="2"/>
              <a:buChar char="ü"/>
            </a:pPr>
            <a:r>
              <a:rPr lang="en-GB" dirty="0">
                <a:latin typeface="Arial" panose="020B0604020202020204" pitchFamily="34" charset="0"/>
                <a:cs typeface="Arial" panose="020B0604020202020204" pitchFamily="34" charset="0"/>
              </a:rPr>
              <a:t>	</a:t>
            </a:r>
            <a:r>
              <a:rPr lang="en-GB" dirty="0" smtClean="0">
                <a:latin typeface="Arial" panose="020B0604020202020204" pitchFamily="34" charset="0"/>
                <a:cs typeface="Arial" panose="020B0604020202020204" pitchFamily="34" charset="0"/>
              </a:rPr>
              <a:t>showing care, compassion and 	commitment</a:t>
            </a:r>
          </a:p>
          <a:p>
            <a:pPr>
              <a:buFont typeface="Wingdings" panose="05000000000000000000" pitchFamily="2" charset="2"/>
              <a:buChar char="ü"/>
            </a:pPr>
            <a:r>
              <a:rPr lang="en-GB" dirty="0">
                <a:latin typeface="Arial" panose="020B0604020202020204" pitchFamily="34" charset="0"/>
                <a:cs typeface="Arial" panose="020B0604020202020204" pitchFamily="34" charset="0"/>
              </a:rPr>
              <a:t>	</a:t>
            </a:r>
            <a:r>
              <a:rPr lang="en-GB" dirty="0" smtClean="0">
                <a:latin typeface="Arial" panose="020B0604020202020204" pitchFamily="34" charset="0"/>
                <a:cs typeface="Arial" panose="020B0604020202020204" pitchFamily="34" charset="0"/>
              </a:rPr>
              <a:t>leading by example</a:t>
            </a:r>
            <a:endParaRPr lang="en-GB" dirty="0">
              <a:latin typeface="Arial" panose="020B0604020202020204" pitchFamily="34" charset="0"/>
              <a:cs typeface="Arial" panose="020B0604020202020204" pitchFamily="34" charset="0"/>
            </a:endParaRPr>
          </a:p>
        </p:txBody>
      </p:sp>
      <p:pic>
        <p:nvPicPr>
          <p:cNvPr id="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9424" y="4581128"/>
            <a:ext cx="2433015" cy="22039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25813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D85B"/>
          </a:solidFill>
        </p:spPr>
        <p:txBody>
          <a:bodyPr>
            <a:normAutofit/>
          </a:bodyPr>
          <a:lstStyle/>
          <a:p>
            <a:r>
              <a:rPr lang="en-GB" dirty="0" smtClean="0">
                <a:latin typeface="Arial" panose="020B0604020202020204" pitchFamily="34" charset="0"/>
                <a:cs typeface="Arial" panose="020B0604020202020204" pitchFamily="34" charset="0"/>
              </a:rPr>
              <a:t>Vision and Principles</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GB" dirty="0" smtClean="0">
                <a:solidFill>
                  <a:srgbClr val="FFC000"/>
                </a:solidFill>
                <a:latin typeface="Arial" panose="020B0604020202020204" pitchFamily="34" charset="0"/>
                <a:cs typeface="Arial" panose="020B0604020202020204" pitchFamily="34" charset="0"/>
              </a:rPr>
              <a:t>Welsh Government Quality Delivery Plan in Wales (2012 – 2016):</a:t>
            </a:r>
          </a:p>
          <a:p>
            <a:pPr>
              <a:buFont typeface="Wingdings" panose="05000000000000000000" pitchFamily="2" charset="2"/>
              <a:buChar char="ü"/>
            </a:pPr>
            <a:r>
              <a:rPr lang="en-GB" dirty="0">
                <a:latin typeface="Arial" panose="020B0604020202020204" pitchFamily="34" charset="0"/>
                <a:cs typeface="Arial" panose="020B0604020202020204" pitchFamily="34" charset="0"/>
              </a:rPr>
              <a:t>	</a:t>
            </a:r>
            <a:r>
              <a:rPr lang="en-GB" dirty="0" smtClean="0">
                <a:latin typeface="Arial" panose="020B0604020202020204" pitchFamily="34" charset="0"/>
                <a:cs typeface="Arial" panose="020B0604020202020204" pitchFamily="34" charset="0"/>
              </a:rPr>
              <a:t>providing the highest possible quality 	care 	and excellent experience</a:t>
            </a:r>
          </a:p>
          <a:p>
            <a:pPr>
              <a:buFont typeface="Wingdings" panose="05000000000000000000" pitchFamily="2" charset="2"/>
              <a:buChar char="ü"/>
            </a:pPr>
            <a:r>
              <a:rPr lang="en-GB" dirty="0">
                <a:latin typeface="Arial" panose="020B0604020202020204" pitchFamily="34" charset="0"/>
                <a:cs typeface="Arial" panose="020B0604020202020204" pitchFamily="34" charset="0"/>
              </a:rPr>
              <a:t>	</a:t>
            </a:r>
            <a:r>
              <a:rPr lang="en-GB" dirty="0" smtClean="0">
                <a:latin typeface="Arial" panose="020B0604020202020204" pitchFamily="34" charset="0"/>
                <a:cs typeface="Arial" panose="020B0604020202020204" pitchFamily="34" charset="0"/>
              </a:rPr>
              <a:t>improving health outcomes and helping 	reduce inequalities</a:t>
            </a:r>
          </a:p>
          <a:p>
            <a:pPr>
              <a:buFont typeface="Wingdings" panose="05000000000000000000" pitchFamily="2" charset="2"/>
              <a:buChar char="ü"/>
            </a:pPr>
            <a:r>
              <a:rPr lang="en-GB" dirty="0">
                <a:latin typeface="Arial" panose="020B0604020202020204" pitchFamily="34" charset="0"/>
                <a:cs typeface="Arial" panose="020B0604020202020204" pitchFamily="34" charset="0"/>
              </a:rPr>
              <a:t>	</a:t>
            </a:r>
            <a:r>
              <a:rPr lang="en-GB" dirty="0" smtClean="0">
                <a:latin typeface="Arial" panose="020B0604020202020204" pitchFamily="34" charset="0"/>
                <a:cs typeface="Arial" panose="020B0604020202020204" pitchFamily="34" charset="0"/>
              </a:rPr>
              <a:t>getting high value from all our services </a:t>
            </a:r>
            <a:endParaRPr lang="en-GB" dirty="0">
              <a:latin typeface="Arial" panose="020B0604020202020204" pitchFamily="34" charset="0"/>
              <a:cs typeface="Arial" panose="020B0604020202020204" pitchFamily="34"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5470229"/>
            <a:ext cx="4824535" cy="12961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313141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D85B"/>
          </a:solidFill>
        </p:spPr>
        <p:txBody>
          <a:bodyPr/>
          <a:lstStyle/>
          <a:p>
            <a:r>
              <a:rPr lang="en-GB" dirty="0" smtClean="0">
                <a:latin typeface="Arial" panose="020B0604020202020204" pitchFamily="34" charset="0"/>
                <a:cs typeface="Arial" panose="020B0604020202020204" pitchFamily="34" charset="0"/>
              </a:rPr>
              <a:t>Vision and Principles</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GB" dirty="0" smtClean="0">
                <a:solidFill>
                  <a:srgbClr val="FFC000"/>
                </a:solidFill>
                <a:latin typeface="Arial" panose="020B0604020202020204" pitchFamily="34" charset="0"/>
                <a:cs typeface="Arial" panose="020B0604020202020204" pitchFamily="34" charset="0"/>
              </a:rPr>
              <a:t>Wales Framework for Assuring Service User Experience (2013)</a:t>
            </a:r>
          </a:p>
          <a:p>
            <a:pPr>
              <a:buFont typeface="Wingdings" panose="05000000000000000000" pitchFamily="2" charset="2"/>
              <a:buChar char="ü"/>
            </a:pPr>
            <a:r>
              <a:rPr lang="en-GB" dirty="0">
                <a:latin typeface="Arial" panose="020B0604020202020204" pitchFamily="34" charset="0"/>
                <a:cs typeface="Arial" panose="020B0604020202020204" pitchFamily="34" charset="0"/>
              </a:rPr>
              <a:t>	</a:t>
            </a:r>
            <a:r>
              <a:rPr lang="en-GB" dirty="0" smtClean="0">
                <a:latin typeface="Arial" panose="020B0604020202020204" pitchFamily="34" charset="0"/>
                <a:cs typeface="Arial" panose="020B0604020202020204" pitchFamily="34" charset="0"/>
              </a:rPr>
              <a:t>positive first and lasting impressions</a:t>
            </a:r>
          </a:p>
          <a:p>
            <a:pPr>
              <a:buFont typeface="Wingdings" panose="05000000000000000000" pitchFamily="2" charset="2"/>
              <a:buChar char="ü"/>
            </a:pPr>
            <a:r>
              <a:rPr lang="en-GB" dirty="0">
                <a:latin typeface="Arial" panose="020B0604020202020204" pitchFamily="34" charset="0"/>
                <a:cs typeface="Arial" panose="020B0604020202020204" pitchFamily="34" charset="0"/>
              </a:rPr>
              <a:t>	</a:t>
            </a:r>
            <a:r>
              <a:rPr lang="en-GB" dirty="0" smtClean="0">
                <a:latin typeface="Arial" panose="020B0604020202020204" pitchFamily="34" charset="0"/>
                <a:cs typeface="Arial" panose="020B0604020202020204" pitchFamily="34" charset="0"/>
              </a:rPr>
              <a:t>receiving care in safe supportive and 	healing environments</a:t>
            </a:r>
          </a:p>
          <a:p>
            <a:pPr>
              <a:buFont typeface="Wingdings" panose="05000000000000000000" pitchFamily="2" charset="2"/>
              <a:buChar char="ü"/>
            </a:pPr>
            <a:r>
              <a:rPr lang="en-GB" dirty="0">
                <a:latin typeface="Arial" panose="020B0604020202020204" pitchFamily="34" charset="0"/>
                <a:cs typeface="Arial" panose="020B0604020202020204" pitchFamily="34" charset="0"/>
              </a:rPr>
              <a:t>	</a:t>
            </a:r>
            <a:r>
              <a:rPr lang="en-GB" dirty="0" smtClean="0">
                <a:latin typeface="Arial" panose="020B0604020202020204" pitchFamily="34" charset="0"/>
                <a:cs typeface="Arial" panose="020B0604020202020204" pitchFamily="34" charset="0"/>
              </a:rPr>
              <a:t>understanding and involvement in care</a:t>
            </a:r>
          </a:p>
          <a:p>
            <a:pPr marL="0" indent="0">
              <a:buNone/>
            </a:pPr>
            <a:r>
              <a:rPr lang="en-GB" dirty="0" smtClean="0">
                <a:latin typeface="Arial" panose="020B0604020202020204" pitchFamily="34" charset="0"/>
                <a:cs typeface="Arial" panose="020B0604020202020204" pitchFamily="34" charset="0"/>
              </a:rPr>
              <a:t> </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84327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D85B"/>
          </a:solidFill>
        </p:spPr>
        <p:txBody>
          <a:bodyPr/>
          <a:lstStyle/>
          <a:p>
            <a:r>
              <a:rPr lang="en-GB" dirty="0" smtClean="0">
                <a:latin typeface="Arial" panose="020B0604020202020204" pitchFamily="34" charset="0"/>
                <a:cs typeface="Arial" panose="020B0604020202020204" pitchFamily="34" charset="0"/>
              </a:rPr>
              <a:t>Co-production</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GB" dirty="0" smtClean="0">
                <a:latin typeface="Arial" panose="020B0604020202020204" pitchFamily="34" charset="0"/>
                <a:cs typeface="Arial" panose="020B0604020202020204" pitchFamily="34" charset="0"/>
              </a:rPr>
              <a:t>Central to the Social Services and Wellbeing Act.</a:t>
            </a:r>
          </a:p>
          <a:p>
            <a:r>
              <a:rPr lang="en-GB" dirty="0" smtClean="0">
                <a:latin typeface="Arial" panose="020B0604020202020204" pitchFamily="34" charset="0"/>
                <a:cs typeface="Arial" panose="020B0604020202020204" pitchFamily="34" charset="0"/>
              </a:rPr>
              <a:t>Everyone has a right to be given a voice and heard;</a:t>
            </a:r>
          </a:p>
          <a:p>
            <a:r>
              <a:rPr lang="en-GB" dirty="0" smtClean="0">
                <a:latin typeface="Arial" panose="020B0604020202020204" pitchFamily="34" charset="0"/>
                <a:cs typeface="Arial" panose="020B0604020202020204" pitchFamily="34" charset="0"/>
              </a:rPr>
              <a:t>To shape the decisions that affect them;</a:t>
            </a:r>
          </a:p>
          <a:p>
            <a:r>
              <a:rPr lang="en-GB" dirty="0" smtClean="0">
                <a:latin typeface="Arial" panose="020B0604020202020204" pitchFamily="34" charset="0"/>
                <a:cs typeface="Arial" panose="020B0604020202020204" pitchFamily="34" charset="0"/>
              </a:rPr>
              <a:t>To exercise greater control over their day to day lives;</a:t>
            </a:r>
          </a:p>
          <a:p>
            <a:r>
              <a:rPr lang="en-GB" dirty="0" smtClean="0">
                <a:latin typeface="Arial" panose="020B0604020202020204" pitchFamily="34" charset="0"/>
                <a:cs typeface="Arial" panose="020B0604020202020204" pitchFamily="34" charset="0"/>
              </a:rPr>
              <a:t>To be equal partners.</a:t>
            </a:r>
            <a:endParaRPr lang="en-GB" dirty="0">
              <a:latin typeface="Arial" panose="020B0604020202020204" pitchFamily="34" charset="0"/>
              <a:cs typeface="Arial" panose="020B0604020202020204" pitchFamily="34" charset="0"/>
            </a:endParaRPr>
          </a:p>
        </p:txBody>
      </p:sp>
      <p:pic>
        <p:nvPicPr>
          <p:cNvPr id="5"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4869160"/>
            <a:ext cx="2879725" cy="187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37677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D85B"/>
          </a:solidFill>
        </p:spPr>
        <p:txBody>
          <a:bodyPr>
            <a:normAutofit/>
          </a:bodyPr>
          <a:lstStyle/>
          <a:p>
            <a:r>
              <a:rPr lang="en-GB" dirty="0" smtClean="0">
                <a:latin typeface="Arial" panose="020B0604020202020204" pitchFamily="34" charset="0"/>
                <a:cs typeface="Arial" panose="020B0604020202020204" pitchFamily="34" charset="0"/>
              </a:rPr>
              <a:t>Prudent Healthcare</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lnSpcReduction="10000"/>
          </a:bodyPr>
          <a:lstStyle/>
          <a:p>
            <a:r>
              <a:rPr lang="en-GB" dirty="0" smtClean="0">
                <a:latin typeface="Arial" panose="020B0604020202020204" pitchFamily="34" charset="0"/>
                <a:cs typeface="Arial" panose="020B0604020202020204" pitchFamily="34" charset="0"/>
              </a:rPr>
              <a:t>Caring for those with the greatest health need first.</a:t>
            </a:r>
          </a:p>
          <a:p>
            <a:r>
              <a:rPr lang="en-GB" dirty="0" smtClean="0">
                <a:latin typeface="Arial" panose="020B0604020202020204" pitchFamily="34" charset="0"/>
                <a:cs typeface="Arial" panose="020B0604020202020204" pitchFamily="34" charset="0"/>
              </a:rPr>
              <a:t>Making the most effective use of all skills and resources.</a:t>
            </a:r>
            <a:endParaRPr lang="en-GB" dirty="0">
              <a:latin typeface="Arial" panose="020B0604020202020204" pitchFamily="34" charset="0"/>
              <a:cs typeface="Arial" panose="020B0604020202020204" pitchFamily="34" charset="0"/>
            </a:endParaRPr>
          </a:p>
          <a:p>
            <a:r>
              <a:rPr lang="en-GB" dirty="0" smtClean="0">
                <a:latin typeface="Arial" panose="020B0604020202020204" pitchFamily="34" charset="0"/>
                <a:cs typeface="Arial" panose="020B0604020202020204" pitchFamily="34" charset="0"/>
              </a:rPr>
              <a:t>Doing only what is needed and doing no harm, no more, no less.</a:t>
            </a:r>
          </a:p>
          <a:p>
            <a:r>
              <a:rPr lang="en-GB" dirty="0" smtClean="0">
                <a:latin typeface="Arial" panose="020B0604020202020204" pitchFamily="34" charset="0"/>
                <a:cs typeface="Arial" panose="020B0604020202020204" pitchFamily="34" charset="0"/>
              </a:rPr>
              <a:t>Reducing inappropriate variation using evidence-based practices consistently and transparently.</a:t>
            </a:r>
            <a:endParaRPr lang="en-GB" dirty="0">
              <a:latin typeface="Arial" panose="020B0604020202020204" pitchFamily="34" charset="0"/>
              <a:cs typeface="Arial" panose="020B0604020202020204" pitchFamily="34"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5456427"/>
            <a:ext cx="2808312"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30669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D85B"/>
          </a:solidFill>
        </p:spPr>
        <p:txBody>
          <a:bodyPr>
            <a:normAutofit/>
          </a:bodyPr>
          <a:lstStyle/>
          <a:p>
            <a:r>
              <a:rPr lang="en-GB" sz="4000" dirty="0" smtClean="0">
                <a:latin typeface="Arial" panose="020B0604020202020204" pitchFamily="34" charset="0"/>
                <a:cs typeface="Arial" panose="020B0604020202020204" pitchFamily="34" charset="0"/>
              </a:rPr>
              <a:t>Purpose</a:t>
            </a:r>
            <a:endParaRPr lang="en-GB" sz="4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lnSpcReduction="10000"/>
          </a:bodyPr>
          <a:lstStyle/>
          <a:p>
            <a:pPr lvl="0"/>
            <a:r>
              <a:rPr lang="en-GB" dirty="0" smtClean="0">
                <a:latin typeface="Arial" panose="020B0604020202020204" pitchFamily="34" charset="0"/>
                <a:cs typeface="Arial" panose="020B0604020202020204" pitchFamily="34" charset="0"/>
              </a:rPr>
              <a:t>Embrace </a:t>
            </a:r>
            <a:r>
              <a:rPr lang="en-GB" dirty="0">
                <a:latin typeface="Arial" panose="020B0604020202020204" pitchFamily="34" charset="0"/>
                <a:cs typeface="Arial" panose="020B0604020202020204" pitchFamily="34" charset="0"/>
              </a:rPr>
              <a:t>the principles of co-production and prudent health </a:t>
            </a:r>
            <a:r>
              <a:rPr lang="en-GB" dirty="0" smtClean="0">
                <a:latin typeface="Arial" panose="020B0604020202020204" pitchFamily="34" charset="0"/>
                <a:cs typeface="Arial" panose="020B0604020202020204" pitchFamily="34" charset="0"/>
              </a:rPr>
              <a:t>care.</a:t>
            </a:r>
            <a:endParaRPr lang="en-GB" dirty="0">
              <a:latin typeface="Arial" panose="020B0604020202020204" pitchFamily="34" charset="0"/>
              <a:cs typeface="Arial" panose="020B0604020202020204" pitchFamily="34" charset="0"/>
            </a:endParaRPr>
          </a:p>
          <a:p>
            <a:pPr lvl="0"/>
            <a:r>
              <a:rPr lang="en-GB" dirty="0" smtClean="0">
                <a:latin typeface="Arial" panose="020B0604020202020204" pitchFamily="34" charset="0"/>
                <a:cs typeface="Arial" panose="020B0604020202020204" pitchFamily="34" charset="0"/>
              </a:rPr>
              <a:t>Offer </a:t>
            </a:r>
            <a:r>
              <a:rPr lang="en-GB" dirty="0">
                <a:latin typeface="Arial" panose="020B0604020202020204" pitchFamily="34" charset="0"/>
                <a:cs typeface="Arial" panose="020B0604020202020204" pitchFamily="34" charset="0"/>
              </a:rPr>
              <a:t>a common language to describe what high quality, safe and reliable healthcare services look </a:t>
            </a:r>
            <a:r>
              <a:rPr lang="en-GB" dirty="0" smtClean="0">
                <a:latin typeface="Arial" panose="020B0604020202020204" pitchFamily="34" charset="0"/>
                <a:cs typeface="Arial" panose="020B0604020202020204" pitchFamily="34" charset="0"/>
              </a:rPr>
              <a:t>like.</a:t>
            </a:r>
            <a:endParaRPr lang="en-GB" dirty="0">
              <a:latin typeface="Arial" panose="020B0604020202020204" pitchFamily="34" charset="0"/>
              <a:cs typeface="Arial" panose="020B0604020202020204" pitchFamily="34" charset="0"/>
            </a:endParaRPr>
          </a:p>
          <a:p>
            <a:pPr lvl="0"/>
            <a:r>
              <a:rPr lang="en-GB" dirty="0" smtClean="0">
                <a:latin typeface="Arial" panose="020B0604020202020204" pitchFamily="34" charset="0"/>
                <a:cs typeface="Arial" panose="020B0604020202020204" pitchFamily="34" charset="0"/>
              </a:rPr>
              <a:t>Can </a:t>
            </a:r>
            <a:r>
              <a:rPr lang="en-GB" dirty="0">
                <a:latin typeface="Arial" panose="020B0604020202020204" pitchFamily="34" charset="0"/>
                <a:cs typeface="Arial" panose="020B0604020202020204" pitchFamily="34" charset="0"/>
              </a:rPr>
              <a:t>be used by people of all ages to understand what high quality safe healthcare should be and what they should expect from a well-run </a:t>
            </a:r>
            <a:r>
              <a:rPr lang="en-GB" dirty="0" smtClean="0">
                <a:latin typeface="Arial" panose="020B0604020202020204" pitchFamily="34" charset="0"/>
                <a:cs typeface="Arial" panose="020B0604020202020204" pitchFamily="34" charset="0"/>
              </a:rPr>
              <a:t>service.</a:t>
            </a:r>
            <a:endParaRPr lang="en-GB" dirty="0">
              <a:latin typeface="Arial" panose="020B0604020202020204" pitchFamily="34" charset="0"/>
              <a:cs typeface="Arial" panose="020B0604020202020204" pitchFamily="34" charset="0"/>
            </a:endParaRPr>
          </a:p>
          <a:p>
            <a:pPr lvl="0"/>
            <a:endParaRPr lang="en-GB" dirty="0"/>
          </a:p>
        </p:txBody>
      </p:sp>
    </p:spTree>
    <p:extLst>
      <p:ext uri="{BB962C8B-B14F-4D97-AF65-F5344CB8AC3E}">
        <p14:creationId xmlns:p14="http://schemas.microsoft.com/office/powerpoint/2010/main" val="1900524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D85B"/>
          </a:solidFill>
        </p:spPr>
        <p:txBody>
          <a:bodyPr>
            <a:normAutofit/>
          </a:bodyPr>
          <a:lstStyle/>
          <a:p>
            <a:r>
              <a:rPr lang="en-GB" sz="4000" dirty="0" smtClean="0">
                <a:latin typeface="Arial" panose="020B0604020202020204" pitchFamily="34" charset="0"/>
                <a:cs typeface="Arial" panose="020B0604020202020204" pitchFamily="34" charset="0"/>
              </a:rPr>
              <a:t>Purpose</a:t>
            </a:r>
            <a:endParaRPr lang="en-GB" sz="4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lvl="0"/>
            <a:r>
              <a:rPr lang="en-GB" dirty="0" smtClean="0">
                <a:latin typeface="Arial" panose="020B0604020202020204" pitchFamily="34" charset="0"/>
                <a:cs typeface="Arial" panose="020B0604020202020204" pitchFamily="34" charset="0"/>
              </a:rPr>
              <a:t>Enable a person-centred approach by focusing on outcomes for service users and driving care which places people at the centre of all that the service does.</a:t>
            </a:r>
          </a:p>
          <a:p>
            <a:pPr lvl="0"/>
            <a:r>
              <a:rPr lang="en-GB" dirty="0" smtClean="0">
                <a:latin typeface="Arial" panose="020B0604020202020204" pitchFamily="34" charset="0"/>
                <a:cs typeface="Arial" panose="020B0604020202020204" pitchFamily="34" charset="0"/>
              </a:rPr>
              <a:t>Create a basis for improving the quality and safety of healthcare services by identifying strengths and highlighting areas for improvement.</a:t>
            </a:r>
          </a:p>
          <a:p>
            <a:endParaRPr lang="en-GB" dirty="0"/>
          </a:p>
        </p:txBody>
      </p:sp>
      <p:pic>
        <p:nvPicPr>
          <p:cNvPr id="5" name="Picture 2" descr="http://thewildwebster.files.wordpress.com/2011/07/purpose.jpg?w=5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5445224"/>
            <a:ext cx="1728787"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92604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499</TotalTime>
  <Words>1121</Words>
  <Application>Microsoft Office PowerPoint</Application>
  <PresentationFormat>On-screen Show (4:3)</PresentationFormat>
  <Paragraphs>132</Paragraphs>
  <Slides>26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Calibri</vt:lpstr>
      <vt:lpstr>Wingdings</vt:lpstr>
      <vt:lpstr>Office Theme</vt:lpstr>
      <vt:lpstr>HEALTH AND CARE STANDARDS</vt:lpstr>
      <vt:lpstr>Background</vt:lpstr>
      <vt:lpstr>  Vision and Principles  </vt:lpstr>
      <vt:lpstr>Vision and Principles</vt:lpstr>
      <vt:lpstr>Vision and Principles</vt:lpstr>
      <vt:lpstr>Co-production</vt:lpstr>
      <vt:lpstr>Prudent Healthcare</vt:lpstr>
      <vt:lpstr>Purpose</vt:lpstr>
      <vt:lpstr>Purpose</vt:lpstr>
      <vt:lpstr>Purpose</vt:lpstr>
      <vt:lpstr>Purpose</vt:lpstr>
      <vt:lpstr>THE HEALTH AND CARE STANDARDS</vt:lpstr>
      <vt:lpstr>How the Health and Care Standards are Structured</vt:lpstr>
      <vt:lpstr>Person Centred Care</vt:lpstr>
      <vt:lpstr>Governance, Leadership and Accountability</vt:lpstr>
      <vt:lpstr>Governance, Leadership and Accountability</vt:lpstr>
      <vt:lpstr>Governance, Leadership and Accountability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Using the Health and Care Standards</vt:lpstr>
      <vt:lpstr>Using the Health and Care Standards</vt:lpstr>
    </vt:vector>
  </TitlesOfParts>
  <Company>NAfW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AND CARE STANDARDS</dc:title>
  <dc:creator>franklinV</dc:creator>
  <cp:lastModifiedBy>Nathan Williams (NWSSP)</cp:lastModifiedBy>
  <cp:revision>36</cp:revision>
  <dcterms:created xsi:type="dcterms:W3CDTF">2015-05-01T09:21:13Z</dcterms:created>
  <dcterms:modified xsi:type="dcterms:W3CDTF">2021-03-11T11:03:42Z</dcterms:modified>
</cp:coreProperties>
</file>